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73" r:id="rId9"/>
    <p:sldId id="272" r:id="rId10"/>
    <p:sldId id="271" r:id="rId11"/>
    <p:sldId id="270" r:id="rId12"/>
    <p:sldId id="276" r:id="rId13"/>
    <p:sldId id="275" r:id="rId14"/>
    <p:sldId id="274" r:id="rId15"/>
    <p:sldId id="268" r:id="rId16"/>
    <p:sldId id="277" r:id="rId17"/>
    <p:sldId id="269" r:id="rId18"/>
    <p:sldId id="278" r:id="rId19"/>
    <p:sldId id="279" r:id="rId20"/>
  </p:sldIdLst>
  <p:sldSz cx="9144000" cy="6858000" type="screen4x3"/>
  <p:notesSz cx="6858000" cy="9144000"/>
  <p:defaultTextStyle>
    <a:defPPr>
      <a:defRPr lang="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79" d="100"/>
          <a:sy n="79" d="100"/>
        </p:scale>
        <p:origin x="1570" y="1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07/04/2022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7/4/2022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xmlns:a="http://schemas.openxmlformats.org/drawingml/2006/main" lvl="0"/>
            <a:r xmlns:a="http://schemas.openxmlformats.org/drawingml/2006/main">
              <a:rPr lang="cs"/>
              <a:t>Kλικ για επεξεργασία των στυλ του υποδείγματος</a:t>
            </a:r>
          </a:p>
          <a:p>
            <a:pPr xmlns:a="http://schemas.openxmlformats.org/drawingml/2006/main" lvl="1"/>
            <a:r xmlns:a="http://schemas.openxmlformats.org/drawingml/2006/main">
              <a:rPr lang="cs"/>
              <a:t>Δεύτερου επιπέδου</a:t>
            </a:r>
          </a:p>
          <a:p>
            <a:pPr xmlns:a="http://schemas.openxmlformats.org/drawingml/2006/main" lvl="2"/>
            <a:r xmlns:a="http://schemas.openxmlformats.org/drawingml/2006/main">
              <a:rPr lang="cs"/>
              <a:t>Τρίτου επιπέδου</a:t>
            </a:r>
          </a:p>
          <a:p>
            <a:pPr xmlns:a="http://schemas.openxmlformats.org/drawingml/2006/main" lvl="3"/>
            <a:r xmlns:a="http://schemas.openxmlformats.org/drawingml/2006/main">
              <a:rPr lang="cs"/>
              <a:t>Τέταρτου επιπέδου</a:t>
            </a:r>
          </a:p>
          <a:p>
            <a:pPr xmlns:a="http://schemas.openxmlformats.org/drawingml/2006/main" lvl="4"/>
            <a:r xmlns:a="http://schemas.openxmlformats.org/drawingml/2006/main">
              <a:rPr lang="cs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cs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 </a:t>
            </a:r>
            <a:r xmlns:a="http://schemas.openxmlformats.org/drawingml/2006/main">
              <a:rPr lang="cs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xmlns:a="http://schemas.openxmlformats.org/drawingml/2006/main"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xmlns:a="http://schemas.openxmlformats.org/drawingml/2006/main"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 xmlns:a="http://schemas.openxmlformats.org/drawingml/2006/main">
              <a:rPr lang="cs" sz="1600" dirty="0">
                <a:solidFill>
                  <a:schemeClr val="tx1"/>
                </a:solidFill>
              </a:rPr>
              <a:t>Mathesis - </a:t>
            </a:r>
            <a:r xmlns:a="http://schemas.openxmlformats.org/drawingml/2006/main">
              <a:rPr lang="cs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xmlns:a="http://schemas.openxmlformats.org/drawingml/2006/main"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36912"/>
            <a:ext cx="8276456" cy="1470025"/>
          </a:xfrm>
        </p:spPr>
        <p:txBody>
          <a:bodyPr/>
          <a:lstStyle/>
          <a:p>
            <a:pPr xmlns:a="http://schemas.openxmlformats.org/drawingml/2006/main" algn="ctr"/>
            <a:r xmlns:a="http://schemas.openxmlformats.org/drawingml/2006/main">
              <a:rPr lang="cs" b="1" dirty="0">
                <a:solidFill>
                  <a:srgbClr val="166C59"/>
                </a:solidFill>
              </a:rPr>
              <a:t>Výpočet úhlů souvisejících s polygony</a:t>
            </a:r>
            <a:endParaRPr xmlns:a="http://schemas.openxmlformats.org/drawingml/2006/main" lang="it-IT" b="1" dirty="0">
              <a:solidFill>
                <a:srgbClr val="166C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cs" b="1" dirty="0">
                <a:solidFill>
                  <a:srgbClr val="166C59"/>
                </a:solidFill>
              </a:rPr>
              <a:t>Čtyřúhelníky (čtverce atd.)</a:t>
            </a:r>
            <a:endParaRPr xmlns:a="http://schemas.openxmlformats.org/drawingml/2006/main"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Vnitřní úhly v trojúhelníku se sčítají až o 180° au čtverce se sčítají až o 360°, protože čtverec lze sestavit ze dvou trojúhelníků.</a:t>
            </a:r>
            <a:endParaRPr xmlns:a="http://schemas.openxmlformats.org/drawingml/2006/main" lang="el-GR" sz="2400" b="1" dirty="0"/>
          </a:p>
        </p:txBody>
      </p:sp>
      <p:pic>
        <p:nvPicPr>
          <p:cNvPr id="5" name="Obrázok 4" descr="Obrázok, na ktorom je text, zariadenie&#10;&#10;Automaticky generovaný popis">
            <a:extLst>
              <a:ext uri="{FF2B5EF4-FFF2-40B4-BE49-F238E27FC236}">
                <a16:creationId xmlns:a16="http://schemas.microsoft.com/office/drawing/2014/main" id="{0C3039A6-4011-4C73-AF46-D7ED32893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853569"/>
            <a:ext cx="6779027" cy="3432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93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cs" b="1" dirty="0">
                <a:solidFill>
                  <a:srgbClr val="166C59"/>
                </a:solidFill>
              </a:rPr>
              <a:t>Čtyřúhelníky (čtverce atd.)</a:t>
            </a:r>
            <a:endParaRPr xmlns:a="http://schemas.openxmlformats.org/drawingml/2006/main"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n = 4.</a:t>
            </a:r>
          </a:p>
          <a:p>
            <a:pPr marL="0" indent="0" algn="just">
              <a:buNone/>
            </a:pPr>
            <a:endParaRPr lang="en-US" sz="2400" b="1" dirty="0"/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Dosazením je součet úhlů = 180° * (n – 2)</a:t>
            </a:r>
          </a:p>
          <a:p>
            <a:pPr marL="0" indent="0" algn="just">
              <a:buNone/>
            </a:pPr>
            <a:endParaRPr lang="en-US" sz="2400" b="1" dirty="0"/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= 180° * (4 – 2)</a:t>
            </a:r>
          </a:p>
          <a:p>
            <a:pPr marL="0" indent="0" algn="just">
              <a:buNone/>
            </a:pPr>
            <a:endParaRPr lang="en-US" sz="2400" b="1" dirty="0"/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= 180°* 2</a:t>
            </a:r>
          </a:p>
          <a:p>
            <a:pPr marL="0" indent="0" algn="just">
              <a:buNone/>
            </a:pPr>
            <a:endParaRPr lang="en-US" sz="2400" b="1" dirty="0"/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= 360°</a:t>
            </a:r>
          </a:p>
        </p:txBody>
      </p:sp>
    </p:spTree>
    <p:extLst>
      <p:ext uri="{BB962C8B-B14F-4D97-AF65-F5344CB8AC3E}">
        <p14:creationId xmlns:p14="http://schemas.microsoft.com/office/powerpoint/2010/main" val="2035877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cs" b="1" dirty="0">
                <a:solidFill>
                  <a:srgbClr val="166C59"/>
                </a:solidFill>
              </a:rPr>
              <a:t>Pentagon</a:t>
            </a:r>
            <a:endParaRPr xmlns:a="http://schemas.openxmlformats.org/drawingml/2006/main"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Pětiúhelník má 5 stran a může být vyroben ze tří trojúhelníků,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takže jeho vnitřní úhly tvoří 3 × 180° = 540°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A když je pravidelný (všechny úhly stejné), pak každý úhel je 540° / 5 = 108°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Pokud je úhel vytvořený mezi dvěma paprsky přesně 90°, pak se nazývá pravý úhel nebo úhel 90°.</a:t>
            </a: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2F5ED37D-715A-453B-B8F8-30D2F9D0E8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3717032"/>
            <a:ext cx="260985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223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cs" b="1" dirty="0">
                <a:solidFill>
                  <a:srgbClr val="166C59"/>
                </a:solidFill>
              </a:rPr>
              <a:t>Pentagon</a:t>
            </a:r>
            <a:endParaRPr xmlns:a="http://schemas.openxmlformats.org/drawingml/2006/main"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Pětiúhelník je 5-ti stranný mnohoúhelník.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n = 5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Náhradní.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Součet vnitřních úhlů = 180° * (n – 2)</a:t>
            </a:r>
          </a:p>
          <a:p>
            <a:pPr marL="0" indent="0" algn="just">
              <a:buNone/>
            </a:pPr>
            <a:endParaRPr lang="en-US" sz="2400" b="1" dirty="0"/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=180° * (5 – 2)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= 180°* 3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= 540°</a:t>
            </a:r>
          </a:p>
        </p:txBody>
      </p:sp>
    </p:spTree>
    <p:extLst>
      <p:ext uri="{BB962C8B-B14F-4D97-AF65-F5344CB8AC3E}">
        <p14:creationId xmlns:p14="http://schemas.microsoft.com/office/powerpoint/2010/main" val="589639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cs" b="1" dirty="0">
                <a:solidFill>
                  <a:srgbClr val="166C59"/>
                </a:solidFill>
              </a:rPr>
              <a:t>Obecné pravidlo</a:t>
            </a:r>
            <a:endParaRPr xmlns:a="http://schemas.openxmlformats.org/drawingml/2006/main"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Pokaždé, když přidáme stranu (trojúhelník ke čtyřúhelníku, čtyřúhelník k pětiúhelníku </a:t>
            </a:r>
            <a:r xmlns:a="http://schemas.openxmlformats.org/drawingml/2006/main">
              <a:rPr lang="cs" sz="2400" b="1" dirty="0" err="1"/>
              <a:t>atd. </a:t>
            </a:r>
            <a:r xmlns:a="http://schemas.openxmlformats.org/drawingml/2006/main">
              <a:rPr lang="cs" sz="2400" b="1" dirty="0"/>
              <a:t>), přidáme k součtu dalších 180°: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Pokud se jedná o pravidelný mnohoúhelník (všechny strany jsou stejné, všechny úhly jsou stejné)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Obecné pravidlo tedy zní: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Součet vnitřních úhlů = (n−2) × 180°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Každý úhel (pravidelného mnohoúhelníku) = (n−2) × 180° / n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07139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cs" b="1" dirty="0">
                <a:solidFill>
                  <a:srgbClr val="166C59"/>
                </a:solidFill>
              </a:rPr>
              <a:t>Obecné pravidlo</a:t>
            </a:r>
            <a:endParaRPr xmlns:a="http://schemas.openxmlformats.org/drawingml/2006/main" lang="el-GR" b="1" dirty="0">
              <a:solidFill>
                <a:srgbClr val="166C59"/>
              </a:solidFill>
            </a:endParaRPr>
          </a:p>
        </p:txBody>
      </p:sp>
      <p:pic>
        <p:nvPicPr>
          <p:cNvPr id="7" name="Obrázok 6" descr="Obrázok, na ktorom je stôl&#10;&#10;Automaticky generovaný popis">
            <a:extLst>
              <a:ext uri="{FF2B5EF4-FFF2-40B4-BE49-F238E27FC236}">
                <a16:creationId xmlns:a16="http://schemas.microsoft.com/office/drawing/2014/main" id="{350003F6-2E2A-4DAF-99D4-F248BA70E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980728"/>
            <a:ext cx="5943600" cy="554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423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cs" b="1" dirty="0">
                <a:solidFill>
                  <a:srgbClr val="166C59"/>
                </a:solidFill>
              </a:rPr>
              <a:t>Vnější úhly mnohoúhelníků</a:t>
            </a:r>
            <a:endParaRPr xmlns:a="http://schemas.openxmlformats.org/drawingml/2006/main"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Pokud je strana mnohoúhelníku prodloužena, úhel vytvořený vně mnohoúhelníku je vnější úhel.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Součet vnějších úhlů mnohoúhelníku je 360°.</a:t>
            </a:r>
          </a:p>
        </p:txBody>
      </p:sp>
      <p:pic>
        <p:nvPicPr>
          <p:cNvPr id="5" name="Obrázok 4" descr="Obrázok, na ktorom je obloha, doplnok&#10;&#10;Automaticky generovaný popis">
            <a:extLst>
              <a:ext uri="{FF2B5EF4-FFF2-40B4-BE49-F238E27FC236}">
                <a16:creationId xmlns:a16="http://schemas.microsoft.com/office/drawing/2014/main" id="{E9298A13-BDA1-4E79-9B49-B52AE3DFB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924944"/>
            <a:ext cx="5943600" cy="3572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4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cs" b="1" dirty="0">
                <a:solidFill>
                  <a:srgbClr val="166C59"/>
                </a:solidFill>
              </a:rPr>
              <a:t>Vnější úhly mnohoúhelníků</a:t>
            </a:r>
            <a:endParaRPr xmlns:a="http://schemas.openxmlformats.org/drawingml/2006/main"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Vzorec pro výpočet velikosti vnějšího úhlu pravidelného mnohoúhelníku je:</a:t>
            </a:r>
          </a:p>
          <a:p>
            <a:pPr marL="0" indent="0" algn="just">
              <a:buNone/>
            </a:pPr>
            <a:endParaRPr lang="en-US" sz="2400" b="1" dirty="0"/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Vnější úhel pravidelného mnohoúhelníku = 360 ∕ počet stran.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Nezapomeňte, že součet vnitřního a vnějšího úhlu je 180°.</a:t>
            </a:r>
          </a:p>
        </p:txBody>
      </p:sp>
    </p:spTree>
    <p:extLst>
      <p:ext uri="{BB962C8B-B14F-4D97-AF65-F5344CB8AC3E}">
        <p14:creationId xmlns:p14="http://schemas.microsoft.com/office/powerpoint/2010/main" val="3341707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cs" b="1" dirty="0">
                <a:solidFill>
                  <a:srgbClr val="166C59"/>
                </a:solidFill>
              </a:rPr>
              <a:t>Zapamatovat si</a:t>
            </a:r>
            <a:endParaRPr xmlns:a="http://schemas.openxmlformats.org/drawingml/2006/main"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Součet úhlů v trojúhelníku je 180°. Chcete-li zjistit součet vnitřních úhlů mnohoúhelníku, vynásobte počet trojúhelníků v mnohoúhelníku 180°.</a:t>
            </a:r>
          </a:p>
          <a:p>
            <a:pPr marL="0" indent="0" algn="just">
              <a:buNone/>
            </a:pPr>
            <a:endParaRPr lang="en-US" sz="2400" b="1" dirty="0"/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Vzorec pro výpočet součtu vnitřních úhlů v mnohoúhelníku je (n-2) x 180°, kde „n“ je počet stran.</a:t>
            </a:r>
          </a:p>
          <a:p>
            <a:pPr marL="0" indent="0" algn="just">
              <a:buNone/>
            </a:pPr>
            <a:endParaRPr lang="en-US" sz="2400" b="1" dirty="0"/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Všechny vnitřní úhly v pravidelném mnohoúhelníku jsou stejné. Vzorec pro výpočet velikosti vnitřního úhlu v pravidelném mnohoúhelníku je: součet vnitřních úhlů počet stran.</a:t>
            </a:r>
          </a:p>
        </p:txBody>
      </p:sp>
    </p:spTree>
    <p:extLst>
      <p:ext uri="{BB962C8B-B14F-4D97-AF65-F5344CB8AC3E}">
        <p14:creationId xmlns:p14="http://schemas.microsoft.com/office/powerpoint/2010/main" val="31408237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cs" b="1" dirty="0">
                <a:solidFill>
                  <a:srgbClr val="166C59"/>
                </a:solidFill>
              </a:rPr>
              <a:t>Zapamatovat si</a:t>
            </a:r>
            <a:endParaRPr xmlns:a="http://schemas.openxmlformats.org/drawingml/2006/main"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Součet vnějších úhlů mnohoúhelníku je 360°.</a:t>
            </a:r>
          </a:p>
          <a:p>
            <a:pPr marL="0" indent="0" algn="just">
              <a:buNone/>
            </a:pPr>
            <a:endParaRPr lang="en-US" sz="2400" b="1" dirty="0"/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Vzorec pro výpočet velikosti vnějšího úhlu v pravidelném mnohoúhelníku je: 360 počet stran.</a:t>
            </a:r>
          </a:p>
          <a:p>
            <a:pPr marL="0" indent="0" algn="just">
              <a:buNone/>
            </a:pPr>
            <a:endParaRPr lang="en-US" sz="2400" b="1" dirty="0"/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Pokud znáte vnější úhel, můžete zjistit vnitřní úhel pomocí vzorce: vnitřní úhel + vnější úhel = 180°</a:t>
            </a:r>
          </a:p>
        </p:txBody>
      </p:sp>
    </p:spTree>
    <p:extLst>
      <p:ext uri="{BB962C8B-B14F-4D97-AF65-F5344CB8AC3E}">
        <p14:creationId xmlns:p14="http://schemas.microsoft.com/office/powerpoint/2010/main" val="2506752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cs" b="1" dirty="0">
                <a:solidFill>
                  <a:srgbClr val="166C59"/>
                </a:solidFill>
              </a:rPr>
              <a:t>Polygony</a:t>
            </a:r>
            <a:endParaRPr xmlns:a="http://schemas.openxmlformats.org/drawingml/2006/main"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Mnohoúhelník je uzavřený plochý tvar složený z přímých čar. Polygon není pouze o stranách. Mohou nastat situace, kdy máte více než jeden tvar se stejným počtem stran.</a:t>
            </a:r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cs" b="1" dirty="0">
                <a:solidFill>
                  <a:srgbClr val="166C59"/>
                </a:solidFill>
              </a:rPr>
              <a:t>Polygony</a:t>
            </a:r>
            <a:endParaRPr xmlns:a="http://schemas.openxmlformats.org/drawingml/2006/main"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652" y="1166018"/>
            <a:ext cx="8229600" cy="4525963"/>
          </a:xfrm>
        </p:spPr>
        <p:txBody>
          <a:bodyPr/>
          <a:lstStyle/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Nejjednodušším příkladem je, že obdélník i rovnoběžník mají každý 4 strany, přičemž protilehlé strany jsou rovnoběžné a stejně dlouhé. Rozdíl spočívá v úhlech, kde obdélník má na všech 4 stranách úhly 90 stupňů, zatímco rovnoběžník má opačné úhly stejné míry.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7995DA72-DF7A-43B2-A7B8-AAB9D5F5D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542" y="3284984"/>
            <a:ext cx="4526915" cy="295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cs" b="1" dirty="0">
                <a:solidFill>
                  <a:srgbClr val="166C59"/>
                </a:solidFill>
              </a:rPr>
              <a:t>Vnitřní úhly mnohoúhelníku</a:t>
            </a:r>
            <a:endParaRPr xmlns:a="http://schemas.openxmlformats.org/drawingml/2006/main" lang="el-GR" b="1" dirty="0">
              <a:solidFill>
                <a:srgbClr val="166C59"/>
              </a:solidFill>
            </a:endParaRP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92547F12-05F0-4D8D-96A6-7346A7615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833" y="3615874"/>
            <a:ext cx="4211525" cy="1829350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46F22F56-A727-4A97-874C-E9337117AD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59" y="3318690"/>
            <a:ext cx="4496417" cy="2414566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6A4CE2C2-53E4-4E16-9BB0-0C77A3197A42}"/>
              </a:ext>
            </a:extLst>
          </p:cNvPr>
          <p:cNvSpPr txBox="1"/>
          <p:nvPr/>
        </p:nvSpPr>
        <p:spPr>
          <a:xfrm>
            <a:off x="457200" y="1268760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 xmlns:a="http://schemas.openxmlformats.org/drawingml/2006/main">
              <a:rPr lang="cs" sz="2400" b="1" dirty="0"/>
              <a:t>Víme, že mnohoúhelník je dvourozměrný mnohostranný obrazec složený z přímých segmentů. Součet úhlů mnohoúhelníku je celkovou mírou všech vnitřních úhlů mnohoúhelníku.</a:t>
            </a:r>
            <a:endParaRPr xmlns:a="http://schemas.openxmlformats.org/drawingml/2006/main"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cs" b="1" dirty="0">
                <a:solidFill>
                  <a:srgbClr val="166C59"/>
                </a:solidFill>
              </a:rPr>
              <a:t>Vnitřní úhly mnohoúhelníku</a:t>
            </a:r>
            <a:endParaRPr xmlns:a="http://schemas.openxmlformats.org/drawingml/2006/main"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Chcete-li najít součet vnitřních úhlů v mnohoúhelníku, rozdělte mnohoúhelník na trojúhelníky.</a:t>
            </a:r>
            <a:endParaRPr xmlns:a="http://schemas.openxmlformats.org/drawingml/2006/main" lang="el-GR" sz="2400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6E106274-B0DD-495F-B88F-F4A55E17D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852936"/>
            <a:ext cx="7555676" cy="285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cs" b="1" dirty="0">
                <a:solidFill>
                  <a:srgbClr val="166C59"/>
                </a:solidFill>
              </a:rPr>
              <a:t>Vnitřní úhly mnohoúhelníku</a:t>
            </a:r>
            <a:endParaRPr xmlns:a="http://schemas.openxmlformats.org/drawingml/2006/main"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592"/>
            <a:ext cx="8229600" cy="4525963"/>
          </a:xfrm>
        </p:spPr>
        <p:txBody>
          <a:bodyPr/>
          <a:lstStyle/>
          <a:p>
            <a:pPr xmlns:a="http://schemas.openxmlformats.org/drawingml/2006/main" marL="0" indent="0">
              <a:buNone/>
            </a:pPr>
            <a:r xmlns:a="http://schemas.openxmlformats.org/drawingml/2006/main">
              <a:rPr lang="cs" sz="2400" b="1" dirty="0"/>
              <a:t>Součet úhlů v trojúhelníku je 180°. Chcete-li zjistit součet vnitřních úhlů mnohoúhelníku, vynásobte počet trojúhelníků v mnohoúhelníku 180°.</a:t>
            </a:r>
          </a:p>
          <a:p>
            <a:pPr marL="0" indent="0">
              <a:buNone/>
            </a:pPr>
            <a:endParaRPr lang="en-US" sz="2400" b="1" dirty="0"/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cs" sz="2400" b="1" dirty="0"/>
              <a:t>Protože všechny úhly uvnitř pravidelných mnohoúhelníků jsou stejné. Proto je vzorec pro hledání úhlů pravidelného mnohoúhelníku dán vztahem;</a:t>
            </a:r>
          </a:p>
          <a:p>
            <a:pPr marL="0" indent="0">
              <a:buNone/>
            </a:pPr>
            <a:endParaRPr lang="en-US" sz="2400" b="1" dirty="0"/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cs" sz="2400" b="1" dirty="0"/>
              <a:t>Součet vnitřních úhlů = 180° * (n – 2)</a:t>
            </a:r>
          </a:p>
          <a:p>
            <a:pPr marL="0" indent="0">
              <a:buNone/>
            </a:pPr>
            <a:endParaRPr lang="en-US" sz="2400" b="1" dirty="0"/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cs" sz="2400" b="1" dirty="0"/>
              <a:t>Kde n = počet stran mnohoúhelníku.</a:t>
            </a:r>
          </a:p>
        </p:txBody>
      </p:sp>
    </p:spTree>
    <p:extLst>
      <p:ext uri="{BB962C8B-B14F-4D97-AF65-F5344CB8AC3E}">
        <p14:creationId xmlns:p14="http://schemas.microsoft.com/office/powerpoint/2010/main" val="312422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cs" b="1" dirty="0">
                <a:solidFill>
                  <a:srgbClr val="166C59"/>
                </a:solidFill>
              </a:rPr>
              <a:t>Trojúhelníky</a:t>
            </a:r>
            <a:endParaRPr xmlns:a="http://schemas.openxmlformats.org/drawingml/2006/main"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Vnitřní úhly trojúhelníku se sčítají až o 180°</a:t>
            </a:r>
            <a:endParaRPr xmlns:a="http://schemas.openxmlformats.org/drawingml/2006/main"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1EE345D1-7E32-494D-8C74-3A19BBB7E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531" y="2475692"/>
            <a:ext cx="3593588" cy="2385040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3D2FDE81-0720-4C41-8BF2-B6750B591E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2484120"/>
            <a:ext cx="3594071" cy="245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cs" b="1" dirty="0">
                <a:solidFill>
                  <a:srgbClr val="166C59"/>
                </a:solidFill>
              </a:rPr>
              <a:t>Trojúhelníky</a:t>
            </a:r>
            <a:endParaRPr xmlns:a="http://schemas.openxmlformats.org/drawingml/2006/main"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Trojúhelník má tedy 3 strany,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n = 3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Dosaďte n = 3 do vzorce hledání úhlů mnohoúhelníku.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Součet vnitřních úhlů = 180° * (n – 2)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= 180° * (3 – 2)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= 180°* 1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= 180°</a:t>
            </a:r>
          </a:p>
        </p:txBody>
      </p:sp>
    </p:spTree>
    <p:extLst>
      <p:ext uri="{BB962C8B-B14F-4D97-AF65-F5344CB8AC3E}">
        <p14:creationId xmlns:p14="http://schemas.microsoft.com/office/powerpoint/2010/main" val="2835629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cs" b="1" dirty="0">
                <a:solidFill>
                  <a:srgbClr val="166C59"/>
                </a:solidFill>
              </a:rPr>
              <a:t>Čtyřúhelníky (čtverce atd.)</a:t>
            </a:r>
            <a:endParaRPr xmlns:a="http://schemas.openxmlformats.org/drawingml/2006/main"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Čtyřúhelník má 4 rovné strany.</a:t>
            </a:r>
          </a:p>
          <a:p>
            <a:pPr xmlns:a="http://schemas.openxmlformats.org/drawingml/2006/main" marL="0" indent="0" algn="just">
              <a:buNone/>
            </a:pPr>
            <a:r xmlns:a="http://schemas.openxmlformats.org/drawingml/2006/main">
              <a:rPr lang="cs" sz="2400" b="1" dirty="0"/>
              <a:t>Vnitřní úhly čtyřúhelníku se sčítají o 360°, protože ve čtverci jsou 2 trojúhelníky.</a:t>
            </a:r>
            <a:endParaRPr xmlns:a="http://schemas.openxmlformats.org/drawingml/2006/main" lang="el-GR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8FD08DCE-EB3F-40B4-B3C9-607A292C50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128742"/>
            <a:ext cx="3923928" cy="2455118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001A28B9-C72C-4E13-AB83-5EBAB43A72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7096" y="3128742"/>
            <a:ext cx="3947153" cy="245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51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880</Words>
  <Application>Microsoft Office PowerPoint</Application>
  <PresentationFormat>Prezentácia na obrazovke (4:3)</PresentationFormat>
  <Paragraphs>83</Paragraphs>
  <Slides>19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19</vt:i4>
      </vt:variant>
    </vt:vector>
  </HeadingPairs>
  <TitlesOfParts>
    <vt:vector size="23" baseType="lpstr">
      <vt:lpstr>Adobe Heiti Std R</vt:lpstr>
      <vt:lpstr>Arial</vt:lpstr>
      <vt:lpstr>Calibri</vt:lpstr>
      <vt:lpstr>Office Theme</vt:lpstr>
      <vt:lpstr>Calculating angles related to polygons</vt:lpstr>
      <vt:lpstr>Polygons</vt:lpstr>
      <vt:lpstr>Polygons</vt:lpstr>
      <vt:lpstr>Interior angles of a Polygon</vt:lpstr>
      <vt:lpstr>Interior angles of a Polygon</vt:lpstr>
      <vt:lpstr>Interior angles of a Polygon</vt:lpstr>
      <vt:lpstr>Triangles</vt:lpstr>
      <vt:lpstr>Triangles</vt:lpstr>
      <vt:lpstr>Quadrilaterals (Squares, etc)</vt:lpstr>
      <vt:lpstr>Quadrilaterals (Squares, etc)</vt:lpstr>
      <vt:lpstr>Quadrilaterals (Squares, etc)</vt:lpstr>
      <vt:lpstr>Pentagon</vt:lpstr>
      <vt:lpstr>Pentagon</vt:lpstr>
      <vt:lpstr>The General Rule</vt:lpstr>
      <vt:lpstr>The General Rule</vt:lpstr>
      <vt:lpstr>Exterior angles of polygons</vt:lpstr>
      <vt:lpstr>Exterior angles of polygons</vt:lpstr>
      <vt:lpstr>Remember</vt:lpstr>
      <vt:lpstr>Remember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Šimon Srnka</cp:lastModifiedBy>
  <cp:revision>24</cp:revision>
  <dcterms:created xsi:type="dcterms:W3CDTF">2016-10-07T11:12:08Z</dcterms:created>
  <dcterms:modified xsi:type="dcterms:W3CDTF">2022-04-07T17:09:21Z</dcterms:modified>
  <cp:category/>
</cp:coreProperties>
</file>