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Lst>
  <p:sldSz cx="9144000" cy="6858000" type="screen4x3"/>
  <p:notesSz cx="6858000" cy="9144000"/>
  <p:defaultTextStyle>
    <a:defPPr>
      <a:defRPr lang="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p:cViewPr varScale="1">
        <p:scale>
          <a:sx n="79" d="100"/>
          <a:sy n="79" d="100"/>
        </p:scale>
        <p:origin x="1570" y="19"/>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14/07/2022</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14/7/2022</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cs"/>
              <a:t>Kλικ για επεξεργασία των στυλ του υποδείγματος</a:t>
            </a:r>
          </a:p>
          <a:p>
            <a:pPr lvl="1"/>
            <a:r>
              <a:rPr lang="cs"/>
              <a:t>Δεύτερου επιπέδου</a:t>
            </a:r>
          </a:p>
          <a:p>
            <a:pPr lvl="2"/>
            <a:r>
              <a:rPr lang="cs"/>
              <a:t>Τρίτου επιπέδου</a:t>
            </a:r>
          </a:p>
          <a:p>
            <a:pPr lvl="3"/>
            <a:r>
              <a:rPr lang="cs"/>
              <a:t>Τέταρτου επιπέδου</a:t>
            </a:r>
          </a:p>
          <a:p>
            <a:pPr lvl="4"/>
            <a:r>
              <a:rPr lang="cs"/>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cs" sz="1600" b="0" i="0" u="none" strike="noStrike" kern="1200" baseline="0" dirty="0">
                <a:solidFill>
                  <a:srgbClr val="003996"/>
                </a:solidFill>
                <a:latin typeface="Adobe Heiti Std R" pitchFamily="34" charset="-128"/>
                <a:ea typeface="Adobe Heiti Std R" pitchFamily="34" charset="-128"/>
                <a:cs typeface="+mn-cs"/>
              </a:rPr>
              <a:t>Erasmus </a:t>
            </a:r>
            <a:r>
              <a:rPr lang="cs"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cs" sz="1600" dirty="0">
                <a:solidFill>
                  <a:schemeClr val="tx1"/>
                </a:solidFill>
              </a:rPr>
              <a:t>Mathesis - </a:t>
            </a:r>
            <a:r>
              <a:rPr lang="cs"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cs" b="1" dirty="0">
                <a:solidFill>
                  <a:srgbClr val="166C59"/>
                </a:solidFill>
              </a:rPr>
              <a:t>Logické myšlení, Porovnání, Měření, Převod 2</a:t>
            </a:r>
            <a:endParaRPr lang="it-IT" b="1" dirty="0">
              <a:solidFill>
                <a:srgbClr val="166C59"/>
              </a:solidFill>
            </a:endParaRP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Vzorce</a:t>
            </a:r>
            <a:endParaRPr lang="el-GR" b="1" dirty="0">
              <a:solidFill>
                <a:srgbClr val="166C59"/>
              </a:solidFill>
            </a:endParaRPr>
          </a:p>
        </p:txBody>
      </p:sp>
      <p:pic>
        <p:nvPicPr>
          <p:cNvPr id="6" name="Obrázok 5" descr="Obrázok, na ktorom je stôl&#10;&#10;Automaticky generovaný popis">
            <a:extLst>
              <a:ext uri="{FF2B5EF4-FFF2-40B4-BE49-F238E27FC236}">
                <a16:creationId xmlns:a16="http://schemas.microsoft.com/office/drawing/2014/main" id="{8779F30F-A303-444E-B55E-AE9AA05554C9}"/>
              </a:ext>
            </a:extLst>
          </p:cNvPr>
          <p:cNvPicPr>
            <a:picLocks noChangeAspect="1"/>
          </p:cNvPicPr>
          <p:nvPr/>
        </p:nvPicPr>
        <p:blipFill>
          <a:blip r:embed="rId2"/>
          <a:stretch>
            <a:fillRect/>
          </a:stretch>
        </p:blipFill>
        <p:spPr>
          <a:xfrm>
            <a:off x="1600200" y="1052736"/>
            <a:ext cx="5943600" cy="5140960"/>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Jednotky objemu</a:t>
            </a:r>
            <a:endParaRPr lang="el-GR" b="1" dirty="0">
              <a:solidFill>
                <a:srgbClr val="166C59"/>
              </a:solidFill>
            </a:endParaRPr>
          </a:p>
        </p:txBody>
      </p:sp>
      <p:sp>
        <p:nvSpPr>
          <p:cNvPr id="3" name="Content Placeholder 2"/>
          <p:cNvSpPr>
            <a:spLocks noGrp="1"/>
          </p:cNvSpPr>
          <p:nvPr>
            <p:ph idx="1"/>
          </p:nvPr>
        </p:nvSpPr>
        <p:spPr>
          <a:xfrm>
            <a:off x="457200" y="1435328"/>
            <a:ext cx="8229600" cy="4525963"/>
          </a:xfrm>
        </p:spPr>
        <p:txBody>
          <a:bodyPr/>
          <a:lstStyle/>
          <a:p>
            <a:pPr marL="0" indent="0" algn="just">
              <a:buNone/>
            </a:pPr>
            <a:r>
              <a:rPr lang="cs" sz="2400" b="1" dirty="0"/>
              <a:t>Jednotkou objemu SI je metr krychlový (m3), protože objem je množství trojrozměrného prostoru, který zabírá tvar nebo povrch. Nejčastěji používanou jednotkou objemu je však litr. Kromě toho se velké a malé objemy měří v dalších jednotkách, jako je mililitr (ml), decilitr (dl) a další.</a:t>
            </a:r>
          </a:p>
        </p:txBody>
      </p:sp>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Jednotky objemu</a:t>
            </a:r>
            <a:endParaRPr lang="el-GR" b="1" dirty="0">
              <a:solidFill>
                <a:srgbClr val="166C59"/>
              </a:solidFill>
            </a:endParaRPr>
          </a:p>
        </p:txBody>
      </p:sp>
      <p:pic>
        <p:nvPicPr>
          <p:cNvPr id="5" name="Obrázok 4" descr="Obrázok, na ktorom je stôl&#10;&#10;Automaticky generovaný popis">
            <a:extLst>
              <a:ext uri="{FF2B5EF4-FFF2-40B4-BE49-F238E27FC236}">
                <a16:creationId xmlns:a16="http://schemas.microsoft.com/office/drawing/2014/main" id="{7843F96B-A2A4-4296-A268-5541A1C0AB05}"/>
              </a:ext>
            </a:extLst>
          </p:cNvPr>
          <p:cNvPicPr>
            <a:picLocks noChangeAspect="1"/>
          </p:cNvPicPr>
          <p:nvPr/>
        </p:nvPicPr>
        <p:blipFill>
          <a:blip r:embed="rId2"/>
          <a:stretch>
            <a:fillRect/>
          </a:stretch>
        </p:blipFill>
        <p:spPr>
          <a:xfrm>
            <a:off x="1259632" y="980728"/>
            <a:ext cx="6435090" cy="5387340"/>
          </a:xfrm>
          <a:prstGeom prst="rect">
            <a:avLst/>
          </a:prstGeom>
        </p:spPr>
      </p:pic>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Přepočet jednotek objemu</a:t>
            </a:r>
            <a:endParaRPr lang="el-GR" b="1" dirty="0">
              <a:solidFill>
                <a:srgbClr val="166C59"/>
              </a:solidFill>
            </a:endParaRPr>
          </a:p>
        </p:txBody>
      </p:sp>
      <p:pic>
        <p:nvPicPr>
          <p:cNvPr id="4" name="Obrázok 3">
            <a:extLst>
              <a:ext uri="{FF2B5EF4-FFF2-40B4-BE49-F238E27FC236}">
                <a16:creationId xmlns:a16="http://schemas.microsoft.com/office/drawing/2014/main" id="{2CAE2A7F-078C-4EEC-AE2F-07CCC410F478}"/>
              </a:ext>
            </a:extLst>
          </p:cNvPr>
          <p:cNvPicPr>
            <a:picLocks noChangeAspect="1"/>
          </p:cNvPicPr>
          <p:nvPr/>
        </p:nvPicPr>
        <p:blipFill>
          <a:blip r:embed="rId2"/>
          <a:stretch>
            <a:fillRect/>
          </a:stretch>
        </p:blipFill>
        <p:spPr>
          <a:xfrm>
            <a:off x="1475656" y="1085850"/>
            <a:ext cx="5906135" cy="2343150"/>
          </a:xfrm>
          <a:prstGeom prst="rect">
            <a:avLst/>
          </a:prstGeom>
        </p:spPr>
      </p:pic>
      <p:pic>
        <p:nvPicPr>
          <p:cNvPr id="5" name="Obrázok 4" descr="Obrázok, na ktorom je stôl&#10;&#10;Automaticky generovaný popis">
            <a:extLst>
              <a:ext uri="{FF2B5EF4-FFF2-40B4-BE49-F238E27FC236}">
                <a16:creationId xmlns:a16="http://schemas.microsoft.com/office/drawing/2014/main" id="{A08C73D6-8544-4F55-91BD-72774266D58A}"/>
              </a:ext>
            </a:extLst>
          </p:cNvPr>
          <p:cNvPicPr>
            <a:picLocks noChangeAspect="1"/>
          </p:cNvPicPr>
          <p:nvPr/>
        </p:nvPicPr>
        <p:blipFill rotWithShape="1">
          <a:blip r:embed="rId3"/>
          <a:srcRect r="770" b="48645"/>
          <a:stretch/>
        </p:blipFill>
        <p:spPr bwMode="auto">
          <a:xfrm>
            <a:off x="1499219" y="3455218"/>
            <a:ext cx="5897880" cy="1661160"/>
          </a:xfrm>
          <a:prstGeom prst="rect">
            <a:avLst/>
          </a:prstGeom>
          <a:ln>
            <a:noFill/>
          </a:ln>
          <a:extLst>
            <a:ext uri="{53640926-AAD7-44D8-BBD7-CCE9431645EC}">
              <a14:shadowObscured xmlns:a14="http://schemas.microsoft.com/office/drawing/2010/main"/>
            </a:ext>
          </a:extLst>
        </p:spPr>
      </p:pic>
      <p:sp>
        <p:nvSpPr>
          <p:cNvPr id="6" name="BlokTextu 5">
            <a:extLst>
              <a:ext uri="{FF2B5EF4-FFF2-40B4-BE49-F238E27FC236}">
                <a16:creationId xmlns:a16="http://schemas.microsoft.com/office/drawing/2014/main" id="{2FC233FC-5872-44C1-AE4F-B68DF23B271A}"/>
              </a:ext>
            </a:extLst>
          </p:cNvPr>
          <p:cNvSpPr txBox="1"/>
          <p:nvPr/>
        </p:nvSpPr>
        <p:spPr>
          <a:xfrm>
            <a:off x="1504799" y="5013176"/>
            <a:ext cx="5993451" cy="1200329"/>
          </a:xfrm>
          <a:prstGeom prst="rect">
            <a:avLst/>
          </a:prstGeom>
          <a:noFill/>
        </p:spPr>
        <p:txBody>
          <a:bodyPr wrap="square" rtlCol="0">
            <a:spAutoFit/>
          </a:bodyPr>
          <a:lstStyle/>
          <a:p>
            <a:r>
              <a:rPr lang="cs" sz="2400" b="1" dirty="0"/>
              <a:t>Na délku - převod použijete jednou</a:t>
            </a:r>
          </a:p>
          <a:p>
            <a:r>
              <a:rPr lang="cs" sz="2400" b="1" dirty="0"/>
              <a:t>Pro oblast - použijete převod dvakrát</a:t>
            </a:r>
          </a:p>
          <a:p>
            <a:r>
              <a:rPr lang="cs" sz="2400" b="1" dirty="0"/>
              <a:t>Pro objem - převod použijete 3x</a:t>
            </a:r>
          </a:p>
        </p:txBody>
      </p:sp>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1143000"/>
          </a:xfrm>
        </p:spPr>
        <p:txBody>
          <a:bodyPr/>
          <a:lstStyle/>
          <a:p>
            <a:r>
              <a:rPr lang="cs" b="1" dirty="0">
                <a:solidFill>
                  <a:srgbClr val="166C59"/>
                </a:solidFill>
              </a:rPr>
              <a:t>Převod kubických metrů na litry</a:t>
            </a:r>
            <a:endParaRPr lang="el-GR" b="1" dirty="0">
              <a:solidFill>
                <a:srgbClr val="166C59"/>
              </a:solidFill>
            </a:endParaRPr>
          </a:p>
        </p:txBody>
      </p:sp>
      <p:sp>
        <p:nvSpPr>
          <p:cNvPr id="3" name="BlokTextu 2">
            <a:extLst>
              <a:ext uri="{FF2B5EF4-FFF2-40B4-BE49-F238E27FC236}">
                <a16:creationId xmlns:a16="http://schemas.microsoft.com/office/drawing/2014/main" id="{D3EAD5D9-32AF-46BD-AFA2-7E5F4DEA7DCA}"/>
              </a:ext>
            </a:extLst>
          </p:cNvPr>
          <p:cNvSpPr txBox="1"/>
          <p:nvPr/>
        </p:nvSpPr>
        <p:spPr>
          <a:xfrm>
            <a:off x="457200" y="1268760"/>
            <a:ext cx="8640960" cy="3046988"/>
          </a:xfrm>
          <a:prstGeom prst="rect">
            <a:avLst/>
          </a:prstGeom>
          <a:noFill/>
        </p:spPr>
        <p:txBody>
          <a:bodyPr wrap="square" rtlCol="0">
            <a:spAutoFit/>
          </a:bodyPr>
          <a:lstStyle/>
          <a:p>
            <a:r>
              <a:rPr lang="cs" sz="2400" b="1" dirty="0"/>
              <a:t>Krychlové metry a litry jsou dvě běžné metrické jednotky objemu.</a:t>
            </a:r>
          </a:p>
          <a:p>
            <a:r>
              <a:rPr lang="cs" sz="2400" b="1" dirty="0"/>
              <a:t>1 metr krychlový je 1000 litrů.</a:t>
            </a:r>
          </a:p>
          <a:p>
            <a:r>
              <a:rPr lang="cs" sz="2400" b="1" dirty="0"/>
              <a:t>Nejjednodušší způsob, jak převést metry krychlové na litry, je posunout desetinnou čárku o tři místa doprava. Jinými slovy, vynásobte hodnotu v krychlových metrech 1000, abyste dostali odpověď v litrech.</a:t>
            </a:r>
          </a:p>
          <a:p>
            <a:r>
              <a:rPr lang="cs" sz="2400" b="1" dirty="0"/>
              <a:t>Chcete-li převést litry na metry krychlové, stačí posunout desetinnou čárku o tři místa doleva. Jinými slovy, vydělte hodnotu v litrech 1000, abyste dostali odpověď v metrech krychlových.</a:t>
            </a:r>
          </a:p>
        </p:txBody>
      </p:sp>
      <p:pic>
        <p:nvPicPr>
          <p:cNvPr id="6" name="Obrázok 5">
            <a:extLst>
              <a:ext uri="{FF2B5EF4-FFF2-40B4-BE49-F238E27FC236}">
                <a16:creationId xmlns:a16="http://schemas.microsoft.com/office/drawing/2014/main" id="{F71F76B4-DD3B-4F99-B635-297FA26EE2E1}"/>
              </a:ext>
            </a:extLst>
          </p:cNvPr>
          <p:cNvPicPr>
            <a:picLocks noChangeAspect="1"/>
          </p:cNvPicPr>
          <p:nvPr/>
        </p:nvPicPr>
        <p:blipFill>
          <a:blip r:embed="rId2"/>
          <a:stretch>
            <a:fillRect/>
          </a:stretch>
        </p:blipFill>
        <p:spPr>
          <a:xfrm>
            <a:off x="1763688" y="4310884"/>
            <a:ext cx="5358712" cy="1854420"/>
          </a:xfrm>
          <a:prstGeom prst="rect">
            <a:avLst/>
          </a:prstGeom>
        </p:spPr>
      </p:pic>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Převod kubických metrů na litry</a:t>
            </a:r>
            <a:endParaRPr lang="el-GR" b="1" dirty="0">
              <a:solidFill>
                <a:srgbClr val="166C59"/>
              </a:solidFill>
            </a:endParaRPr>
          </a:p>
        </p:txBody>
      </p:sp>
      <p:sp>
        <p:nvSpPr>
          <p:cNvPr id="3" name="Content Placeholder 2"/>
          <p:cNvSpPr>
            <a:spLocks noGrp="1"/>
          </p:cNvSpPr>
          <p:nvPr>
            <p:ph idx="1"/>
          </p:nvPr>
        </p:nvSpPr>
        <p:spPr>
          <a:xfrm>
            <a:off x="469793" y="1556792"/>
            <a:ext cx="8229600" cy="4525963"/>
          </a:xfrm>
        </p:spPr>
        <p:txBody>
          <a:bodyPr/>
          <a:lstStyle/>
          <a:p>
            <a:pPr marL="0" indent="0" algn="just">
              <a:buNone/>
            </a:pPr>
            <a:r>
              <a:rPr lang="cs" sz="2400" b="1" dirty="0"/>
              <a:t>Kolik litrů se rovná 0,25 metru krychlovému?</a:t>
            </a:r>
          </a:p>
          <a:p>
            <a:pPr marL="0" indent="0" algn="just">
              <a:buNone/>
            </a:pPr>
            <a:endParaRPr lang="en-US" sz="2400" b="1" dirty="0"/>
          </a:p>
          <a:p>
            <a:pPr marL="0" indent="0" algn="just">
              <a:buNone/>
            </a:pPr>
            <a:r>
              <a:rPr lang="cs" sz="2400" b="1" dirty="0"/>
              <a:t>Potřebné konverzní faktory</a:t>
            </a:r>
          </a:p>
          <a:p>
            <a:pPr marL="0" indent="0" algn="just">
              <a:buNone/>
            </a:pPr>
            <a:r>
              <a:rPr lang="cs" sz="2400" b="1" dirty="0"/>
              <a:t>1 cm3 = 1 ml</a:t>
            </a:r>
          </a:p>
          <a:p>
            <a:pPr marL="0" indent="0" algn="just">
              <a:buNone/>
            </a:pPr>
            <a:r>
              <a:rPr lang="cs" sz="2400" b="1" dirty="0"/>
              <a:t>100 cm = 1 m</a:t>
            </a:r>
          </a:p>
          <a:p>
            <a:pPr marL="0" indent="0" algn="just">
              <a:buNone/>
            </a:pPr>
            <a:r>
              <a:rPr lang="cs" sz="2400" b="1" dirty="0"/>
              <a:t>1000 ml = 1 l</a:t>
            </a:r>
          </a:p>
          <a:p>
            <a:pPr marL="0" indent="0" algn="just">
              <a:buNone/>
            </a:pPr>
            <a:r>
              <a:rPr lang="cs" sz="2400" b="1" dirty="0"/>
              <a:t>1 m³ = 1000 l</a:t>
            </a:r>
          </a:p>
        </p:txBody>
      </p:sp>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Převod kubických metrů na litry</a:t>
            </a:r>
            <a:endParaRPr lang="el-GR" b="1" dirty="0">
              <a:solidFill>
                <a:srgbClr val="166C59"/>
              </a:solidFill>
            </a:endParaRPr>
          </a:p>
        </p:txBody>
      </p:sp>
      <p:sp>
        <p:nvSpPr>
          <p:cNvPr id="3" name="Content Placeholder 2"/>
          <p:cNvSpPr>
            <a:spLocks noGrp="1"/>
          </p:cNvSpPr>
          <p:nvPr>
            <p:ph idx="1"/>
          </p:nvPr>
        </p:nvSpPr>
        <p:spPr>
          <a:xfrm>
            <a:off x="457200" y="1340768"/>
            <a:ext cx="8229600" cy="4525963"/>
          </a:xfrm>
        </p:spPr>
        <p:txBody>
          <a:bodyPr/>
          <a:lstStyle/>
          <a:p>
            <a:pPr marL="0" indent="0" algn="just">
              <a:buNone/>
            </a:pPr>
            <a:r>
              <a:rPr lang="cs" sz="2400" b="1" dirty="0"/>
              <a:t>Metoda 1:</a:t>
            </a:r>
          </a:p>
          <a:p>
            <a:pPr marL="0" indent="0" algn="just">
              <a:buNone/>
            </a:pPr>
            <a:r>
              <a:rPr lang="cs" sz="2400" b="1" dirty="0"/>
              <a:t>Nejprve převeďte kubické metry na kubické centimetry.</a:t>
            </a:r>
          </a:p>
          <a:p>
            <a:pPr marL="0" indent="0" algn="just">
              <a:buNone/>
            </a:pPr>
            <a:r>
              <a:rPr lang="cs" sz="2400" b="1" dirty="0"/>
              <a:t>100 cm = 1 m</a:t>
            </a:r>
          </a:p>
          <a:p>
            <a:pPr marL="0" indent="0" algn="just">
              <a:buNone/>
            </a:pPr>
            <a:r>
              <a:rPr lang="cs" sz="2400" b="1" dirty="0"/>
              <a:t>(100 cm) ³ = (1 m) ³</a:t>
            </a:r>
          </a:p>
          <a:p>
            <a:pPr marL="0" indent="0" algn="just">
              <a:buNone/>
            </a:pPr>
            <a:r>
              <a:rPr lang="cs" sz="2400" b="1" dirty="0"/>
              <a:t>1 000 000 cm³ = 1 m³</a:t>
            </a:r>
          </a:p>
          <a:p>
            <a:pPr marL="0" indent="0" algn="just">
              <a:buNone/>
            </a:pPr>
            <a:r>
              <a:rPr lang="cs" sz="2400" b="1" dirty="0"/>
              <a:t>protože 1 cm³ = 1 ml</a:t>
            </a:r>
          </a:p>
          <a:p>
            <a:pPr marL="0" indent="0" algn="just">
              <a:buNone/>
            </a:pPr>
            <a:r>
              <a:rPr lang="cs" sz="2400" b="1" dirty="0"/>
              <a:t>1 m³ = 1 000 000 ml nebo 1 000 l</a:t>
            </a:r>
          </a:p>
          <a:p>
            <a:pPr marL="0" indent="0" algn="just">
              <a:buNone/>
            </a:pPr>
            <a:r>
              <a:rPr lang="cs" sz="2400" b="1" dirty="0"/>
              <a:t>0,25 m³ = 1000/4 l = 250 l</a:t>
            </a:r>
          </a:p>
        </p:txBody>
      </p:sp>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Převod kubických metrů na litry</a:t>
            </a:r>
            <a:endParaRPr lang="el-GR" b="1" dirty="0">
              <a:solidFill>
                <a:srgbClr val="166C59"/>
              </a:solidFill>
            </a:endParaRPr>
          </a:p>
        </p:txBody>
      </p:sp>
      <p:sp>
        <p:nvSpPr>
          <p:cNvPr id="3" name="Content Placeholder 2"/>
          <p:cNvSpPr>
            <a:spLocks noGrp="1"/>
          </p:cNvSpPr>
          <p:nvPr>
            <p:ph idx="1"/>
          </p:nvPr>
        </p:nvSpPr>
        <p:spPr>
          <a:xfrm>
            <a:off x="457200" y="1445055"/>
            <a:ext cx="8229600" cy="4525963"/>
          </a:xfrm>
        </p:spPr>
        <p:txBody>
          <a:bodyPr/>
          <a:lstStyle/>
          <a:p>
            <a:pPr marL="0" indent="0" algn="just">
              <a:buNone/>
            </a:pPr>
            <a:r>
              <a:rPr lang="cs" sz="2400" b="1" dirty="0"/>
              <a:t>Metoda 2:</a:t>
            </a:r>
          </a:p>
          <a:p>
            <a:pPr marL="0" indent="0" algn="just">
              <a:buNone/>
            </a:pPr>
            <a:r>
              <a:rPr lang="cs" sz="2400" b="1" dirty="0"/>
              <a:t>1 metr krychlový = 1000 litrů</a:t>
            </a:r>
          </a:p>
          <a:p>
            <a:pPr marL="0" indent="0" algn="just">
              <a:buNone/>
            </a:pPr>
            <a:r>
              <a:rPr lang="cs" sz="2400" b="1" dirty="0"/>
              <a:t>takže pro 0,25 kubických metrů:</a:t>
            </a:r>
          </a:p>
          <a:p>
            <a:pPr marL="0" indent="0" algn="just">
              <a:buNone/>
            </a:pPr>
            <a:r>
              <a:rPr lang="cs" sz="2400" b="1" dirty="0"/>
              <a:t>Odpověď v litrech = 0,25 m³ * (1000 l/m³)</a:t>
            </a:r>
          </a:p>
          <a:p>
            <a:pPr marL="0" indent="0" algn="just">
              <a:buNone/>
            </a:pPr>
            <a:r>
              <a:rPr lang="cs" sz="2400" b="1" dirty="0"/>
              <a:t>Odpověď v litrech = 250 l</a:t>
            </a:r>
          </a:p>
          <a:p>
            <a:pPr marL="0" indent="0" algn="just">
              <a:buNone/>
            </a:pPr>
            <a:endParaRPr lang="en-US" sz="2400" b="1" dirty="0"/>
          </a:p>
        </p:txBody>
      </p:sp>
    </p:spTree>
    <p:extLst>
      <p:ext uri="{BB962C8B-B14F-4D97-AF65-F5344CB8AC3E}">
        <p14:creationId xmlns:p14="http://schemas.microsoft.com/office/powerpoint/2010/main" val="3341707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Objem</a:t>
            </a:r>
            <a:endParaRPr lang="el-GR" b="1" dirty="0">
              <a:solidFill>
                <a:srgbClr val="166C59"/>
              </a:solidFill>
            </a:endParaRPr>
          </a:p>
        </p:txBody>
      </p:sp>
      <p:sp>
        <p:nvSpPr>
          <p:cNvPr id="3" name="Content Placeholder 2"/>
          <p:cNvSpPr>
            <a:spLocks noGrp="1"/>
          </p:cNvSpPr>
          <p:nvPr>
            <p:ph idx="1"/>
          </p:nvPr>
        </p:nvSpPr>
        <p:spPr>
          <a:xfrm>
            <a:off x="441193" y="980728"/>
            <a:ext cx="8229600" cy="5544616"/>
          </a:xfrm>
        </p:spPr>
        <p:txBody>
          <a:bodyPr/>
          <a:lstStyle/>
          <a:p>
            <a:pPr marL="0" indent="0" algn="just">
              <a:buNone/>
            </a:pPr>
            <a:r>
              <a:rPr lang="cs" sz="2400" b="1" dirty="0"/>
              <a:t>Objem je mírou kapacity, kterou objekt drží. Pokud například hrnek pojme 100 ml vody až po okraj, jeho objem je údajně 100 ml.</a:t>
            </a:r>
          </a:p>
          <a:p>
            <a:pPr marL="0" indent="0" algn="just">
              <a:buNone/>
            </a:pPr>
            <a:r>
              <a:rPr lang="cs" sz="2400" b="1" dirty="0"/>
              <a:t>Objem lze také definovat jako množství prostoru, který zabírá 3-rozměrný objekt. Objem tělesa, jako je krychle nebo kvádr, se měří spočítáním počtu jednotkových krychlí, které obsahuje.</a:t>
            </a:r>
          </a:p>
          <a:p>
            <a:pPr marL="0" indent="0" algn="just">
              <a:buNone/>
            </a:pPr>
            <a:r>
              <a:rPr lang="cs" sz="2400" b="1" dirty="0"/>
              <a:t>Nejlepší způsob, jak vizualizovat objem, je uvažovat o něm jako o prostoru uzavřeném/obsazeném jakýmkoli 3-rozměrným objektem nebo pevným tvarem.</a:t>
            </a:r>
            <a:endParaRPr lang="el-GR" sz="2400" b="1" dirty="0"/>
          </a:p>
        </p:txBody>
      </p:sp>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Definice objemu</a:t>
            </a:r>
            <a:endParaRPr lang="el-GR" b="1" dirty="0">
              <a:solidFill>
                <a:srgbClr val="166C59"/>
              </a:solidFill>
            </a:endParaRPr>
          </a:p>
        </p:txBody>
      </p:sp>
      <p:sp>
        <p:nvSpPr>
          <p:cNvPr id="3" name="Content Placeholder 2"/>
          <p:cNvSpPr>
            <a:spLocks noGrp="1"/>
          </p:cNvSpPr>
          <p:nvPr>
            <p:ph idx="1"/>
          </p:nvPr>
        </p:nvSpPr>
        <p:spPr>
          <a:xfrm>
            <a:off x="457200" y="1166018"/>
            <a:ext cx="8229600" cy="4525963"/>
          </a:xfrm>
        </p:spPr>
        <p:txBody>
          <a:bodyPr/>
          <a:lstStyle/>
          <a:p>
            <a:pPr marL="0" indent="0" algn="just">
              <a:buNone/>
            </a:pPr>
            <a:r>
              <a:rPr lang="cs" sz="2400" b="1" dirty="0"/>
              <a:t>Objem je definován jako kapacita obsazená trojrozměrným pevným tvarem. V jakémkoli tvaru je těžké si jej představit, ale lze jej porovnávat mezi jednotlivými tvary. Například objem krabice kompasu je větší než objem gumy umístěné uvnitř. Pro výpočet plochy libovolného dvourozměrného tvaru rozdělíme část na stejné čtvercové jednotky. Podobně při výpočtu objemu tělesových útvarů jej rozdělíme na stejné kubické jednotky. V naší další části se naučíme, jak vypočítat objem různých pevných tvarů.</a:t>
            </a:r>
          </a:p>
        </p:txBody>
      </p:sp>
      <p:pic>
        <p:nvPicPr>
          <p:cNvPr id="5" name="Obrázok 4" descr="Obrázok, na ktorom je šodži, budova&#10;&#10;Automaticky generovaný popis">
            <a:extLst>
              <a:ext uri="{FF2B5EF4-FFF2-40B4-BE49-F238E27FC236}">
                <a16:creationId xmlns:a16="http://schemas.microsoft.com/office/drawing/2014/main" id="{41578611-EDC4-493C-B564-3B75A5D0EAB0}"/>
              </a:ext>
            </a:extLst>
          </p:cNvPr>
          <p:cNvPicPr>
            <a:picLocks noChangeAspect="1"/>
          </p:cNvPicPr>
          <p:nvPr/>
        </p:nvPicPr>
        <p:blipFill>
          <a:blip r:embed="rId2"/>
          <a:stretch>
            <a:fillRect/>
          </a:stretch>
        </p:blipFill>
        <p:spPr>
          <a:xfrm>
            <a:off x="2771800" y="4509120"/>
            <a:ext cx="3286125" cy="1866900"/>
          </a:xfrm>
          <a:prstGeom prst="rect">
            <a:avLst/>
          </a:prstGeom>
        </p:spPr>
      </p:pic>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Objem kvádru</a:t>
            </a:r>
            <a:endParaRPr lang="el-GR" b="1" dirty="0">
              <a:solidFill>
                <a:srgbClr val="166C59"/>
              </a:solidFill>
            </a:endParaRPr>
          </a:p>
        </p:txBody>
      </p:sp>
      <p:sp>
        <p:nvSpPr>
          <p:cNvPr id="3" name="Content Placeholder 2"/>
          <p:cNvSpPr>
            <a:spLocks noGrp="1"/>
          </p:cNvSpPr>
          <p:nvPr>
            <p:ph idx="1"/>
          </p:nvPr>
        </p:nvSpPr>
        <p:spPr>
          <a:xfrm>
            <a:off x="457200" y="1073783"/>
            <a:ext cx="8229600" cy="5328592"/>
          </a:xfrm>
        </p:spPr>
        <p:txBody>
          <a:bodyPr/>
          <a:lstStyle/>
          <a:p>
            <a:pPr marL="0" indent="0" algn="just">
              <a:buNone/>
            </a:pPr>
            <a:r>
              <a:rPr lang="cs" sz="2400" b="1" dirty="0"/>
              <a:t>Předpokládejme, že máme nějaké obdélníkové listy o délce „l“ a šířce „b“. Pokud je naskládáme na sebe do výšky 'h', dostaneme kvádr o rozměrech l, b, h. To je vidět na následujícím obrázku, který ukazuje délku, šířku (šířku) a výšku takto vytvořeného kvádru.</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cs" sz="2400" b="1" dirty="0"/>
              <a:t>Pro výpočet velikosti prostoru uzavřeného tímto kvádrem použijeme vzorec: Objem kvádru = l × b × h</a:t>
            </a:r>
          </a:p>
        </p:txBody>
      </p:sp>
      <p:pic>
        <p:nvPicPr>
          <p:cNvPr id="6" name="Obrázok 5" descr="Obrázok, na ktorom je text, stôl, nábytok, pingpongový stôl&#10;&#10;Automaticky generovaný popis">
            <a:extLst>
              <a:ext uri="{FF2B5EF4-FFF2-40B4-BE49-F238E27FC236}">
                <a16:creationId xmlns:a16="http://schemas.microsoft.com/office/drawing/2014/main" id="{14DA35EC-D2FA-41FC-998D-BE3CF3912FA4}"/>
              </a:ext>
            </a:extLst>
          </p:cNvPr>
          <p:cNvPicPr>
            <a:picLocks noChangeAspect="1"/>
          </p:cNvPicPr>
          <p:nvPr/>
        </p:nvPicPr>
        <p:blipFill>
          <a:blip r:embed="rId2"/>
          <a:stretch>
            <a:fillRect/>
          </a:stretch>
        </p:blipFill>
        <p:spPr>
          <a:xfrm>
            <a:off x="1577548" y="3052061"/>
            <a:ext cx="5988903" cy="1372037"/>
          </a:xfrm>
          <a:prstGeom prst="rect">
            <a:avLst/>
          </a:prstGeom>
        </p:spPr>
      </p:pic>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Objem krychle</a:t>
            </a:r>
            <a:endParaRPr lang="el-GR" b="1" dirty="0">
              <a:solidFill>
                <a:srgbClr val="166C59"/>
              </a:solidFill>
            </a:endParaRPr>
          </a:p>
        </p:txBody>
      </p:sp>
      <p:sp>
        <p:nvSpPr>
          <p:cNvPr id="3" name="Content Placeholder 2"/>
          <p:cNvSpPr>
            <a:spLocks noGrp="1"/>
          </p:cNvSpPr>
          <p:nvPr>
            <p:ph idx="1"/>
          </p:nvPr>
        </p:nvSpPr>
        <p:spPr>
          <a:xfrm>
            <a:off x="395536" y="1541284"/>
            <a:ext cx="8229600" cy="5328592"/>
          </a:xfrm>
        </p:spPr>
        <p:txBody>
          <a:bodyPr/>
          <a:lstStyle/>
          <a:p>
            <a:pPr marL="0" indent="0" algn="just">
              <a:buNone/>
            </a:pPr>
            <a:r>
              <a:rPr lang="cs" sz="2400" b="1" dirty="0"/>
              <a:t>Krychle je speciální případ kvádru, kde jsou všechny tři strany v míře stejné. Pokud tuto stejnou hodnotu znázorníme jako „a“, pak lze objem této krychle vypočítat podle vzorce: Objem krychle = a × a × a = a³. Podívejte se na následující obrázek, abyste viděli stejné strany krychle a prostor, který zabírá.</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p:txBody>
      </p:sp>
      <p:pic>
        <p:nvPicPr>
          <p:cNvPr id="6" name="Obrázok 5">
            <a:extLst>
              <a:ext uri="{FF2B5EF4-FFF2-40B4-BE49-F238E27FC236}">
                <a16:creationId xmlns:a16="http://schemas.microsoft.com/office/drawing/2014/main" id="{454A7348-2F22-4F62-B4E4-2DF601591D6A}"/>
              </a:ext>
            </a:extLst>
          </p:cNvPr>
          <p:cNvPicPr>
            <a:picLocks noChangeAspect="1"/>
          </p:cNvPicPr>
          <p:nvPr/>
        </p:nvPicPr>
        <p:blipFill>
          <a:blip r:embed="rId2"/>
          <a:stretch>
            <a:fillRect/>
          </a:stretch>
        </p:blipFill>
        <p:spPr>
          <a:xfrm>
            <a:off x="3181350" y="3717032"/>
            <a:ext cx="2781300" cy="2438400"/>
          </a:xfrm>
          <a:prstGeom prst="rect">
            <a:avLst/>
          </a:prstGeom>
        </p:spPr>
      </p:pic>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Objem válce</a:t>
            </a:r>
            <a:endParaRPr lang="el-GR" b="1" dirty="0">
              <a:solidFill>
                <a:srgbClr val="166C59"/>
              </a:solidFill>
            </a:endParaRPr>
          </a:p>
        </p:txBody>
      </p:sp>
      <p:sp>
        <p:nvSpPr>
          <p:cNvPr id="3" name="Content Placeholder 2"/>
          <p:cNvSpPr>
            <a:spLocks noGrp="1"/>
          </p:cNvSpPr>
          <p:nvPr>
            <p:ph idx="1"/>
          </p:nvPr>
        </p:nvSpPr>
        <p:spPr>
          <a:xfrm>
            <a:off x="458866" y="980728"/>
            <a:ext cx="8229600" cy="4525963"/>
          </a:xfrm>
        </p:spPr>
        <p:txBody>
          <a:bodyPr/>
          <a:lstStyle/>
          <a:p>
            <a:pPr marL="0" indent="0">
              <a:buNone/>
            </a:pPr>
            <a:r>
              <a:rPr lang="cs" sz="2400" b="1" dirty="0"/>
              <a:t>Stejně jako jsme postavili kvádr pomocí obdélníků, můžeme pomocí kružnic stejné velikosti postavit válec.</a:t>
            </a:r>
          </a:p>
          <a:p>
            <a:pPr marL="0" indent="0">
              <a:buNone/>
            </a:pPr>
            <a:endParaRPr lang="en-US" sz="2400" b="1" dirty="0"/>
          </a:p>
          <a:p>
            <a:pPr marL="0" indent="0">
              <a:buNone/>
            </a:pPr>
            <a:endParaRPr lang="en-US" sz="2400" b="1" dirty="0"/>
          </a:p>
          <a:p>
            <a:pPr marL="0" indent="0">
              <a:buNone/>
            </a:pPr>
            <a:endParaRPr lang="en-US" sz="2400" b="1" dirty="0"/>
          </a:p>
          <a:p>
            <a:pPr marL="0" indent="0">
              <a:buNone/>
            </a:pPr>
            <a:endParaRPr lang="en-US" sz="2400" b="1" dirty="0"/>
          </a:p>
          <a:p>
            <a:pPr marL="0" indent="0">
              <a:buNone/>
            </a:pPr>
            <a:r>
              <a:rPr lang="cs" sz="2400" b="1" dirty="0"/>
              <a:t>Válec je trubkovitá struktura se dvěma rovnoběžnými kruhovými základnami, které jsou spojeny zakřiveným povrchem v pevné vzdálenosti od středu. Vzdálenost mezi těmito dvěma základnami je výška válce. Pokud považujeme „r“ za poloměr kruhové základny (a vrcholu) a „h“ za výšku válce, pak objem válce lze vyjádřit jako objem válce = π r² h</a:t>
            </a:r>
          </a:p>
          <a:p>
            <a:pPr marL="0" indent="0">
              <a:buNone/>
            </a:pPr>
            <a:endParaRPr lang="en-US" sz="2400" b="1" dirty="0"/>
          </a:p>
          <a:p>
            <a:pPr marL="0" indent="0">
              <a:buNone/>
            </a:pPr>
            <a:endParaRPr lang="en-US" sz="2400" b="1" dirty="0"/>
          </a:p>
          <a:p>
            <a:pPr marL="0" indent="0">
              <a:buNone/>
            </a:pPr>
            <a:endParaRPr lang="it-IT" sz="2400" dirty="0"/>
          </a:p>
        </p:txBody>
      </p:sp>
      <p:pic>
        <p:nvPicPr>
          <p:cNvPr id="4" name="Obrázok 3" descr="Obrázok, na ktorom je hudba, bubon&#10;&#10;Automaticky generovaný popis">
            <a:extLst>
              <a:ext uri="{FF2B5EF4-FFF2-40B4-BE49-F238E27FC236}">
                <a16:creationId xmlns:a16="http://schemas.microsoft.com/office/drawing/2014/main" id="{81F42129-55D5-4224-9617-572003097435}"/>
              </a:ext>
            </a:extLst>
          </p:cNvPr>
          <p:cNvPicPr>
            <a:picLocks noChangeAspect="1"/>
          </p:cNvPicPr>
          <p:nvPr/>
        </p:nvPicPr>
        <p:blipFill>
          <a:blip r:embed="rId2"/>
          <a:stretch>
            <a:fillRect/>
          </a:stretch>
        </p:blipFill>
        <p:spPr>
          <a:xfrm>
            <a:off x="1763688" y="1934018"/>
            <a:ext cx="5424805" cy="1310640"/>
          </a:xfrm>
          <a:prstGeom prst="rect">
            <a:avLst/>
          </a:prstGeom>
        </p:spPr>
      </p:pic>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Objem pyramidy</a:t>
            </a:r>
            <a:endParaRPr lang="el-GR" b="1" dirty="0">
              <a:solidFill>
                <a:srgbClr val="166C59"/>
              </a:solidFill>
            </a:endParaRPr>
          </a:p>
        </p:txBody>
      </p:sp>
      <p:sp>
        <p:nvSpPr>
          <p:cNvPr id="3" name="Content Placeholder 2"/>
          <p:cNvSpPr>
            <a:spLocks noGrp="1"/>
          </p:cNvSpPr>
          <p:nvPr>
            <p:ph idx="1"/>
          </p:nvPr>
        </p:nvSpPr>
        <p:spPr>
          <a:xfrm>
            <a:off x="323528" y="1048946"/>
            <a:ext cx="8229600" cy="4525963"/>
          </a:xfrm>
        </p:spPr>
        <p:txBody>
          <a:bodyPr/>
          <a:lstStyle/>
          <a:p>
            <a:pPr marL="0" indent="0" algn="just">
              <a:buNone/>
            </a:pPr>
            <a:endParaRPr lang="en-US" sz="2400" b="1" dirty="0"/>
          </a:p>
          <a:p>
            <a:pPr marL="0" indent="0" algn="just">
              <a:buNone/>
            </a:pPr>
            <a:r>
              <a:rPr lang="cs" sz="2400" b="1" dirty="0"/>
              <a:t>Pyramidy mají mnohoúhelník jako základnu a trojúhelníkové stěny, které se setkávají na vrcholu. Objem jehlanu se vypočítá pomocí vzorce: Objem pyramidy = 1/3 × Délka základny × Šířka základny × výška jehlanu. Tento vzorec lze také zapsat jako 1/3 × základní plocha mnohoúhelníku × výška jehlanu.</a:t>
            </a:r>
            <a:endParaRPr lang="el-GR" sz="2400" b="1" dirty="0"/>
          </a:p>
        </p:txBody>
      </p:sp>
      <p:pic>
        <p:nvPicPr>
          <p:cNvPr id="5" name="Obrázok 4">
            <a:extLst>
              <a:ext uri="{FF2B5EF4-FFF2-40B4-BE49-F238E27FC236}">
                <a16:creationId xmlns:a16="http://schemas.microsoft.com/office/drawing/2014/main" id="{BDE69896-4F50-4747-9F8B-6651CD89F0B9}"/>
              </a:ext>
            </a:extLst>
          </p:cNvPr>
          <p:cNvPicPr>
            <a:picLocks noChangeAspect="1"/>
          </p:cNvPicPr>
          <p:nvPr/>
        </p:nvPicPr>
        <p:blipFill>
          <a:blip r:embed="rId2"/>
          <a:stretch>
            <a:fillRect/>
          </a:stretch>
        </p:blipFill>
        <p:spPr>
          <a:xfrm>
            <a:off x="3025315" y="3343586"/>
            <a:ext cx="3093370" cy="2349321"/>
          </a:xfrm>
          <a:prstGeom prst="rect">
            <a:avLst/>
          </a:prstGeom>
        </p:spPr>
      </p:pic>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Objem kužele</a:t>
            </a:r>
            <a:endParaRPr lang="el-GR" b="1" dirty="0">
              <a:solidFill>
                <a:srgbClr val="166C59"/>
              </a:solidFill>
            </a:endParaRPr>
          </a:p>
        </p:txBody>
      </p:sp>
      <p:sp>
        <p:nvSpPr>
          <p:cNvPr id="3" name="Content Placeholder 2"/>
          <p:cNvSpPr>
            <a:spLocks noGrp="1"/>
          </p:cNvSpPr>
          <p:nvPr>
            <p:ph idx="1"/>
          </p:nvPr>
        </p:nvSpPr>
        <p:spPr>
          <a:xfrm>
            <a:off x="457200" y="980728"/>
            <a:ext cx="8229600" cy="4525963"/>
          </a:xfrm>
        </p:spPr>
        <p:txBody>
          <a:bodyPr/>
          <a:lstStyle/>
          <a:p>
            <a:pPr marL="0" indent="0" algn="just">
              <a:buNone/>
            </a:pPr>
            <a:endParaRPr lang="en-US" sz="2400" b="1" dirty="0"/>
          </a:p>
          <a:p>
            <a:pPr marL="0" indent="0" algn="just">
              <a:buNone/>
            </a:pPr>
            <a:r>
              <a:rPr lang="cs" sz="2400" b="1" dirty="0"/>
              <a:t>Rozdíl mezi kuželem a pyramidou je v tom, že základna kužele je kruhová, zatímco základna pyramidy je mnohoúhelník. Objem kužele se vypočítá podle vzorce: 1/3 ×πr²h.</a:t>
            </a:r>
            <a:endParaRPr lang="el-GR" sz="2400" b="1" dirty="0"/>
          </a:p>
        </p:txBody>
      </p:sp>
      <p:pic>
        <p:nvPicPr>
          <p:cNvPr id="6" name="Obrázok 5">
            <a:extLst>
              <a:ext uri="{FF2B5EF4-FFF2-40B4-BE49-F238E27FC236}">
                <a16:creationId xmlns:a16="http://schemas.microsoft.com/office/drawing/2014/main" id="{ACAE8FAB-BD78-496A-A4FF-A2302E7426A9}"/>
              </a:ext>
            </a:extLst>
          </p:cNvPr>
          <p:cNvPicPr>
            <a:picLocks noChangeAspect="1"/>
          </p:cNvPicPr>
          <p:nvPr/>
        </p:nvPicPr>
        <p:blipFill>
          <a:blip r:embed="rId2"/>
          <a:stretch>
            <a:fillRect/>
          </a:stretch>
        </p:blipFill>
        <p:spPr>
          <a:xfrm>
            <a:off x="3111504" y="2996952"/>
            <a:ext cx="2920991" cy="2678470"/>
          </a:xfrm>
          <a:prstGeom prst="rect">
            <a:avLst/>
          </a:prstGeom>
        </p:spPr>
      </p:pic>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 b="1" dirty="0">
                <a:solidFill>
                  <a:srgbClr val="166C59"/>
                </a:solidFill>
              </a:rPr>
              <a:t>Objem koule</a:t>
            </a:r>
            <a:endParaRPr lang="el-GR" b="1" dirty="0">
              <a:solidFill>
                <a:srgbClr val="166C59"/>
              </a:solidFill>
            </a:endParaRPr>
          </a:p>
        </p:txBody>
      </p:sp>
      <p:sp>
        <p:nvSpPr>
          <p:cNvPr id="3" name="Content Placeholder 2"/>
          <p:cNvSpPr>
            <a:spLocks noGrp="1"/>
          </p:cNvSpPr>
          <p:nvPr>
            <p:ph idx="1"/>
          </p:nvPr>
        </p:nvSpPr>
        <p:spPr>
          <a:xfrm>
            <a:off x="395536" y="983878"/>
            <a:ext cx="8229600" cy="4525963"/>
          </a:xfrm>
        </p:spPr>
        <p:txBody>
          <a:bodyPr/>
          <a:lstStyle/>
          <a:p>
            <a:pPr marL="0" indent="0" algn="just">
              <a:buNone/>
            </a:pPr>
            <a:r>
              <a:rPr lang="cs" sz="2400" b="1" dirty="0"/>
              <a:t>Objem koule je prostor, který zabírá.</a:t>
            </a:r>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endParaRPr lang="en-US" sz="2400" b="1" dirty="0"/>
          </a:p>
          <a:p>
            <a:pPr marL="0" indent="0" algn="just">
              <a:buNone/>
            </a:pPr>
            <a:r>
              <a:rPr lang="cs" sz="2400" b="1" dirty="0"/>
              <a:t>Objem koule o poloměru r je 4/3 πr³.</a:t>
            </a:r>
          </a:p>
          <a:p>
            <a:pPr marL="0" indent="0" algn="just">
              <a:buNone/>
            </a:pPr>
            <a:r>
              <a:rPr lang="cs" sz="2400" b="1" dirty="0"/>
              <a:t>Nyní, když jsme obeznámeni se vzorci různých geometrických tvarů, pojďme se podívat na různé jednotky objemu.</a:t>
            </a:r>
          </a:p>
        </p:txBody>
      </p:sp>
      <p:pic>
        <p:nvPicPr>
          <p:cNvPr id="6" name="Obrázok 5">
            <a:extLst>
              <a:ext uri="{FF2B5EF4-FFF2-40B4-BE49-F238E27FC236}">
                <a16:creationId xmlns:a16="http://schemas.microsoft.com/office/drawing/2014/main" id="{10BFA01A-C4D7-4F08-87D6-9A36E1E71D2A}"/>
              </a:ext>
            </a:extLst>
          </p:cNvPr>
          <p:cNvPicPr>
            <a:picLocks noChangeAspect="1"/>
          </p:cNvPicPr>
          <p:nvPr/>
        </p:nvPicPr>
        <p:blipFill>
          <a:blip r:embed="rId2"/>
          <a:stretch>
            <a:fillRect/>
          </a:stretch>
        </p:blipFill>
        <p:spPr>
          <a:xfrm>
            <a:off x="3348286" y="1628800"/>
            <a:ext cx="2324100" cy="2257425"/>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TotalTime>
  <Words>830</Words>
  <Application>Microsoft Office PowerPoint</Application>
  <PresentationFormat>Prezentácia na obrazovke (4:3)</PresentationFormat>
  <Paragraphs>79</Paragraphs>
  <Slides>17</Slides>
  <Notes>0</Notes>
  <HiddenSlides>0</HiddenSlides>
  <MMClips>0</MMClips>
  <ScaleCrop>false</ScaleCrop>
  <HeadingPairs>
    <vt:vector size="6" baseType="variant">
      <vt:variant>
        <vt:lpstr>Použité písma</vt:lpstr>
      </vt:variant>
      <vt:variant>
        <vt:i4>3</vt:i4>
      </vt:variant>
      <vt:variant>
        <vt:lpstr>Motív</vt:lpstr>
      </vt:variant>
      <vt:variant>
        <vt:i4>1</vt:i4>
      </vt:variant>
      <vt:variant>
        <vt:lpstr>Nadpisy snímok</vt:lpstr>
      </vt:variant>
      <vt:variant>
        <vt:i4>17</vt:i4>
      </vt:variant>
    </vt:vector>
  </HeadingPairs>
  <TitlesOfParts>
    <vt:vector size="21" baseType="lpstr">
      <vt:lpstr>Adobe Heiti Std R</vt:lpstr>
      <vt:lpstr>Arial</vt:lpstr>
      <vt:lpstr>Calibri</vt:lpstr>
      <vt:lpstr>Office Theme</vt:lpstr>
      <vt:lpstr>Logické myšlení, Porovnání, Měření, Převod 2</vt:lpstr>
      <vt:lpstr>Objem</vt:lpstr>
      <vt:lpstr>Definice objemu</vt:lpstr>
      <vt:lpstr>Objem kvádru</vt:lpstr>
      <vt:lpstr>Objem krychle</vt:lpstr>
      <vt:lpstr>Objem válce</vt:lpstr>
      <vt:lpstr>Objem pyramidy</vt:lpstr>
      <vt:lpstr>Objem kužele</vt:lpstr>
      <vt:lpstr>Objem koule</vt:lpstr>
      <vt:lpstr>Vzorce</vt:lpstr>
      <vt:lpstr>Jednotky objemu</vt:lpstr>
      <vt:lpstr>Jednotky objemu</vt:lpstr>
      <vt:lpstr>Přepočet jednotek objemu</vt:lpstr>
      <vt:lpstr>Převod kubických metrů na litry</vt:lpstr>
      <vt:lpstr>Převod kubických metrů na litry</vt:lpstr>
      <vt:lpstr>Převod kubických metrů na litry</vt:lpstr>
      <vt:lpstr>Převod kubických metrů na litry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Šimon Srnka</cp:lastModifiedBy>
  <cp:revision>33</cp:revision>
  <dcterms:created xsi:type="dcterms:W3CDTF">2016-10-07T11:12:08Z</dcterms:created>
  <dcterms:modified xsi:type="dcterms:W3CDTF">2022-07-14T15:43:48Z</dcterms:modified>
  <cp:category/>
</cp:coreProperties>
</file>