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h6vq6dgPRb+wfJbMLUVb1P3BEsd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1570" y="19"/>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t-IT"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 name="Google Shape;39;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3287a2c2a5_0_5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g13287a2c2a5_0_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3287a2c2a5_0_7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g13287a2c2a5_0_7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287a2c2a5_0_6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g13287a2c2a5_0_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 name="Google Shape;45;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 name="Google Shape;5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3287a2c2a5_0_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g13287a2c2a5_0_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3287a2c2a5_0_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 name="Google Shape;63;g13287a2c2a5_0_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3287a2c2a5_0_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 name="Google Shape;69;g13287a2c2a5_0_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3287a2c2a5_0_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g13287a2c2a5_0_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3287a2c2a5_0_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g13287a2c2a5_0_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p:nvPr/>
        </p:nvSpPr>
        <p:spPr>
          <a:xfrm>
            <a:off x="0" y="5805265"/>
            <a:ext cx="8964488" cy="1080120"/>
          </a:xfrm>
          <a:prstGeom prst="rect">
            <a:avLst/>
          </a:prstGeom>
          <a:solidFill>
            <a:schemeClr val="lt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 name="Google Shape;17;p11"/>
          <p:cNvSpPr txBox="1">
            <a:spLocks noGrp="1"/>
          </p:cNvSpPr>
          <p:nvPr>
            <p:ph type="ctrTitle"/>
          </p:nvPr>
        </p:nvSpPr>
        <p:spPr>
          <a:xfrm>
            <a:off x="327992" y="1052736"/>
            <a:ext cx="7772400" cy="14700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 name="Google Shape;18;p11"/>
          <p:cNvSpPr txBox="1">
            <a:spLocks noGrp="1"/>
          </p:cNvSpPr>
          <p:nvPr>
            <p:ph type="subTitle" idx="1"/>
          </p:nvPr>
        </p:nvSpPr>
        <p:spPr>
          <a:xfrm>
            <a:off x="323528" y="2636912"/>
            <a:ext cx="6400800" cy="17526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rgbClr val="595959"/>
              </a:buClr>
              <a:buSzPts val="3200"/>
              <a:buFont typeface="Arial"/>
              <a:buNone/>
              <a:defRPr sz="3200" b="0" i="0" u="none" strike="noStrike" cap="none">
                <a:solidFill>
                  <a:srgbClr val="595959"/>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pic>
        <p:nvPicPr>
          <p:cNvPr id="19" name="Google Shape;19;p11" descr="C:\Users\mkomod05.cs8500\Google Drive\SEIT lab\Projects\World of Physics\Kick-off\eu flag.JPG"/>
          <p:cNvPicPr preferRelativeResize="0"/>
          <p:nvPr/>
        </p:nvPicPr>
        <p:blipFill rotWithShape="1">
          <a:blip r:embed="rId2">
            <a:alphaModFix/>
          </a:blip>
          <a:srcRect/>
          <a:stretch/>
        </p:blipFill>
        <p:spPr>
          <a:xfrm>
            <a:off x="233141" y="6275280"/>
            <a:ext cx="766959" cy="511306"/>
          </a:xfrm>
          <a:prstGeom prst="rect">
            <a:avLst/>
          </a:prstGeom>
          <a:noFill/>
          <a:ln>
            <a:noFill/>
          </a:ln>
        </p:spPr>
      </p:pic>
      <p:sp>
        <p:nvSpPr>
          <p:cNvPr id="20" name="Google Shape;20;p11"/>
          <p:cNvSpPr txBox="1"/>
          <p:nvPr/>
        </p:nvSpPr>
        <p:spPr>
          <a:xfrm>
            <a:off x="1000100" y="6519470"/>
            <a:ext cx="120609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1600" b="0" i="0" u="none" strike="noStrike">
                <a:solidFill>
                  <a:srgbClr val="003996"/>
                </a:solidFill>
                <a:latin typeface="Arial"/>
                <a:ea typeface="Arial"/>
                <a:cs typeface="Arial"/>
                <a:sym typeface="Arial"/>
              </a:rPr>
              <a:t>Erasmus</a:t>
            </a:r>
            <a:r>
              <a:rPr lang="it-IT" sz="1400" b="0" i="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pic>
        <p:nvPicPr>
          <p:cNvPr id="21" name="Google Shape;21;p11"/>
          <p:cNvPicPr preferRelativeResize="0"/>
          <p:nvPr/>
        </p:nvPicPr>
        <p:blipFill rotWithShape="1">
          <a:blip r:embed="rId3">
            <a:alphaModFix/>
          </a:blip>
          <a:srcRect/>
          <a:stretch/>
        </p:blipFill>
        <p:spPr>
          <a:xfrm>
            <a:off x="7608064" y="5661248"/>
            <a:ext cx="1356424" cy="1356424"/>
          </a:xfrm>
          <a:prstGeom prst="rect">
            <a:avLst/>
          </a:prstGeom>
          <a:noFill/>
          <a:ln>
            <a:noFill/>
          </a:ln>
        </p:spPr>
      </p:pic>
      <p:sp>
        <p:nvSpPr>
          <p:cNvPr id="22" name="Google Shape;22;p11"/>
          <p:cNvSpPr/>
          <p:nvPr/>
        </p:nvSpPr>
        <p:spPr>
          <a:xfrm>
            <a:off x="0" y="0"/>
            <a:ext cx="9144000" cy="6885385"/>
          </a:xfrm>
          <a:prstGeom prst="rect">
            <a:avLst/>
          </a:prstGeom>
          <a:solidFill>
            <a:schemeClr val="lt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2"/>
          <p:cNvSpPr/>
          <p:nvPr/>
        </p:nvSpPr>
        <p:spPr>
          <a:xfrm>
            <a:off x="0" y="0"/>
            <a:ext cx="9144000" cy="6885385"/>
          </a:xfrm>
          <a:prstGeom prst="rect">
            <a:avLst/>
          </a:prstGeom>
          <a:solidFill>
            <a:schemeClr val="lt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 name="Google Shape;25;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rgbClr val="3F3F3F"/>
              </a:buClr>
              <a:buSzPts val="3200"/>
              <a:buFont typeface="Arial"/>
              <a:buChar char="•"/>
              <a:defRPr sz="3200" b="0" i="0" u="none" strike="noStrike" cap="none">
                <a:solidFill>
                  <a:srgbClr val="3F3F3F"/>
                </a:solidFill>
                <a:latin typeface="Calibri"/>
                <a:ea typeface="Calibri"/>
                <a:cs typeface="Calibri"/>
                <a:sym typeface="Calibri"/>
              </a:defRPr>
            </a:lvl1pPr>
            <a:lvl2pPr marL="914400" marR="0" lvl="1" indent="-406400" algn="l" rtl="0">
              <a:spcBef>
                <a:spcPts val="560"/>
              </a:spcBef>
              <a:spcAft>
                <a:spcPts val="0"/>
              </a:spcAft>
              <a:buClr>
                <a:srgbClr val="3F3F3F"/>
              </a:buClr>
              <a:buSzPts val="2800"/>
              <a:buFont typeface="Arial"/>
              <a:buChar char="–"/>
              <a:defRPr sz="2800" b="0" i="0" u="none" strike="noStrike" cap="none">
                <a:solidFill>
                  <a:srgbClr val="3F3F3F"/>
                </a:solidFill>
                <a:latin typeface="Calibri"/>
                <a:ea typeface="Calibri"/>
                <a:cs typeface="Calibri"/>
                <a:sym typeface="Calibri"/>
              </a:defRPr>
            </a:lvl2pPr>
            <a:lvl3pPr marL="1371600" marR="0" lvl="2" indent="-381000" algn="l" rtl="0">
              <a:spcBef>
                <a:spcPts val="480"/>
              </a:spcBef>
              <a:spcAft>
                <a:spcPts val="0"/>
              </a:spcAft>
              <a:buClr>
                <a:srgbClr val="3F3F3F"/>
              </a:buClr>
              <a:buSzPts val="2400"/>
              <a:buFont typeface="Arial"/>
              <a:buChar char="•"/>
              <a:defRPr sz="2400" b="0" i="0" u="none" strike="noStrike" cap="none">
                <a:solidFill>
                  <a:srgbClr val="3F3F3F"/>
                </a:solidFill>
                <a:latin typeface="Calibri"/>
                <a:ea typeface="Calibri"/>
                <a:cs typeface="Calibri"/>
                <a:sym typeface="Calibri"/>
              </a:defRPr>
            </a:lvl3pPr>
            <a:lvl4pPr marL="1828800" marR="0" lvl="3" indent="-355600" algn="l" rtl="0">
              <a:spcBef>
                <a:spcPts val="400"/>
              </a:spcBef>
              <a:spcAft>
                <a:spcPts val="0"/>
              </a:spcAft>
              <a:buClr>
                <a:srgbClr val="3F3F3F"/>
              </a:buClr>
              <a:buSzPts val="2000"/>
              <a:buFont typeface="Arial"/>
              <a:buChar char="–"/>
              <a:defRPr sz="2000" b="0" i="0" u="none" strike="noStrike" cap="none">
                <a:solidFill>
                  <a:srgbClr val="3F3F3F"/>
                </a:solidFill>
                <a:latin typeface="Calibri"/>
                <a:ea typeface="Calibri"/>
                <a:cs typeface="Calibri"/>
                <a:sym typeface="Calibri"/>
              </a:defRPr>
            </a:lvl4pPr>
            <a:lvl5pPr marL="2286000" marR="0" lvl="4" indent="-355600" algn="l" rtl="0">
              <a:spcBef>
                <a:spcPts val="400"/>
              </a:spcBef>
              <a:spcAft>
                <a:spcPts val="0"/>
              </a:spcAft>
              <a:buClr>
                <a:srgbClr val="3F3F3F"/>
              </a:buClr>
              <a:buSzPts val="2000"/>
              <a:buFont typeface="Arial"/>
              <a:buChar char="»"/>
              <a:defRPr sz="2000" b="0" i="0" u="none" strike="noStrike" cap="none">
                <a:solidFill>
                  <a:srgbClr val="3F3F3F"/>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7" name="Google Shape;27;p12"/>
          <p:cNvSpPr txBox="1"/>
          <p:nvPr/>
        </p:nvSpPr>
        <p:spPr>
          <a:xfrm>
            <a:off x="3438532" y="6520259"/>
            <a:ext cx="2133600" cy="3651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t-IT" sz="1400" b="1">
                <a:solidFill>
                  <a:srgbClr val="494429"/>
                </a:solidFill>
                <a:latin typeface="Calibri"/>
                <a:ea typeface="Calibri"/>
                <a:cs typeface="Calibri"/>
                <a:sym typeface="Calibri"/>
              </a:rPr>
              <a:t>‹#›</a:t>
            </a:fld>
            <a:endParaRPr sz="1400" b="1">
              <a:solidFill>
                <a:srgbClr val="494429"/>
              </a:solidFill>
              <a:latin typeface="Calibri"/>
              <a:ea typeface="Calibri"/>
              <a:cs typeface="Calibri"/>
              <a:sym typeface="Calibri"/>
            </a:endParaRPr>
          </a:p>
        </p:txBody>
      </p:sp>
      <p:pic>
        <p:nvPicPr>
          <p:cNvPr id="28" name="Google Shape;28;p12" descr="C:\Users\mkomod05.cs8500\Google Drive\SEIT lab\Projects\World of Physics\Kick-off\eu flag.JPG"/>
          <p:cNvPicPr preferRelativeResize="0"/>
          <p:nvPr/>
        </p:nvPicPr>
        <p:blipFill rotWithShape="1">
          <a:blip r:embed="rId2">
            <a:alphaModFix/>
          </a:blip>
          <a:srcRect/>
          <a:stretch/>
        </p:blipFill>
        <p:spPr>
          <a:xfrm>
            <a:off x="233141" y="6275280"/>
            <a:ext cx="766959" cy="511306"/>
          </a:xfrm>
          <a:prstGeom prst="rect">
            <a:avLst/>
          </a:prstGeom>
          <a:noFill/>
          <a:ln>
            <a:noFill/>
          </a:ln>
        </p:spPr>
      </p:pic>
      <p:sp>
        <p:nvSpPr>
          <p:cNvPr id="29" name="Google Shape;29;p12"/>
          <p:cNvSpPr txBox="1"/>
          <p:nvPr/>
        </p:nvSpPr>
        <p:spPr>
          <a:xfrm>
            <a:off x="1000100" y="6519470"/>
            <a:ext cx="120609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1600" b="0" i="0" u="none" strike="noStrike">
                <a:solidFill>
                  <a:srgbClr val="003996"/>
                </a:solidFill>
                <a:latin typeface="Arial"/>
                <a:ea typeface="Arial"/>
                <a:cs typeface="Arial"/>
                <a:sym typeface="Arial"/>
              </a:rPr>
              <a:t>Erasmus</a:t>
            </a:r>
            <a:r>
              <a:rPr lang="it-IT" sz="1400" b="0" i="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13"/>
          <p:cNvSpPr/>
          <p:nvPr/>
        </p:nvSpPr>
        <p:spPr>
          <a:xfrm>
            <a:off x="0" y="0"/>
            <a:ext cx="9144000" cy="6885385"/>
          </a:xfrm>
          <a:prstGeom prst="rect">
            <a:avLst/>
          </a:prstGeom>
          <a:solidFill>
            <a:schemeClr val="lt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 name="Google Shape;33;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4" name="Google Shape;34;p13"/>
          <p:cNvSpPr txBox="1"/>
          <p:nvPr/>
        </p:nvSpPr>
        <p:spPr>
          <a:xfrm>
            <a:off x="3438532" y="6520259"/>
            <a:ext cx="2133600" cy="3651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t-IT" sz="1400" b="1">
                <a:solidFill>
                  <a:srgbClr val="494429"/>
                </a:solidFill>
                <a:latin typeface="Calibri"/>
                <a:ea typeface="Calibri"/>
                <a:cs typeface="Calibri"/>
                <a:sym typeface="Calibri"/>
              </a:rPr>
              <a:t>‹#›</a:t>
            </a:fld>
            <a:endParaRPr sz="1400" b="1">
              <a:solidFill>
                <a:srgbClr val="494429"/>
              </a:solidFill>
              <a:latin typeface="Calibri"/>
              <a:ea typeface="Calibri"/>
              <a:cs typeface="Calibri"/>
              <a:sym typeface="Calibri"/>
            </a:endParaRPr>
          </a:p>
        </p:txBody>
      </p:sp>
      <p:pic>
        <p:nvPicPr>
          <p:cNvPr id="35" name="Google Shape;35;p13" descr="C:\Users\mkomod05.cs8500\Google Drive\SEIT lab\Projects\World of Physics\Kick-off\eu flag.JPG"/>
          <p:cNvPicPr preferRelativeResize="0"/>
          <p:nvPr/>
        </p:nvPicPr>
        <p:blipFill rotWithShape="1">
          <a:blip r:embed="rId2">
            <a:alphaModFix/>
          </a:blip>
          <a:srcRect/>
          <a:stretch/>
        </p:blipFill>
        <p:spPr>
          <a:xfrm>
            <a:off x="233141" y="6275280"/>
            <a:ext cx="766959" cy="511306"/>
          </a:xfrm>
          <a:prstGeom prst="rect">
            <a:avLst/>
          </a:prstGeom>
          <a:noFill/>
          <a:ln>
            <a:noFill/>
          </a:ln>
        </p:spPr>
      </p:pic>
      <p:sp>
        <p:nvSpPr>
          <p:cNvPr id="36" name="Google Shape;36;p13"/>
          <p:cNvSpPr txBox="1"/>
          <p:nvPr/>
        </p:nvSpPr>
        <p:spPr>
          <a:xfrm>
            <a:off x="1000100" y="6519470"/>
            <a:ext cx="120609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it-IT" sz="1600" b="0" i="0" u="none" strike="noStrike">
                <a:solidFill>
                  <a:srgbClr val="003996"/>
                </a:solidFill>
                <a:latin typeface="Arial"/>
                <a:ea typeface="Arial"/>
                <a:cs typeface="Arial"/>
                <a:sym typeface="Arial"/>
              </a:rPr>
              <a:t>Erasmus</a:t>
            </a:r>
            <a:r>
              <a:rPr lang="it-IT" sz="1400" b="0" i="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alpha val="28627"/>
          </a:schemeClr>
        </a:solidFill>
        <a:effectLst/>
      </p:bgPr>
    </p:bg>
    <p:spTree>
      <p:nvGrpSpPr>
        <p:cNvPr id="1" name="Shape 9"/>
        <p:cNvGrpSpPr/>
        <p:nvPr/>
      </p:nvGrpSpPr>
      <p:grpSpPr>
        <a:xfrm>
          <a:off x="0" y="0"/>
          <a:ext cx="0" cy="0"/>
          <a:chOff x="0" y="0"/>
          <a:chExt cx="0" cy="0"/>
        </a:xfrm>
      </p:grpSpPr>
      <p:pic>
        <p:nvPicPr>
          <p:cNvPr id="10" name="Google Shape;10;p10" descr="C:\Users\mkomod05.cs8500\Google Drive\SEIT lab\Projects\World of Physics\Kick-off\eu flag.JPG"/>
          <p:cNvPicPr preferRelativeResize="0"/>
          <p:nvPr/>
        </p:nvPicPr>
        <p:blipFill rotWithShape="1">
          <a:blip r:embed="rId5">
            <a:alphaModFix/>
          </a:blip>
          <a:srcRect/>
          <a:stretch/>
        </p:blipFill>
        <p:spPr>
          <a:xfrm>
            <a:off x="233141" y="6275280"/>
            <a:ext cx="766959" cy="511306"/>
          </a:xfrm>
          <a:prstGeom prst="rect">
            <a:avLst/>
          </a:prstGeom>
          <a:noFill/>
          <a:ln>
            <a:noFill/>
          </a:ln>
        </p:spPr>
      </p:pic>
      <p:sp>
        <p:nvSpPr>
          <p:cNvPr id="11" name="Google Shape;11;p10"/>
          <p:cNvSpPr txBox="1"/>
          <p:nvPr/>
        </p:nvSpPr>
        <p:spPr>
          <a:xfrm>
            <a:off x="1000100" y="6519470"/>
            <a:ext cx="120609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cs" sz="1600" b="0" i="0" u="none" strike="noStrike" cap="none">
                <a:solidFill>
                  <a:srgbClr val="003996"/>
                </a:solidFill>
                <a:latin typeface="Arial"/>
                <a:ea typeface="Arial"/>
                <a:cs typeface="Arial"/>
                <a:sym typeface="Arial"/>
              </a:rPr>
              <a:t>Erasmus </a:t>
            </a:r>
            <a:r>
              <a:rPr lang="cs" sz="1400" b="0" i="0" u="none" strike="noStrike" cap="non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
        <p:nvSpPr>
          <p:cNvPr id="12" name="Google Shape;12;p10"/>
          <p:cNvSpPr txBox="1"/>
          <p:nvPr/>
        </p:nvSpPr>
        <p:spPr>
          <a:xfrm>
            <a:off x="5621849" y="116632"/>
            <a:ext cx="3486147"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600"/>
              <a:buFont typeface="Calibri"/>
              <a:buNone/>
            </a:pPr>
            <a:r>
              <a:rPr lang="cs" sz="1600">
                <a:solidFill>
                  <a:schemeClr val="dk1"/>
                </a:solidFill>
                <a:latin typeface="Calibri"/>
                <a:ea typeface="Calibri"/>
                <a:cs typeface="Calibri"/>
                <a:sym typeface="Calibri"/>
              </a:rPr>
              <a:t>Mathesis - </a:t>
            </a:r>
            <a:r>
              <a:rPr lang="cs" sz="1600" b="0" i="0" u="none" strike="noStrike">
                <a:solidFill>
                  <a:schemeClr val="dk1"/>
                </a:solidFill>
                <a:latin typeface="Calibri"/>
                <a:ea typeface="Calibri"/>
                <a:cs typeface="Calibri"/>
                <a:sym typeface="Calibri"/>
              </a:rPr>
              <a:t>2020-1-RO01-KA201-080410</a:t>
            </a:r>
            <a:endParaRPr sz="1600">
              <a:solidFill>
                <a:schemeClr val="dk1"/>
              </a:solidFill>
              <a:latin typeface="Calibri"/>
              <a:ea typeface="Calibri"/>
              <a:cs typeface="Calibri"/>
              <a:sym typeface="Calibri"/>
            </a:endParaRPr>
          </a:p>
        </p:txBody>
      </p:sp>
      <p:pic>
        <p:nvPicPr>
          <p:cNvPr id="13" name="Google Shape;13;p10"/>
          <p:cNvPicPr preferRelativeResize="0"/>
          <p:nvPr/>
        </p:nvPicPr>
        <p:blipFill rotWithShape="1">
          <a:blip r:embed="rId6">
            <a:alphaModFix/>
          </a:blip>
          <a:srcRect/>
          <a:stretch/>
        </p:blipFill>
        <p:spPr>
          <a:xfrm>
            <a:off x="7608064" y="5661248"/>
            <a:ext cx="1356424" cy="1356424"/>
          </a:xfrm>
          <a:prstGeom prst="rect">
            <a:avLst/>
          </a:prstGeom>
          <a:noFill/>
          <a:ln>
            <a:noFill/>
          </a:ln>
        </p:spPr>
      </p:pic>
      <p:pic>
        <p:nvPicPr>
          <p:cNvPr id="14" name="Google Shape;14;p10"/>
          <p:cNvPicPr preferRelativeResize="0"/>
          <p:nvPr/>
        </p:nvPicPr>
        <p:blipFill rotWithShape="1">
          <a:blip r:embed="rId7">
            <a:alphaModFix/>
          </a:blip>
          <a:srcRect/>
          <a:stretch/>
        </p:blipFill>
        <p:spPr>
          <a:xfrm>
            <a:off x="9036495" y="-1"/>
            <a:ext cx="107505" cy="68853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1"/>
          <p:cNvSpPr txBox="1">
            <a:spLocks noGrp="1"/>
          </p:cNvSpPr>
          <p:nvPr>
            <p:ph type="ctrTitle"/>
          </p:nvPr>
        </p:nvSpPr>
        <p:spPr>
          <a:xfrm>
            <a:off x="327992" y="1052736"/>
            <a:ext cx="8276456" cy="1470025"/>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Základní pojmy v algoritmickém myšlení</a:t>
            </a:r>
            <a:endParaRPr b="1">
              <a:solidFill>
                <a:srgbClr val="166C59"/>
              </a:solidFill>
            </a:endParaRPr>
          </a:p>
        </p:txBody>
      </p:sp>
      <p:sp>
        <p:nvSpPr>
          <p:cNvPr id="42" name="Google Shape;42;p1"/>
          <p:cNvSpPr txBox="1">
            <a:spLocks noGrp="1"/>
          </p:cNvSpPr>
          <p:nvPr>
            <p:ph type="subTitle" idx="1"/>
          </p:nvPr>
        </p:nvSpPr>
        <p:spPr>
          <a:xfrm>
            <a:off x="323528" y="2636912"/>
            <a:ext cx="8568952" cy="17526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595959"/>
              </a:buClr>
              <a:buSzPts val="3200"/>
              <a:buNone/>
            </a:pPr>
            <a:r>
              <a:rPr lang="cs" dirty="0"/>
              <a:t>Sekvencování, výběr a opakování</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Opakování</a:t>
            </a:r>
            <a:endParaRPr b="1">
              <a:solidFill>
                <a:srgbClr val="166C59"/>
              </a:solidFill>
            </a:endParaRPr>
          </a:p>
          <a:p>
            <a:pPr marL="0" lvl="0" indent="0" algn="ctr" rtl="0">
              <a:spcBef>
                <a:spcPts val="0"/>
              </a:spcBef>
              <a:spcAft>
                <a:spcPts val="0"/>
              </a:spcAft>
              <a:buClr>
                <a:srgbClr val="166C59"/>
              </a:buClr>
              <a:buSzPts val="4400"/>
              <a:buFont typeface="Calibri"/>
              <a:buNone/>
            </a:pPr>
            <a:endParaRPr b="1">
              <a:solidFill>
                <a:srgbClr val="166C59"/>
              </a:solidFill>
            </a:endParaRPr>
          </a:p>
        </p:txBody>
      </p:sp>
      <p:sp>
        <p:nvSpPr>
          <p:cNvPr id="99" name="Google Shape;99;p5"/>
          <p:cNvSpPr txBox="1">
            <a:spLocks noGrp="1"/>
          </p:cNvSpPr>
          <p:nvPr>
            <p:ph type="body" idx="1"/>
          </p:nvPr>
        </p:nvSpPr>
        <p:spPr>
          <a:xfrm>
            <a:off x="457200" y="1894574"/>
            <a:ext cx="8229600" cy="4231500"/>
          </a:xfrm>
          <a:prstGeom prst="rect">
            <a:avLst/>
          </a:prstGeom>
          <a:noFill/>
          <a:ln>
            <a:noFill/>
          </a:ln>
        </p:spPr>
        <p:txBody>
          <a:bodyPr spcFirstLastPara="1" wrap="square" lIns="91425" tIns="45700" rIns="91425" bIns="45700" anchor="t" anchorCtr="0">
            <a:noAutofit/>
          </a:bodyPr>
          <a:lstStyle/>
          <a:p>
            <a:pPr marL="0" lvl="0" indent="0" algn="l" rtl="0">
              <a:spcBef>
                <a:spcPts val="640"/>
              </a:spcBef>
              <a:spcAft>
                <a:spcPts val="0"/>
              </a:spcAft>
              <a:buClr>
                <a:srgbClr val="3F3F3F"/>
              </a:buClr>
              <a:buSzPts val="3200"/>
              <a:buNone/>
            </a:pPr>
            <a:r>
              <a:rPr lang="cs" b="1"/>
              <a:t>Opakování, často také nazývané iterace nebo smyčkování, je konstrukce, která umožňuje provedení instrukce více než jednou, aniž by bylo nutné ji pokaždé opakovat v kontextu sekvenčního instrukčního bloku. Běžně existují tři typy opakování: řízené počtem, while a repeat-until.</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13287a2c2a5_0_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Opakování</a:t>
            </a:r>
            <a:endParaRPr b="1">
              <a:solidFill>
                <a:srgbClr val="166C59"/>
              </a:solidFill>
            </a:endParaRPr>
          </a:p>
          <a:p>
            <a:pPr marL="0" lvl="0" indent="0" algn="ctr" rtl="0">
              <a:spcBef>
                <a:spcPts val="0"/>
              </a:spcBef>
              <a:spcAft>
                <a:spcPts val="0"/>
              </a:spcAft>
              <a:buClr>
                <a:srgbClr val="166C59"/>
              </a:buClr>
              <a:buSzPts val="4400"/>
              <a:buFont typeface="Calibri"/>
              <a:buNone/>
            </a:pPr>
            <a:r>
              <a:rPr lang="cs" b="1">
                <a:solidFill>
                  <a:srgbClr val="166C59"/>
                </a:solidFill>
              </a:rPr>
              <a:t>Řízené počtem</a:t>
            </a:r>
            <a:endParaRPr b="1">
              <a:solidFill>
                <a:srgbClr val="166C59"/>
              </a:solidFill>
            </a:endParaRPr>
          </a:p>
        </p:txBody>
      </p:sp>
      <p:sp>
        <p:nvSpPr>
          <p:cNvPr id="105" name="Google Shape;105;g13287a2c2a5_0_53"/>
          <p:cNvSpPr txBox="1">
            <a:spLocks noGrp="1"/>
          </p:cNvSpPr>
          <p:nvPr>
            <p:ph type="body" idx="1"/>
          </p:nvPr>
        </p:nvSpPr>
        <p:spPr>
          <a:xfrm>
            <a:off x="457200" y="1894574"/>
            <a:ext cx="8229600" cy="4231500"/>
          </a:xfrm>
          <a:prstGeom prst="rect">
            <a:avLst/>
          </a:prstGeom>
          <a:noFill/>
          <a:ln>
            <a:noFill/>
          </a:ln>
        </p:spPr>
        <p:txBody>
          <a:bodyPr spcFirstLastPara="1" wrap="square" lIns="91425" tIns="45700" rIns="91425" bIns="45700" anchor="t" anchorCtr="0">
            <a:noAutofit/>
          </a:bodyPr>
          <a:lstStyle/>
          <a:p>
            <a:pPr marL="0" lvl="0" indent="0" algn="just" rtl="0">
              <a:spcBef>
                <a:spcPts val="640"/>
              </a:spcBef>
              <a:spcAft>
                <a:spcPts val="0"/>
              </a:spcAft>
              <a:buClr>
                <a:srgbClr val="3F3F3F"/>
              </a:buClr>
              <a:buSzPts val="3200"/>
              <a:buNone/>
            </a:pPr>
            <a:r>
              <a:rPr lang="cs" b="1"/>
              <a:t>Opakování řízené počtem je typ opakování, který umožňuje opakování bloku instrukcí předem definovaným počtem opakování. Například, pokud bychom chtěli jasně uvést instrukce pro odpočítávání od 10 do 0, mohli bychom říci „odečti 1 od aktuálního počítání 10krát za sebou“</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13287a2c2a5_0_7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Opakování</a:t>
            </a:r>
            <a:endParaRPr b="1">
              <a:solidFill>
                <a:srgbClr val="166C59"/>
              </a:solidFill>
            </a:endParaRPr>
          </a:p>
          <a:p>
            <a:pPr marL="0" lvl="0" indent="0" algn="ctr" rtl="0">
              <a:spcBef>
                <a:spcPts val="0"/>
              </a:spcBef>
              <a:spcAft>
                <a:spcPts val="0"/>
              </a:spcAft>
              <a:buClr>
                <a:srgbClr val="166C59"/>
              </a:buClr>
              <a:buSzPts val="4400"/>
              <a:buFont typeface="Calibri"/>
              <a:buNone/>
            </a:pPr>
            <a:r>
              <a:rPr lang="cs" b="1">
                <a:solidFill>
                  <a:srgbClr val="166C59"/>
                </a:solidFill>
              </a:rPr>
              <a:t>Zatímco</a:t>
            </a:r>
            <a:endParaRPr b="1">
              <a:solidFill>
                <a:srgbClr val="166C59"/>
              </a:solidFill>
            </a:endParaRPr>
          </a:p>
        </p:txBody>
      </p:sp>
      <p:sp>
        <p:nvSpPr>
          <p:cNvPr id="111" name="Google Shape;111;g13287a2c2a5_0_70"/>
          <p:cNvSpPr txBox="1">
            <a:spLocks noGrp="1"/>
          </p:cNvSpPr>
          <p:nvPr>
            <p:ph type="body" idx="1"/>
          </p:nvPr>
        </p:nvSpPr>
        <p:spPr>
          <a:xfrm>
            <a:off x="457200" y="1894575"/>
            <a:ext cx="4022700" cy="4231500"/>
          </a:xfrm>
          <a:prstGeom prst="rect">
            <a:avLst/>
          </a:prstGeom>
          <a:noFill/>
          <a:ln>
            <a:noFill/>
          </a:ln>
        </p:spPr>
        <p:txBody>
          <a:bodyPr spcFirstLastPara="1" wrap="square" lIns="91425" tIns="45700" rIns="91425" bIns="45700" anchor="t" anchorCtr="0">
            <a:noAutofit/>
          </a:bodyPr>
          <a:lstStyle/>
          <a:p>
            <a:pPr marL="0" lvl="0" indent="0" algn="just" rtl="0">
              <a:spcBef>
                <a:spcPts val="640"/>
              </a:spcBef>
              <a:spcAft>
                <a:spcPts val="0"/>
              </a:spcAft>
              <a:buClr>
                <a:srgbClr val="3F3F3F"/>
              </a:buClr>
              <a:buSzPts val="3200"/>
              <a:buNone/>
            </a:pPr>
            <a:r>
              <a:rPr lang="cs" b="1"/>
              <a:t>Zatímco opakování umožňuje opakovat blok instrukcí, dokud není splněna podmínka, aniž by bylo předem známo, kolikrát se mají opakovat.</a:t>
            </a:r>
            <a:endParaRPr/>
          </a:p>
        </p:txBody>
      </p:sp>
      <p:pic>
        <p:nvPicPr>
          <p:cNvPr id="112" name="Google Shape;112;g13287a2c2a5_0_70"/>
          <p:cNvPicPr preferRelativeResize="0"/>
          <p:nvPr/>
        </p:nvPicPr>
        <p:blipFill>
          <a:blip r:embed="rId3">
            <a:alphaModFix/>
          </a:blip>
          <a:stretch>
            <a:fillRect/>
          </a:stretch>
        </p:blipFill>
        <p:spPr>
          <a:xfrm>
            <a:off x="4642150" y="2572038"/>
            <a:ext cx="4086225" cy="28765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13287a2c2a5_0_6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Opakování</a:t>
            </a:r>
            <a:endParaRPr b="1">
              <a:solidFill>
                <a:srgbClr val="166C59"/>
              </a:solidFill>
            </a:endParaRPr>
          </a:p>
          <a:p>
            <a:pPr marL="0" lvl="0" indent="0" algn="ctr" rtl="0">
              <a:spcBef>
                <a:spcPts val="0"/>
              </a:spcBef>
              <a:spcAft>
                <a:spcPts val="0"/>
              </a:spcAft>
              <a:buClr>
                <a:schemeClr val="dk1"/>
              </a:buClr>
              <a:buSzPts val="1100"/>
              <a:buFont typeface="Arial"/>
              <a:buNone/>
            </a:pPr>
            <a:r>
              <a:rPr lang="cs" b="1">
                <a:solidFill>
                  <a:srgbClr val="166C59"/>
                </a:solidFill>
              </a:rPr>
              <a:t>Opakovat-do</a:t>
            </a:r>
            <a:endParaRPr b="1">
              <a:solidFill>
                <a:srgbClr val="166C59"/>
              </a:solidFill>
            </a:endParaRPr>
          </a:p>
          <a:p>
            <a:pPr marL="0" lvl="0" indent="0" algn="ctr" rtl="0">
              <a:spcBef>
                <a:spcPts val="0"/>
              </a:spcBef>
              <a:spcAft>
                <a:spcPts val="0"/>
              </a:spcAft>
              <a:buClr>
                <a:schemeClr val="dk1"/>
              </a:buClr>
              <a:buSzPts val="1100"/>
              <a:buFont typeface="Arial"/>
              <a:buNone/>
            </a:pPr>
            <a:endParaRPr b="1">
              <a:solidFill>
                <a:srgbClr val="166C59"/>
              </a:solidFill>
            </a:endParaRPr>
          </a:p>
          <a:p>
            <a:pPr marL="0" lvl="0" indent="0" algn="ctr" rtl="0">
              <a:spcBef>
                <a:spcPts val="0"/>
              </a:spcBef>
              <a:spcAft>
                <a:spcPts val="0"/>
              </a:spcAft>
              <a:buClr>
                <a:srgbClr val="166C59"/>
              </a:buClr>
              <a:buSzPts val="4400"/>
              <a:buFont typeface="Calibri"/>
              <a:buNone/>
            </a:pPr>
            <a:endParaRPr b="1">
              <a:solidFill>
                <a:srgbClr val="166C59"/>
              </a:solidFill>
            </a:endParaRPr>
          </a:p>
        </p:txBody>
      </p:sp>
      <p:sp>
        <p:nvSpPr>
          <p:cNvPr id="118" name="Google Shape;118;g13287a2c2a5_0_61"/>
          <p:cNvSpPr txBox="1">
            <a:spLocks noGrp="1"/>
          </p:cNvSpPr>
          <p:nvPr>
            <p:ph type="body" idx="1"/>
          </p:nvPr>
        </p:nvSpPr>
        <p:spPr>
          <a:xfrm>
            <a:off x="457200" y="1746550"/>
            <a:ext cx="4022700" cy="4231500"/>
          </a:xfrm>
          <a:prstGeom prst="rect">
            <a:avLst/>
          </a:prstGeom>
          <a:noFill/>
          <a:ln>
            <a:noFill/>
          </a:ln>
        </p:spPr>
        <p:txBody>
          <a:bodyPr spcFirstLastPara="1" wrap="square" lIns="91425" tIns="45700" rIns="91425" bIns="45700" anchor="t" anchorCtr="0">
            <a:noAutofit/>
          </a:bodyPr>
          <a:lstStyle/>
          <a:p>
            <a:pPr marL="0" lvl="0" indent="0" algn="just" rtl="0">
              <a:spcBef>
                <a:spcPts val="640"/>
              </a:spcBef>
              <a:spcAft>
                <a:spcPts val="0"/>
              </a:spcAft>
              <a:buClr>
                <a:srgbClr val="3F3F3F"/>
              </a:buClr>
              <a:buSzPts val="3200"/>
              <a:buNone/>
            </a:pPr>
            <a:r>
              <a:rPr lang="cs" b="1"/>
              <a:t>Opakovat-dokud opakování je velmi podobný konstrukt jako while. Rozdíl je v tom, že kontrola stavu se provádí po první iteraci instrukce</a:t>
            </a:r>
            <a:endParaRPr/>
          </a:p>
        </p:txBody>
      </p:sp>
      <p:pic>
        <p:nvPicPr>
          <p:cNvPr id="119" name="Google Shape;119;g13287a2c2a5_0_61"/>
          <p:cNvPicPr preferRelativeResize="0"/>
          <p:nvPr/>
        </p:nvPicPr>
        <p:blipFill>
          <a:blip r:embed="rId3">
            <a:alphaModFix/>
          </a:blip>
          <a:stretch>
            <a:fillRect/>
          </a:stretch>
        </p:blipFill>
        <p:spPr>
          <a:xfrm>
            <a:off x="4572000" y="2453738"/>
            <a:ext cx="4305300" cy="3133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Co je to algoritmus?</a:t>
            </a:r>
            <a:endParaRPr b="1">
              <a:solidFill>
                <a:srgbClr val="166C59"/>
              </a:solidFill>
            </a:endParaRPr>
          </a:p>
        </p:txBody>
      </p:sp>
      <p:sp>
        <p:nvSpPr>
          <p:cNvPr id="48" name="Google Shape;48;p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cs" b="1"/>
              <a:t>Algoritmus, také často jednodušeji označovaný jako postup, je soubor jasných a dobře definovaných kroků, které lze použít k dokončení úkolu.</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Charakteristika algoritmu: </a:t>
            </a:r>
            <a:br>
              <a:rPr lang="it-IT" b="1">
                <a:solidFill>
                  <a:srgbClr val="166C59"/>
                </a:solidFill>
              </a:rPr>
            </a:br>
            <a:r>
              <a:rPr lang="cs" b="1">
                <a:solidFill>
                  <a:srgbClr val="166C59"/>
                </a:solidFill>
              </a:rPr>
              <a:t>Efektivita</a:t>
            </a:r>
            <a:endParaRPr b="1">
              <a:solidFill>
                <a:srgbClr val="166C59"/>
              </a:solidFill>
            </a:endParaRPr>
          </a:p>
        </p:txBody>
      </p:sp>
      <p:sp>
        <p:nvSpPr>
          <p:cNvPr id="54" name="Google Shape;54;p3"/>
          <p:cNvSpPr txBox="1">
            <a:spLocks noGrp="1"/>
          </p:cNvSpPr>
          <p:nvPr>
            <p:ph type="body" idx="1"/>
          </p:nvPr>
        </p:nvSpPr>
        <p:spPr>
          <a:xfrm>
            <a:off x="457200" y="1805774"/>
            <a:ext cx="8229600" cy="4320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chemeClr val="dk1"/>
              </a:buClr>
              <a:buSzPts val="1100"/>
              <a:buFont typeface="Arial"/>
              <a:buNone/>
            </a:pPr>
            <a:r>
              <a:rPr lang="cs" b="1"/>
              <a:t>Algoritmus musí být efektivně vykonatelný exekutorem; to znamená, že vykonavatel musí být schopen porozumět popisu algoritmu, a tudíž být schopen rozpoznat jazyk, ve kterém jsou kroky tvořící postup vyjádřeny.</a:t>
            </a:r>
            <a:endParaRPr b="1"/>
          </a:p>
          <a:p>
            <a:pPr marL="0" lvl="0" indent="0" algn="just" rtl="0">
              <a:spcBef>
                <a:spcPts val="0"/>
              </a:spcBef>
              <a:spcAft>
                <a:spcPts val="0"/>
              </a:spcAft>
              <a:buClr>
                <a:schemeClr val="dk1"/>
              </a:buClr>
              <a:buSzPts val="1100"/>
              <a:buFont typeface="Arial"/>
              <a:buNone/>
            </a:pPr>
            <a:endParaRPr b="1"/>
          </a:p>
          <a:p>
            <a:pPr marL="0" lvl="0" indent="0" algn="just" rtl="0">
              <a:spcBef>
                <a:spcPts val="0"/>
              </a:spcBef>
              <a:spcAft>
                <a:spcPts val="0"/>
              </a:spcAft>
              <a:buClr>
                <a:srgbClr val="3F3F3F"/>
              </a:buClr>
              <a:buSzPts val="3200"/>
              <a:buNone/>
            </a:pPr>
            <a:endParaRPr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g13287a2c2a5_0_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Charakteristika algoritmu: </a:t>
            </a:r>
            <a:br>
              <a:rPr lang="it-IT" b="1">
                <a:solidFill>
                  <a:srgbClr val="166C59"/>
                </a:solidFill>
              </a:rPr>
            </a:br>
            <a:r>
              <a:rPr lang="cs" b="1">
                <a:solidFill>
                  <a:srgbClr val="166C59"/>
                </a:solidFill>
              </a:rPr>
              <a:t>Konečnost výrazu</a:t>
            </a:r>
            <a:endParaRPr b="1">
              <a:solidFill>
                <a:srgbClr val="166C59"/>
              </a:solidFill>
            </a:endParaRPr>
          </a:p>
        </p:txBody>
      </p:sp>
      <p:sp>
        <p:nvSpPr>
          <p:cNvPr id="60" name="Google Shape;60;g13287a2c2a5_0_8"/>
          <p:cNvSpPr txBox="1">
            <a:spLocks noGrp="1"/>
          </p:cNvSpPr>
          <p:nvPr>
            <p:ph type="body" idx="1"/>
          </p:nvPr>
        </p:nvSpPr>
        <p:spPr>
          <a:xfrm>
            <a:off x="457200" y="1805774"/>
            <a:ext cx="8229600" cy="4320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cs" b="1"/>
              <a:t>Postup popsaný algoritmem musí být vyjádřen v konečném počtu instrukcí.</a:t>
            </a:r>
            <a:endParaRPr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g13287a2c2a5_0_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Charakteristika algoritmu: </a:t>
            </a:r>
            <a:br>
              <a:rPr lang="it-IT" b="1">
                <a:solidFill>
                  <a:srgbClr val="166C59"/>
                </a:solidFill>
              </a:rPr>
            </a:br>
            <a:r>
              <a:rPr lang="cs" b="1">
                <a:solidFill>
                  <a:srgbClr val="166C59"/>
                </a:solidFill>
              </a:rPr>
              <a:t>Konečnost výpočtu</a:t>
            </a:r>
            <a:endParaRPr b="1">
              <a:solidFill>
                <a:srgbClr val="166C59"/>
              </a:solidFill>
            </a:endParaRPr>
          </a:p>
        </p:txBody>
      </p:sp>
      <p:sp>
        <p:nvSpPr>
          <p:cNvPr id="66" name="Google Shape;66;g13287a2c2a5_0_13"/>
          <p:cNvSpPr txBox="1">
            <a:spLocks noGrp="1"/>
          </p:cNvSpPr>
          <p:nvPr>
            <p:ph type="body" idx="1"/>
          </p:nvPr>
        </p:nvSpPr>
        <p:spPr>
          <a:xfrm>
            <a:off x="457200" y="1805774"/>
            <a:ext cx="8229600" cy="4320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cs" b="1"/>
              <a:t>Podobně jako u konečnosti výrazu musí být algoritmus vždy charakterizován konečným počtem kroků provedení. Jinými slovy, algoritmus musí vždy specifikovat podmínku, pro kterou provádění končí.</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13287a2c2a5_0_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Charakteristika algoritmu: </a:t>
            </a:r>
            <a:br>
              <a:rPr lang="it-IT" b="1">
                <a:solidFill>
                  <a:srgbClr val="166C59"/>
                </a:solidFill>
              </a:rPr>
            </a:br>
            <a:r>
              <a:rPr lang="cs" b="1">
                <a:solidFill>
                  <a:srgbClr val="166C59"/>
                </a:solidFill>
              </a:rPr>
              <a:t>Determinismus</a:t>
            </a:r>
            <a:endParaRPr b="1">
              <a:solidFill>
                <a:srgbClr val="166C59"/>
              </a:solidFill>
            </a:endParaRPr>
          </a:p>
        </p:txBody>
      </p:sp>
      <p:sp>
        <p:nvSpPr>
          <p:cNvPr id="72" name="Google Shape;72;g13287a2c2a5_0_22"/>
          <p:cNvSpPr txBox="1">
            <a:spLocks noGrp="1"/>
          </p:cNvSpPr>
          <p:nvPr>
            <p:ph type="body" idx="1"/>
          </p:nvPr>
        </p:nvSpPr>
        <p:spPr>
          <a:xfrm>
            <a:off x="457200" y="1805774"/>
            <a:ext cx="8229600" cy="4320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cs" b="1"/>
              <a:t>Algoritmus musí být deterministický, což znamená: použití stejného algoritmu na stejnou sadu vstupních dat vždy poskytne stejné výstupní výsledky.</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dirty="0">
                <a:solidFill>
                  <a:srgbClr val="166C59"/>
                </a:solidFill>
              </a:rPr>
              <a:t>Sekvencování</a:t>
            </a:r>
            <a:endParaRPr b="1" dirty="0">
              <a:solidFill>
                <a:srgbClr val="166C59"/>
              </a:solidFill>
            </a:endParaRPr>
          </a:p>
        </p:txBody>
      </p:sp>
      <p:sp>
        <p:nvSpPr>
          <p:cNvPr id="78" name="Google Shape;78;p4"/>
          <p:cNvSpPr txBox="1">
            <a:spLocks noGrp="1"/>
          </p:cNvSpPr>
          <p:nvPr>
            <p:ph type="body" idx="1"/>
          </p:nvPr>
        </p:nvSpPr>
        <p:spPr>
          <a:xfrm>
            <a:off x="457200" y="1600200"/>
            <a:ext cx="4021500" cy="452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3F3F3F"/>
              </a:buClr>
              <a:buSzPts val="3200"/>
              <a:buNone/>
            </a:pPr>
            <a:r>
              <a:rPr lang="cs" b="1" dirty="0"/>
              <a:t>Sekvencování znamená definování pořadí pro instrukce, které jsou součástí algoritmu.</a:t>
            </a:r>
            <a:endParaRPr b="1" dirty="0"/>
          </a:p>
        </p:txBody>
      </p:sp>
      <p:pic>
        <p:nvPicPr>
          <p:cNvPr id="79" name="Google Shape;79;p4"/>
          <p:cNvPicPr preferRelativeResize="0"/>
          <p:nvPr/>
        </p:nvPicPr>
        <p:blipFill>
          <a:blip r:embed="rId3">
            <a:alphaModFix/>
          </a:blip>
          <a:stretch>
            <a:fillRect/>
          </a:stretch>
        </p:blipFill>
        <p:spPr>
          <a:xfrm>
            <a:off x="4665200" y="1178650"/>
            <a:ext cx="4021600" cy="52176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g13287a2c2a5_0_3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Výběr</a:t>
            </a:r>
            <a:endParaRPr b="1">
              <a:solidFill>
                <a:srgbClr val="166C59"/>
              </a:solidFill>
            </a:endParaRPr>
          </a:p>
        </p:txBody>
      </p:sp>
      <p:sp>
        <p:nvSpPr>
          <p:cNvPr id="85" name="Google Shape;85;g13287a2c2a5_0_35"/>
          <p:cNvSpPr txBox="1">
            <a:spLocks noGrp="1"/>
          </p:cNvSpPr>
          <p:nvPr>
            <p:ph type="body" idx="1"/>
          </p:nvPr>
        </p:nvSpPr>
        <p:spPr>
          <a:xfrm>
            <a:off x="457200" y="1600200"/>
            <a:ext cx="4021500" cy="4526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3F3F3F"/>
              </a:buClr>
              <a:buSzPts val="3200"/>
              <a:buNone/>
            </a:pPr>
            <a:r>
              <a:rPr lang="cs" b="1"/>
              <a:t>Selekce je konstrukce, která nám umožňuje definovat různé „prováděcí“ cesty a vybrat jednu místo druhé v závislosti na ověření konkrétní podmínky.</a:t>
            </a:r>
            <a:endParaRPr b="1"/>
          </a:p>
        </p:txBody>
      </p:sp>
      <p:pic>
        <p:nvPicPr>
          <p:cNvPr id="86" name="Google Shape;86;g13287a2c2a5_0_35"/>
          <p:cNvPicPr preferRelativeResize="0"/>
          <p:nvPr/>
        </p:nvPicPr>
        <p:blipFill>
          <a:blip r:embed="rId3">
            <a:alphaModFix/>
          </a:blip>
          <a:stretch>
            <a:fillRect/>
          </a:stretch>
        </p:blipFill>
        <p:spPr>
          <a:xfrm>
            <a:off x="4326300" y="1457113"/>
            <a:ext cx="4360500" cy="438863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13287a2c2a5_0_4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166C59"/>
              </a:buClr>
              <a:buSzPts val="4400"/>
              <a:buFont typeface="Calibri"/>
              <a:buNone/>
            </a:pPr>
            <a:r>
              <a:rPr lang="cs" b="1">
                <a:solidFill>
                  <a:srgbClr val="166C59"/>
                </a:solidFill>
              </a:rPr>
              <a:t>Sekvenování</a:t>
            </a:r>
            <a:endParaRPr b="1">
              <a:solidFill>
                <a:srgbClr val="166C59"/>
              </a:solidFill>
            </a:endParaRPr>
          </a:p>
        </p:txBody>
      </p:sp>
      <p:sp>
        <p:nvSpPr>
          <p:cNvPr id="92" name="Google Shape;92;g13287a2c2a5_0_41"/>
          <p:cNvSpPr txBox="1">
            <a:spLocks noGrp="1"/>
          </p:cNvSpPr>
          <p:nvPr>
            <p:ph type="body" idx="1"/>
          </p:nvPr>
        </p:nvSpPr>
        <p:spPr>
          <a:xfrm>
            <a:off x="457200" y="1600200"/>
            <a:ext cx="4021500" cy="45261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Clr>
                <a:srgbClr val="3F3F3F"/>
              </a:buClr>
              <a:buSzPts val="3200"/>
              <a:buNone/>
            </a:pPr>
            <a:r>
              <a:rPr lang="cs" b="1"/>
              <a:t>Sekvenování znamená definování pořadí pro instrukce, které jsou součástí algoritmu.</a:t>
            </a:r>
            <a:endParaRPr b="1"/>
          </a:p>
        </p:txBody>
      </p:sp>
      <p:pic>
        <p:nvPicPr>
          <p:cNvPr id="93" name="Google Shape;93;g13287a2c2a5_0_41"/>
          <p:cNvPicPr preferRelativeResize="0"/>
          <p:nvPr/>
        </p:nvPicPr>
        <p:blipFill>
          <a:blip r:embed="rId3">
            <a:alphaModFix/>
          </a:blip>
          <a:stretch>
            <a:fillRect/>
          </a:stretch>
        </p:blipFill>
        <p:spPr>
          <a:xfrm>
            <a:off x="4665200" y="1178650"/>
            <a:ext cx="4021600" cy="5217651"/>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354</Words>
  <Application>Microsoft Office PowerPoint</Application>
  <PresentationFormat>Prezentácia na obrazovke (4:3)</PresentationFormat>
  <Paragraphs>29</Paragraphs>
  <Slides>13</Slides>
  <Notes>13</Notes>
  <HiddenSlides>0</HiddenSlides>
  <MMClips>0</MMClips>
  <ScaleCrop>false</ScaleCrop>
  <HeadingPairs>
    <vt:vector size="6" baseType="variant">
      <vt:variant>
        <vt:lpstr>Použité písma</vt:lpstr>
      </vt:variant>
      <vt:variant>
        <vt:i4>2</vt:i4>
      </vt:variant>
      <vt:variant>
        <vt:lpstr>Motív</vt:lpstr>
      </vt:variant>
      <vt:variant>
        <vt:i4>1</vt:i4>
      </vt:variant>
      <vt:variant>
        <vt:lpstr>Nadpisy snímok</vt:lpstr>
      </vt:variant>
      <vt:variant>
        <vt:i4>13</vt:i4>
      </vt:variant>
    </vt:vector>
  </HeadingPairs>
  <TitlesOfParts>
    <vt:vector size="16" baseType="lpstr">
      <vt:lpstr>Arial</vt:lpstr>
      <vt:lpstr>Calibri</vt:lpstr>
      <vt:lpstr>Office Theme</vt:lpstr>
      <vt:lpstr>Základní pojmy v algoritmickém myšlení</vt:lpstr>
      <vt:lpstr>Co je to algoritmus?</vt:lpstr>
      <vt:lpstr>Charakteristika algoritmu:  Efektivita</vt:lpstr>
      <vt:lpstr>Charakteristika algoritmu:  Konečnost výrazu</vt:lpstr>
      <vt:lpstr>Charakteristika algoritmu:  Konečnost výpočtu</vt:lpstr>
      <vt:lpstr>Charakteristika algoritmu:  Determinismus</vt:lpstr>
      <vt:lpstr>Sekvencování</vt:lpstr>
      <vt:lpstr>Výběr</vt:lpstr>
      <vt:lpstr>Sekvenování</vt:lpstr>
      <vt:lpstr>Opakování </vt:lpstr>
      <vt:lpstr>Opakování Řízené počtem</vt:lpstr>
      <vt:lpstr>Opakování Zatímco</vt:lpstr>
      <vt:lpstr>Opakování Opakovat-do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Základní pojmy v algoritmickém myšlení</dc:title>
  <cp:lastModifiedBy>Šimon Srnka</cp:lastModifiedBy>
  <cp:revision>1</cp:revision>
  <dcterms:created xsi:type="dcterms:W3CDTF">2016-10-07T11:12:08Z</dcterms:created>
  <dcterms:modified xsi:type="dcterms:W3CDTF">2022-07-20T11:28:02Z</dcterms:modified>
</cp:coreProperties>
</file>