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6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0" r:id="rId11"/>
    <p:sldId id="271" r:id="rId12"/>
    <p:sldId id="272" r:id="rId13"/>
    <p:sldId id="273" r:id="rId14"/>
    <p:sldId id="275" r:id="rId15"/>
    <p:sldId id="276" r:id="rId16"/>
    <p:sldId id="278" r:id="rId17"/>
    <p:sldId id="279" r:id="rId18"/>
    <p:sldId id="280" r:id="rId19"/>
    <p:sldId id="286" r:id="rId20"/>
    <p:sldId id="287" r:id="rId21"/>
    <p:sldId id="290" r:id="rId22"/>
    <p:sldId id="291" r:id="rId23"/>
    <p:sldId id="292" r:id="rId24"/>
    <p:sldId id="300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321" r:id="rId43"/>
    <p:sldId id="322" r:id="rId44"/>
    <p:sldId id="323" r:id="rId45"/>
    <p:sldId id="324" r:id="rId46"/>
    <p:sldId id="325" r:id="rId47"/>
    <p:sldId id="258" r:id="rId48"/>
    <p:sldId id="326" r:id="rId49"/>
    <p:sldId id="327" r:id="rId50"/>
    <p:sldId id="328" r:id="rId51"/>
    <p:sldId id="329" r:id="rId52"/>
    <p:sldId id="330" r:id="rId53"/>
    <p:sldId id="331" r:id="rId54"/>
    <p:sldId id="332" r:id="rId55"/>
    <p:sldId id="266" r:id="rId56"/>
    <p:sldId id="267" r:id="rId57"/>
    <p:sldId id="333" r:id="rId58"/>
    <p:sldId id="269" r:id="rId59"/>
    <p:sldId id="334" r:id="rId60"/>
    <p:sldId id="335" r:id="rId61"/>
    <p:sldId id="336" r:id="rId62"/>
    <p:sldId id="337" r:id="rId6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5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07.02.2023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styly hlavního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7A244-676C-4D9C-8EFA-18B47D01D032}" type="slidenum">
              <a:rPr lang="ro-RO" smtClean="0"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39533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36433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793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1069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0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alaintuitext.ro/blog/matematica-clasa-a-iii-a-2/" TargetMode="External"/><Relationship Id="rId2" Type="http://schemas.openxmlformats.org/officeDocument/2006/relationships/hyperlink" Target="https://mquest.ro/home/ch?c=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6498"/>
            <a:ext cx="8229600" cy="1143000"/>
          </a:xfrm>
        </p:spPr>
        <p:txBody>
          <a:bodyPr/>
          <a:lstStyle/>
          <a:p>
            <a:pPr algn="ctr"/>
            <a:r>
              <a:rPr lang="en-US" b="1" dirty="0"/>
              <a:t>Co jsou to zlomky?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19C3A-5061-E58C-2854-B26DC8CF6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946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2E74B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Změny tvaru. Zesílení a zjednodušení zlomků</a:t>
            </a:r>
          </a:p>
          <a:p>
            <a:pPr marL="0" indent="0" algn="ctr">
              <a:buNone/>
            </a:pPr>
            <a:endParaRPr lang="en-US" b="1" dirty="0">
              <a:solidFill>
                <a:srgbClr val="2E74B5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Změny tvaru: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Rozdělíme-li celek na 3 stejné části a poté jednu část odebereme, získáme stejné množství, jako kdybychom celek rozdělili na 6 stejných částí a odebrali dvě části.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Takže: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1/3 = 2/6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Podle toho, co bylo uvedeno, můžeme napsat: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2/5 = 4/10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5/3 = 12/20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2/3 = 4/6 = 6/9 = ... = 24/36 = ...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98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CC22D-F32E-F01D-172C-33672455D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923" y="87958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Zesílení a zjednodušení zlomku: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Pokud jsou čitatel a jmenovatel zlomku A násobky čitatele a jmenovatele jiného zlomku B, říkáme, že zlomek A vznikl vynásobením zlomku B.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Například: 8/9 = (8 × 5) / (9 × 5) = 40/45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 tomto případě říkáme, že zlomek 40/45 vznikl vynásobením zlomku 8/9 - přesněji vynásobením čitatele i jmenovatele číslem 5.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2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B4BE0-5710-53BD-BBC0-6DAC33FAA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64359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Násobení zlomku </a:t>
            </a:r>
            <a:r>
              <a:rPr lang="en-US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znamená vynásobení čitatele i jmenovatele zlomku stejným nenulovým číslem, přičemž tato operace vytváří ekvivalentní zlomek: a/b = (a × c) / (b × c).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b="1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Obrácená operace zesílení se nazývá zjednodušení.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Zjednodušení </a:t>
            </a:r>
            <a:r>
              <a:rPr lang="en-US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znamená, že čitatel i jmenovatel zlomku se dělí stejným nenulovým číslem, přičemž tato operace vede k vytvoření ekvivalentního zlomku: a/b = (a : c) / (b : c).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b="1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Operace: 2/7 = (2 × 3) / (7 × 3) = 6/21 představuje zleva doprava zesílení a zprava doleva zjednodušení.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15979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C230D-01D6-F219-D02E-5E519AF46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4915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Jaké zlomky lze zjednodušit? Neredukovatelné zlomky.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Obyčejný zlomek, jehož čitatel a jmenovatel jsou koprimární čísla (jejich jediným společným činitelem je 1), se nazývá neredukovatelný zlomek a nelze jej zjednodušit.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Zlomek 4/16 není neredukovatelný a lze jej zjednodušit, protože 4 i 16 jsou dělitelné 4.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Naproti tomu zlomek 4/5 je neredukovatelný a nelze jej zjednodušit, protože jediným společným činitelem 4 a 5 je 1.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Závěrem lze říci, že každý zlomek, v jehož jmenovateli a čitateli se vyskytují jiní společní činitelé než 1, lze zjednodušit, to znamená, že čísla nejsou koprimární.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65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95FE3-F1D6-4AA4-C98D-86FC790D9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99" y="1499077"/>
            <a:ext cx="8229600" cy="3678485"/>
          </a:xfrm>
        </p:spPr>
        <p:txBody>
          <a:bodyPr/>
          <a:lstStyle/>
          <a:p>
            <a:pPr algn="ctr"/>
            <a:r>
              <a:rPr lang="en-US" sz="24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Naučte se zjednodušovat zlomky na ekvivalentní tvary. Neredukovatelné zlomky. Společné prvočinitele. Největší společný dělitel, CMMDC. Příklady</a:t>
            </a:r>
          </a:p>
          <a:p>
            <a:pPr algn="ctr"/>
            <a:endParaRPr lang="en-US" sz="2400" b="1" i="1" kern="1400" spc="-38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Zjednodušování zlomků. Ekvivalentní zlomky</a:t>
            </a:r>
          </a:p>
          <a:p>
            <a:pPr algn="ctr"/>
            <a:r>
              <a:rPr lang="en-US" sz="24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Učme se na příkladu, zjednodušme si zlomek: 12/16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774484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EFA0D-AE97-ED7B-51E9-775EF7AFB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5193"/>
            <a:ext cx="8229600" cy="4752155"/>
          </a:xfrm>
        </p:spPr>
        <p:txBody>
          <a:bodyPr>
            <a:normAutofit fontScale="70000" lnSpcReduction="20000"/>
          </a:bodyPr>
          <a:lstStyle/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Čitatel zlomku.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Číslo nad zlomkovou čarou, 12, se nazývá čitatel zlomku.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Jmenovatel zlomku.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Číslo pod zlomkovou čarou, 16, se nazývá jmenovatel zlomku.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Hodnota zlomku.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Zlomek 12/16 nám říká, na kolik stejných dílů se dělí číslo nad zlomkovou čarou: 12 je rozděleno na 16 stejných částí. Hodnota zlomku se tedy vypočítá jako: 12 : 16 = 0.75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Všimneme si, že obě čísla, čitatel i jmenovatel, jsou rovnoměrně dělitelná dvěma, takže je dělíme stejným číslem, tedy 2: 12/16 = (12 : 2)/(16 : 2) = 6/8.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Hodnota zlomku 6/8 se vypočítá jako: 6 : 8 = 0.75</a:t>
            </a: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Všimneme si, že hodnota zlomku 6/8 se rovná hodnotě zlomku 12/16, tj. 0,75.</a:t>
            </a:r>
            <a:endParaRPr lang="ro-RO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76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9DF27-4F8F-8672-F4C3-0475DA8C7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7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Společný dělitel. </a:t>
            </a: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Číslo 2, na které byla rozdělena dvě čísla tvořící zlomek, se nazývá společný dělitel čitatele a jmenovatele.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Zjednodušený zlomek má nyní čitatele rovného 6 a jmenovatele rovného 8.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Dále si všimneme, že obě nová čísla, nový čitatel a nový jmenovatel, 6 a 8, jsou opět rovnoměrně dělitelná dvěma (mají společného dělitele 2), takže čitatele a jmenovatele zlomku opět dělíme dvěma: 6/8 = (6 : 2)/(8 : 2) = ¾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Hodnota zlomku 3/4 se vypočítá jako: 3 : 4 = 0.75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Získaný nový zlomek 3/4 je tedy zjednodušený zlomek, který odpovídá zlomkům 12/16 a 6/8.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4080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521E3-6894-289A-3767-E7FD98534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03" y="1636535"/>
            <a:ext cx="7621009" cy="3165580"/>
          </a:xfrm>
        </p:spPr>
        <p:txBody>
          <a:bodyPr/>
          <a:lstStyle/>
          <a:p>
            <a:pPr algn="just"/>
            <a:r>
              <a:rPr lang="en-US" sz="24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Neredukovatelný zlomek. </a:t>
            </a:r>
            <a:r>
              <a:rPr lang="en-US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Zlomek 3/4 se navíc nazývá neredukovatelný zlomek, to znamená, že jej již nelze zjednodušit, je ve svém nejjednodušším tvaru, čísla 3 a 4, čitatel a jmenovatel zlomku, jsou koprimární čísla (prvočísla mezi sebou), takže nemají žádné společné dělitele kromě 1.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866971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6FE6C-CEF7-E86F-435B-31C08E321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5194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Jak zjednodušíme zlomek 12/16 na nejjednodušší neredukovatelný tvar?</a:t>
            </a: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b="1" dirty="0">
              <a:solidFill>
                <a:srgbClr val="1F4D7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Největší společný dělitel, CMMDC. Chceme-li zlomek zjednodušit na jeho nejjednodušší, neredukovatelný tvar, musíme čitatele i jmenovatele zlomku vydělit jejich největším společným dělitelem,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cmdc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(12; 16).</a:t>
            </a: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1) Rozklad na prvočinitele. 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Jedním ze způsobů výpočtu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cmmdc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je vynásobit dvě čísla prvočísly a poté vynásobit společné prvočinitele na nejnižší mocniny, viz níže.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Čitatel a jmenovatel rozložený na součin prvočinitelů: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 = 2 × 2 × 3 = 22 × 3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16 = 2 × 2 × 2 × 2 = 24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Největší společný dělitel CMMDC (12; 16) se vypočítá vynásobením všech společných prvočinitelů (nalezených v čitateli i jmenovateli) na jejich nejnižší mocniny takto:</a:t>
            </a:r>
          </a:p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LCM (12; 16) = (22 × 3; 24) = 22 = 4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98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84D91-255B-4AE1-F784-AD35E7F5D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36863"/>
            <a:ext cx="8229600" cy="4525963"/>
          </a:xfrm>
        </p:spPr>
        <p:txBody>
          <a:bodyPr/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sz="2000" b="1" dirty="0">
                <a:solidFill>
                  <a:srgbClr val="2E74B5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2) Vypočítejte nejmenší společný násobek, CMMMC, všech jmenovatelů zlomků.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 bude novým jmenovatelem srovnávaných ekvivalentních zlomků.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Faktorizace jmenovatelů zlomků na prvočinitele, jako součin prvočinitelů, při zápisu exponentu.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0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Pro výpočet CMMMC vynásobte všechny prvočinitele, které se vyskytují v rozkladu jmenovatele, jednoznačně na nejvyšší mocniny.</a:t>
            </a:r>
            <a:endParaRPr lang="ro-RO" sz="2000" dirty="0">
              <a:solidFill>
                <a:schemeClr val="tx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44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5169" y="4061379"/>
            <a:ext cx="197308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48371" y="4818376"/>
            <a:ext cx="17771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pic>
        <p:nvPicPr>
          <p:cNvPr id="1025" name="Picture 1" descr="Fraction Vector Art, Icons, and Graphics for Free Download">
            <a:extLst>
              <a:ext uri="{FF2B5EF4-FFF2-40B4-BE49-F238E27FC236}">
                <a16:creationId xmlns:a16="http://schemas.microsoft.com/office/drawing/2014/main" id="{4BBC0C57-A7DA-47C3-0310-3FDB1F69F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271" y="1000518"/>
            <a:ext cx="3504396" cy="210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390B2558-DD7E-0577-D02A-2CBC6695F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8595" y="2826157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41A13E-A085-3ACA-E9E3-4ACEF3963C73}"/>
              </a:ext>
            </a:extLst>
          </p:cNvPr>
          <p:cNvSpPr txBox="1"/>
          <p:nvPr/>
        </p:nvSpPr>
        <p:spPr>
          <a:xfrm>
            <a:off x="931826" y="3433381"/>
            <a:ext cx="669690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Co jsou to obyčejné zlomky?</a:t>
            </a:r>
          </a:p>
          <a:p>
            <a:endParaRPr lang="en-US" sz="2000" dirty="0">
              <a:solidFill>
                <a:srgbClr val="0070C0"/>
              </a:solidFill>
            </a:endParaRPr>
          </a:p>
          <a:p>
            <a:r>
              <a:rPr lang="en-US" sz="2000" dirty="0"/>
              <a:t>Máme-li rozdělit 6 jablek rovným dílem mezi 3 děti, provedeme operaci:</a:t>
            </a:r>
          </a:p>
          <a:p>
            <a:r>
              <a:rPr lang="en-US" sz="2000" dirty="0"/>
              <a:t>6 : 3 = 2</a:t>
            </a:r>
          </a:p>
          <a:p>
            <a:r>
              <a:rPr lang="en-US" sz="2000" dirty="0"/>
              <a:t>Tímto způsobem víme, že každé dítě dostane 2 jablka.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1727295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34104-1F7F-07A3-BE5F-7BE0A9218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2E74B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3) Srovnejte zlomky do stejného jmenovatele a vynásobte je.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Násobení zlomku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= vynásobení čitatele i jmenovatele zlomku stejným nenulovým číslem, které se nazývá násobitel, a získání ekvivalentního zlomku.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Vypočítejte </a:t>
            </a: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amplifikační faktor pro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každou jednotlivou frakci takto: vydělte nejmenší společný násobek CMMMC jmenovatelem každé jednotlivé frakce.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Každý zlomek zesilte (vynásobte čitatele i jmenovatele zlomku) "zesilovacím faktorem" daného zlomku vypočteným v předchozím bodě.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Zesílením se hodnota zlomku nezmění, pouze se získá ekvivalentní zlomek.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278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5CA1E-553D-8114-258D-D2490768A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1691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Frakce 45/75: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Rozložte čitatele a jmenovatele na součin prvočinitelů v exponenciálním zápisu: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 = 32 × 5;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 = 3 × 52;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Vypočítejte největšího společného dělitele, CMMDC, čitatele a jmenovatele zlomku, vynásobte všechny jejich společné prvočinitele na nejnižší mocniny: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CMMDC (45; 75) = CMMDC (32 × 5; 3 × 52) = 3 × 5;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Vydělte čitatele i jmenovatele největším společným dělitelem, CMMDC: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(32 × 5) / (3 × 52) = ((32 × 5) : (3 × 5)) / ((3 × 52) : (3 × 5)) = 3/5.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Zjednodušené zlomky jsou: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16/24 = 2/3;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3/5.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Zjednodušené zlomky jsou zlomky ekvivalentní původním zlomkům, přičemž každý z nich má stejnou hodnotu jako původní zlomek.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16/24 ≈ 0.67; 2/3 ≈ 0.67;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0.6; 3/5 = 0.6;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568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760A0-13BC-A637-333E-3515A62B3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4916"/>
            <a:ext cx="8229600" cy="4525963"/>
          </a:xfrm>
        </p:spPr>
        <p:txBody>
          <a:bodyPr/>
          <a:lstStyle/>
          <a:p>
            <a:pPr marL="0" marR="35719" indent="0" algn="just">
              <a:spcBef>
                <a:spcPts val="0"/>
              </a:spcBef>
              <a:buNone/>
            </a:pPr>
            <a:r>
              <a:rPr lang="en-US" sz="2000" b="1" dirty="0">
                <a:solidFill>
                  <a:srgbClr val="2E74B5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2) Vypočítáme nejmenší společný násobek, CMMMC, všech jmenovatelů zjednodušených zlomků.</a:t>
            </a:r>
          </a:p>
          <a:p>
            <a:pPr marL="0" marR="35719" indent="0" algn="just">
              <a:spcBef>
                <a:spcPts val="0"/>
              </a:spcBef>
              <a:buNone/>
            </a:pPr>
            <a:endParaRPr lang="en-US" sz="2000" b="1" dirty="0">
              <a:solidFill>
                <a:srgbClr val="2E74B5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 bude novým jmenovatelem srovnávaných ekvivalentních zlomků.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Pro výpočet CMMMC vynásobíme jmenovatele zlomků jako součin prvočinitelů v exponenciálním zápisu a poté všechny jejich prvočinitele jednoznačně vynásobíme na nejvyšší mocniny.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Jmenovatel zlomku 2/3 je 3, prvočíslo, které nelze rozložit na další prvočinitele.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Jmenovatel zlomku 3/5 je 5, prvočíslo, které nelze rozložit na jiné prvočinitele.</a:t>
            </a:r>
          </a:p>
          <a:p>
            <a:pPr marL="0" marR="35719" indent="0" algn="just">
              <a:spcBef>
                <a:spcPts val="0"/>
              </a:spcBef>
              <a:buNone/>
            </a:pPr>
            <a:r>
              <a:rPr lang="en-US" sz="2000" dirty="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CMMMC(3, 5) = 3 × 5 = 15.</a:t>
            </a:r>
            <a:endParaRPr lang="ro-RO" sz="20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8336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93D23-D9BB-2D9D-6ACD-954ADD6CA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9467"/>
            <a:ext cx="8229600" cy="4525963"/>
          </a:xfrm>
        </p:spPr>
        <p:txBody>
          <a:bodyPr>
            <a:noAutofit/>
          </a:bodyPr>
          <a:lstStyle/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3) Zlomky přivedeme ke stejnému jmenovateli, čímž je zesílíme.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Násobení zlomku = vynásobení čitatele i jmenovatele zlomku stejným nenulovým číslem, které se nazývá násobitel, a získání ekvivalentního zlomku.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Zesilovací faktor vypočítáme vydělením nejmenšího společného násobku, CMMMC, jmenovatelem každého zlomku: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 první zlomek: 15 : 3 = 5;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 druhý zlomek: 15 : 5 = 3.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Každou frakci zesilte jejím vlastním "zesilovacím faktorem", vypočteným výše: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První zlomek je: 2/3 = (5 × 2) / (5 × 3) = 10/15;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Druhý zlomek je: 3/5 = (3 × 3) / (3 × 5) = 9/15;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Stejně jako v případě zjednodušení zlomku se při zesílení hodnoty zlomků nemění, pouze se získají některé ekvivalentní zlomky stejné hodnoty: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2/3 ≈ 0.67; 10/15 ≈ 0.67;</a:t>
            </a: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3/5 = 0.6; 9/15 = 0.6.</a:t>
            </a:r>
            <a:endParaRPr lang="ro-RO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90BEB-62BA-2B71-C78E-2687C04FF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B. Chcete-li sčítat zlomky, které mají různé jmenovatele, musíte zlomky přivést ke stejnému jmenovateli. Jak to?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1. Zjednodušte zlomky na jejich nejjednodušší ekvivalentní tvar: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Vynásobte čitatele i jmenovatele každého zlomku na prvočinitele.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Vypočítejte CMMDC, největší společný dělitel čitatele a jmenovatele každého zlomku.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CMMDC se získá jako součin všech společných prvočinitelů čitatele a jmenovatele na nejnižší mocniny.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Poté vydělí čitatele i jmenovatele největším společným dělitelem, 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cmmdc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po této operaci se zlomek zjednoduší na nejjednodušší ekvivalentní tvar.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762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ECFFF-8186-14C6-E942-C61B88803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730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Příklad sčítání zlomků s různými jmenovateli s vysvětlením</a:t>
            </a:r>
          </a:p>
          <a:p>
            <a:pPr marL="0" indent="0">
              <a:buNone/>
            </a:pPr>
            <a:r>
              <a:rPr lang="en-US" dirty="0"/>
              <a:t>6/90 + 16/24 + 30/75 = 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1. Zjednodušte zlomky na jejich nejjednodušší ekvivalentní tvar:</a:t>
            </a:r>
          </a:p>
          <a:p>
            <a:pPr marL="0" indent="0">
              <a:buNone/>
            </a:pPr>
            <a:r>
              <a:rPr lang="en-US" dirty="0"/>
              <a:t>6/90 = (2 × 3) / (2 × 32 × 5) = ((2 × 3) : (2 × 3)) / ((2 × 32 × 5) : (2 × 3)) = 1 / (3 × 5) = 1/15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16/24 = 24 / (23 × 3) = (24 : 23) / ((23 × 3) : 23) = 2/3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30/75 = (2 × 3 × 5) / (3 × 52) = ((2 × 3 × 5) : (3 × 5)) / ((3 × 52) : (3 × 5)) = 2/ 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Zjednodušené zlomky: 6/90 + 16/24 + 30/75 = 1/15 + 2/3 + 2/5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42698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FC4E9-901B-3911-AD21-DA69693ED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637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2. Vypočítejte nejmenší společný násobek, CMMMC, nových jmenovatelů zjednodušených zlomků: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Rozložte nové jmenovatele zjednodušených zlomků a vynásobte všechny obsažené jedinečné prvočinitele na jejich nejvyšší mocniny.</a:t>
            </a:r>
          </a:p>
          <a:p>
            <a:pPr marL="0" indent="0">
              <a:buNone/>
            </a:pPr>
            <a:r>
              <a:rPr lang="en-US" dirty="0"/>
              <a:t>15 = 3 × 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3 je prvočíslo, nelze ho rozložit na další prvočinitele.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5 je prvočíslo, nelze ho rozložit na další prvočinitele.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CMMMC (15, 3, 5) = CMMMC (3 × 5, 3, 5) = 3 × 5 = 15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00553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AC2AC-DA36-A7D4-9D8D-361E1EDAF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5846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3. Vypočítejte amplifikační faktor každé frakce:</a:t>
            </a:r>
          </a:p>
          <a:p>
            <a:pPr marL="0" indent="0">
              <a:buNone/>
            </a:pPr>
            <a:r>
              <a:rPr lang="en-US" sz="2400" dirty="0"/>
              <a:t>Vydělte nejmenší společný násobek, CMMMC, jmenovatelem každého zlomku.</a:t>
            </a:r>
          </a:p>
          <a:p>
            <a:pPr marL="0" indent="0">
              <a:buNone/>
            </a:pPr>
            <a:r>
              <a:rPr lang="en-US" sz="2400" dirty="0"/>
              <a:t>Pro první zlomek: 15 : 15 = 1</a:t>
            </a:r>
          </a:p>
          <a:p>
            <a:pPr marL="0" indent="0">
              <a:buNone/>
            </a:pPr>
            <a:r>
              <a:rPr lang="en-US" sz="2400" dirty="0"/>
              <a:t>________________________________________</a:t>
            </a:r>
          </a:p>
          <a:p>
            <a:pPr marL="0" indent="0">
              <a:buNone/>
            </a:pPr>
            <a:r>
              <a:rPr lang="en-US" sz="2400" dirty="0"/>
              <a:t>Pro druhý zlomek: 15 : 3 = 5</a:t>
            </a:r>
          </a:p>
          <a:p>
            <a:pPr marL="0" indent="0">
              <a:buNone/>
            </a:pPr>
            <a:r>
              <a:rPr lang="en-US" sz="2400" dirty="0"/>
              <a:t>________________________________________</a:t>
            </a:r>
          </a:p>
          <a:p>
            <a:pPr marL="0" indent="0">
              <a:buNone/>
            </a:pPr>
            <a:r>
              <a:rPr lang="en-US" sz="2400" dirty="0"/>
              <a:t>Pro třetí zlomek: 15 : 5 = 3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3818826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DB412-9D6D-67A0-4D07-977C4EC02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308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4. Zesilte každou frakci:</a:t>
            </a:r>
          </a:p>
          <a:p>
            <a:pPr marL="0" indent="0">
              <a:buNone/>
            </a:pPr>
            <a:r>
              <a:rPr lang="en-US" sz="2400" dirty="0"/>
              <a:t>Vynásobte čitatele a jmenovatele každého zlomku jeho vlastním "koeficientem zvětšení".</a:t>
            </a:r>
          </a:p>
          <a:p>
            <a:pPr marL="0" indent="0">
              <a:buNone/>
            </a:pPr>
            <a:r>
              <a:rPr lang="en-US" sz="2400" dirty="0"/>
              <a:t>- První zlomek zůstává nezměněn: 1/15 = (1 × 1)/(1 × 15) = 1/15</a:t>
            </a:r>
          </a:p>
          <a:p>
            <a:pPr marL="0" indent="0">
              <a:buNone/>
            </a:pPr>
            <a:r>
              <a:rPr lang="en-US" sz="2400" dirty="0"/>
              <a:t>________________________________________</a:t>
            </a:r>
          </a:p>
          <a:p>
            <a:pPr marL="0" indent="0">
              <a:buNone/>
            </a:pPr>
            <a:r>
              <a:rPr lang="en-US" sz="2400" dirty="0"/>
              <a:t>Druhý zlomek je: 2/3 = (5 × 2)/(5 × 3) = 10/15.</a:t>
            </a:r>
          </a:p>
          <a:p>
            <a:pPr marL="0" indent="0">
              <a:buNone/>
            </a:pPr>
            <a:r>
              <a:rPr lang="en-US" sz="2400" dirty="0"/>
              <a:t>________________________________________</a:t>
            </a:r>
          </a:p>
          <a:p>
            <a:pPr marL="0" indent="0">
              <a:buNone/>
            </a:pPr>
            <a:r>
              <a:rPr lang="en-US" sz="2400" dirty="0"/>
              <a:t>Třetí zlomek je: 2/5 = (3 × 2)/(3 × 5) = 6/15.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3841903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7F3C9-8FB8-37CF-2498-9E588E431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8026"/>
            <a:ext cx="8229600" cy="495804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5. Sečtěte zlomky:</a:t>
            </a:r>
          </a:p>
          <a:p>
            <a:pPr marL="0" indent="0">
              <a:buNone/>
            </a:pPr>
            <a:r>
              <a:rPr lang="en-US" dirty="0"/>
              <a:t>Jednoduše sečtěte čitatele zlomků.</a:t>
            </a:r>
          </a:p>
          <a:p>
            <a:pPr marL="0" indent="0">
              <a:buNone/>
            </a:pPr>
            <a:r>
              <a:rPr lang="en-US" dirty="0"/>
              <a:t>6/90 + 16/24 + 30/75 = 1/15 + 2/3 + 2/5 = 1/15 + 10/15 + 6/15 = (1 + 10 + 6) / 15 = 17/15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6. Výsledný zlomek v případě potřeby zjednodušte.</a:t>
            </a:r>
          </a:p>
          <a:p>
            <a:pPr marL="0" indent="0">
              <a:buNone/>
            </a:pPr>
            <a:r>
              <a:rPr lang="en-US" dirty="0"/>
              <a:t>V tomto případě nebylo třeba výsledný zlomek zjednodušovat, protože čitatel a jmenovatel jsou koprimární čísla (jsou navzájem prvočísla, nemají společné dělitele).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7. Krok navíc - výsledný zlomek přepište:</a:t>
            </a:r>
          </a:p>
          <a:p>
            <a:pPr marL="0" indent="0">
              <a:buNone/>
            </a:pPr>
            <a:r>
              <a:rPr lang="en-US" dirty="0"/>
              <a:t>Protože výsledný zlomek je </a:t>
            </a:r>
            <a:r>
              <a:rPr lang="en-US" dirty="0" err="1"/>
              <a:t>nadjednotkový, </a:t>
            </a:r>
            <a:r>
              <a:rPr lang="en-US" dirty="0"/>
              <a:t>nebo také nazývaný nesprávný zlomek, tj. absolutní hodnota čitatele je větší než absolutní hodnota jmenovatele, můžeme jej zapsat ve tvaru smíšeného zlomku: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17/15 = (15 + 2)/15 = 15/15 + 2/15 = 1 + 2/15 = 1 2/15, což je jedna celá a dvě patnáctiny.</a:t>
            </a:r>
            <a:endParaRPr lang="ro-RO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789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694"/>
            <a:ext cx="8229600" cy="4525963"/>
          </a:xfrm>
        </p:spPr>
        <p:txBody>
          <a:bodyPr/>
          <a:lstStyle/>
          <a:p>
            <a:pPr marL="0" marR="108585" indent="0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Máme-li rozdělit 2 jablka rovným dílem mezi 3 děti, je třeba vyřešit dělení:</a:t>
            </a:r>
          </a:p>
          <a:p>
            <a:pPr marL="0" marR="108585" indent="0" algn="ctr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2 : 3 = ?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tato operace nemá řešení v množině přirozených čísel;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budeme však moci rozdělit jablka pomocí nože: množství jablek pro každé dítě bude určeno pomocí zlomku 2/3;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US" sz="2000" dirty="0">
                <a:solidFill>
                  <a:schemeClr val="tx1"/>
                </a:solidFill>
                <a:ea typeface="Times New Roman" panose="02020603050405020304" pitchFamily="18" charset="0"/>
              </a:rPr>
              <a:t>všechny podobné případy vedou ke zlomkům.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31445327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75645-DA00-FB7A-4E4C-4DC61BFD6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380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2175" b="1" dirty="0">
                <a:solidFill>
                  <a:schemeClr val="accent1">
                    <a:lumMod val="75000"/>
                  </a:schemeClr>
                </a:solidFill>
              </a:rPr>
              <a:t>Naučte se odčítat zlomky: Zjistěte, jak se naučit odvozovat zlomky. Odčítání zlomků se stejnými nebo různými jmenovateli</a:t>
            </a:r>
          </a:p>
          <a:p>
            <a:pPr marL="0" indent="0" algn="ctr">
              <a:buNone/>
            </a:pPr>
            <a:r>
              <a:rPr lang="en-US" sz="2175" b="1" dirty="0">
                <a:solidFill>
                  <a:schemeClr val="accent1">
                    <a:lumMod val="75000"/>
                  </a:schemeClr>
                </a:solidFill>
              </a:rPr>
              <a:t>Vysvětlení teorie a praktický příklad: odčítání zlomků - jak se odčítají běžné zlomky?</a:t>
            </a:r>
          </a:p>
          <a:p>
            <a:pPr marL="0" indent="0" algn="ctr">
              <a:buNone/>
            </a:pPr>
            <a:endParaRPr lang="en-US" sz="2175" dirty="0"/>
          </a:p>
          <a:p>
            <a:pPr marL="0" indent="0" algn="ctr">
              <a:buNone/>
            </a:pPr>
            <a:endParaRPr lang="en-US" sz="2175" dirty="0"/>
          </a:p>
          <a:p>
            <a:pPr marL="0" indent="0" algn="ctr">
              <a:buNone/>
            </a:pPr>
            <a:r>
              <a:rPr lang="en-US" sz="2175" dirty="0"/>
              <a:t>Při odčítání obyčejných zlomků existují dva případy týkající se jmenovatelů:</a:t>
            </a:r>
          </a:p>
          <a:p>
            <a:pPr marL="0" indent="0">
              <a:buNone/>
            </a:pPr>
            <a:r>
              <a:rPr lang="en-US" sz="2175" dirty="0"/>
              <a:t>- A. zlomky mají stejné jmenovatele;</a:t>
            </a:r>
          </a:p>
          <a:p>
            <a:pPr marL="0" indent="0">
              <a:buNone/>
            </a:pPr>
            <a:r>
              <a:rPr lang="en-US" sz="2175" dirty="0"/>
              <a:t>- B. zlomky mají různé jmenovatele.</a:t>
            </a:r>
          </a:p>
          <a:p>
            <a:pPr marL="0" indent="0">
              <a:buNone/>
            </a:pPr>
            <a:endParaRPr lang="en-US" sz="2175" dirty="0"/>
          </a:p>
          <a:p>
            <a:pPr marL="0" indent="0">
              <a:buNone/>
            </a:pPr>
            <a:r>
              <a:rPr lang="en-US" sz="2600" b="1" dirty="0"/>
              <a:t>A. Jak se odečítají obyčejné zlomky, které mají stejného jmenovatele?</a:t>
            </a:r>
          </a:p>
          <a:p>
            <a:pPr marL="0" indent="0">
              <a:buNone/>
            </a:pPr>
            <a:r>
              <a:rPr lang="en-US" sz="2175" dirty="0"/>
              <a:t>- Jednoduše odečtěte čitatele zlomků.</a:t>
            </a:r>
          </a:p>
          <a:p>
            <a:pPr marL="0" indent="0">
              <a:buNone/>
            </a:pPr>
            <a:r>
              <a:rPr lang="en-US" sz="2175" dirty="0"/>
              <a:t>- Jmenovatel výsledného zlomku bude stejný jako společný jmenovatel zlomků.</a:t>
            </a:r>
          </a:p>
          <a:p>
            <a:pPr marL="0" indent="0">
              <a:buNone/>
            </a:pPr>
            <a:r>
              <a:rPr lang="en-US" sz="2175" dirty="0"/>
              <a:t>- Výsledný zlomek zjednodušte.</a:t>
            </a:r>
          </a:p>
          <a:p>
            <a:pPr marL="0" indent="0">
              <a:buNone/>
            </a:pPr>
            <a:r>
              <a:rPr lang="en-US" sz="2175" dirty="0"/>
              <a:t>Příklad odečítání zlomků se stejnými jmenovateli s vysvětlením.</a:t>
            </a:r>
          </a:p>
          <a:p>
            <a:pPr marL="0" indent="0">
              <a:buNone/>
            </a:pPr>
            <a:r>
              <a:rPr lang="en-US" sz="2175" dirty="0"/>
              <a:t>3/18 + 4/18 - 5/18 = (3 + 4 - 5)/18 = 2/18;</a:t>
            </a:r>
          </a:p>
          <a:p>
            <a:pPr marL="0" indent="0">
              <a:buNone/>
            </a:pPr>
            <a:r>
              <a:rPr lang="en-US" sz="2175" dirty="0"/>
              <a:t>- Jednoduše jsme odečetli čitatele zlomků: 3 + 4 - 5 = 2;</a:t>
            </a:r>
          </a:p>
          <a:p>
            <a:pPr marL="0" indent="0">
              <a:buNone/>
            </a:pPr>
            <a:r>
              <a:rPr lang="en-US" sz="2175" dirty="0"/>
              <a:t>- Jmenovatel výsledného zlomku je: 18;</a:t>
            </a:r>
          </a:p>
          <a:p>
            <a:pPr marL="0" indent="0">
              <a:buNone/>
            </a:pPr>
            <a:r>
              <a:rPr lang="en-US" sz="2175" dirty="0"/>
              <a:t>Výsledný zlomek zjednodušte: 2/18 = (2 : 2)/(18 : 2) = 1/9.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77503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DA60C-CA1A-9101-928B-AD1D10889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7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B. Chcete-li odečíst zlomky, které mají různé jmenovatele, musíte zlomky přivést ke stejnému jmenovateli. Jak to?</a:t>
            </a:r>
          </a:p>
          <a:p>
            <a:pPr marL="0" indent="0">
              <a:buNone/>
            </a:pPr>
            <a:endParaRPr lang="en-US" b="1" dirty="0"/>
          </a:p>
          <a:p>
            <a:pPr marL="514350" indent="-514350">
              <a:buAutoNum type="arabicPeriod"/>
            </a:pPr>
            <a:r>
              <a:rPr lang="en-US" dirty="0"/>
              <a:t>Zjednodušte zlomky na nejjednodušší ekvivalentní tvar: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Vynásobte čitatele i jmenovatele každého zlomku na prvočinitele.</a:t>
            </a:r>
          </a:p>
          <a:p>
            <a:pPr marL="0" indent="0">
              <a:buNone/>
            </a:pPr>
            <a:r>
              <a:rPr lang="en-US" dirty="0"/>
              <a:t>- Vypočítá CMMDC, největší společný dělitel čitatele a jmenovatele každého zlomku.</a:t>
            </a:r>
          </a:p>
          <a:p>
            <a:pPr marL="0" indent="0">
              <a:buNone/>
            </a:pPr>
            <a:r>
              <a:rPr lang="en-US" dirty="0"/>
              <a:t>- CMMDC se získá jako součin všech společných prvočinitelů čitatele a jmenovatele vynásobených na nejnižší mocniny.</a:t>
            </a:r>
          </a:p>
          <a:p>
            <a:pPr marL="0" indent="0">
              <a:buNone/>
            </a:pPr>
            <a:r>
              <a:rPr lang="en-US" dirty="0"/>
              <a:t>- Potom vydělte čitatele i jmenovatele největším společným dělitelem, </a:t>
            </a:r>
            <a:r>
              <a:rPr lang="en-US" dirty="0" err="1"/>
              <a:t>cmmdc </a:t>
            </a:r>
            <a:r>
              <a:rPr lang="en-US" dirty="0"/>
              <a:t>- po této operaci se zlomek zjednoduší na nejjednodušší ekvivalentní tvar.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195611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40D38-F82B-E36C-9215-22565B71A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2. Vypočítejte nejmenší společný násobek, CMMMC, nových jmenovatelů zjednodušených zlomků: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- CMMMC bude společným jmenovatelem přidaných frakcí.</a:t>
            </a:r>
          </a:p>
          <a:p>
            <a:pPr marL="0" indent="0">
              <a:buNone/>
            </a:pPr>
            <a:r>
              <a:rPr lang="en-US" sz="2400" dirty="0"/>
              <a:t>- Vypočítejte všechny nové jmenovatele zjednodušených zlomků.</a:t>
            </a:r>
          </a:p>
          <a:p>
            <a:pPr marL="0" indent="0">
              <a:buNone/>
            </a:pPr>
            <a:r>
              <a:rPr lang="en-US" sz="2400" dirty="0"/>
              <a:t>- Nejmenší společný násobek CMMMC získáme vynásobením všech jedinečných prvočinitelů, které se vyskytují v rozkladu jmenovatelů násobených na nejvyšší mocniny.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29361069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1AEF0-4AB5-6643-E520-C7DAD71EA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2804"/>
            <a:ext cx="8229600" cy="475215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3. Vypočítejte amplifikační faktor každé frakce: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Násobitel je nenulové přirozené číslo, kterým se vynásobí čitatel i jmenovatel každého jednotlivého zlomku, aby všechny zlomky měly stejného společného jmenovatele.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Vydělí nejnižší společný násobek CMMMC vypočtený v předchozím bodě jmenovatelem každé samostatné frakce, čímž získá číslo pro každou samostatnou frakci, které se nazývá "zesilovací faktor".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4. Zesilte každou frakci: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Vynásobte čitatele i jmenovatele každého zlomku "zesilovacím faktorem".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Po zesílení se frakce přivedou ke stejnému jmenovateli.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5. Odčítání zlomků: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Chcete-li odečíst zlomky, odečtěte čitatele všech zlomků.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Jmenovatel výsledného zlomku se bude rovnat společnému jmenovateli sečtených zlomků, tj. nejmenšímu společnému násobku jmenovatelů vypočtených výše.</a:t>
            </a:r>
            <a:endParaRPr lang="ro-RO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9533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A19B9-2731-550F-D6F8-26BDD768E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6. Výsledný zlomek v případě potřeby zjednodušte.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Příklad odečítání zlomků s různými jmenovateli a vysvětlení.</a:t>
            </a:r>
          </a:p>
          <a:p>
            <a:pPr marL="0" indent="0">
              <a:buNone/>
            </a:pPr>
            <a:r>
              <a:rPr lang="en-US" dirty="0"/>
              <a:t>6/90 + 16/24 - 30/75 = ?</a:t>
            </a:r>
          </a:p>
          <a:p>
            <a:pPr marL="0" indent="0">
              <a:buNone/>
            </a:pPr>
            <a:r>
              <a:rPr lang="en-US" dirty="0"/>
              <a:t>1. Zjednodušte zlomky na jejich nejjednodušší ekvivalentní tvar:</a:t>
            </a:r>
          </a:p>
          <a:p>
            <a:pPr marL="0" indent="0">
              <a:buNone/>
            </a:pPr>
            <a:r>
              <a:rPr lang="en-US" dirty="0"/>
              <a:t>6/90 = (2 × 3) / (2 × 32 × 5) = ((2 × 3) : (2 × 3)) / ((2 × 32 × 5) : (2 × 3)) = 1 / (3 × 5) = 1/15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16/24 = 24 / (23 × 3) = (24 : 23) / ((23 × 3) : 23) = 2/3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30/75 = (2 × 3 × 5) / (3 × 52) = ((2 × 3 × 5) : (3 × 5)) / ((3 × 52) : (3 × 5)) = 2/ 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Zjednodušené zlomky: 6/90 + 16/24 - 30/75 = 1/15 + 2/3 - 2/5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90209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8368B-54CF-13C2-4585-05ADF660A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886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2. Vypočítejte nejmenší společný násobek, CMMMC, nových jmenovatelů zjednodušených zlomků: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Rozložte nové jmenovatele zjednodušených zlomků a vynásobte všechny obsažené jedinečné prvočinitele na nejvyšší mocniny.</a:t>
            </a:r>
          </a:p>
          <a:p>
            <a:pPr marL="0" indent="0">
              <a:buNone/>
            </a:pPr>
            <a:r>
              <a:rPr lang="en-US" dirty="0"/>
              <a:t>15 = 3 × 5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3 je prvočíslo, nelze ho rozložit na další prvočinitele.</a:t>
            </a:r>
          </a:p>
          <a:p>
            <a:pPr marL="0" indent="0"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buNone/>
            </a:pPr>
            <a:r>
              <a:rPr lang="en-US" dirty="0"/>
              <a:t>5 je prvočíslo, nelze ho rozložit na další prvočinitele.</a:t>
            </a:r>
          </a:p>
          <a:p>
            <a:pPr marL="0" indent="0">
              <a:buNone/>
            </a:pPr>
            <a:r>
              <a:rPr lang="en-US" dirty="0"/>
              <a:t>CMMMC (15, 3, 5) = CMMMC (3 × 5, 3, 5) = 3 × 5 = 15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519727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DD5D7-0D64-D2E0-35B0-7DCEB82C5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3. Vypočítejte amplifikační faktor každé frakce: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Vydělte nejmenší společný násobek, CMMMC, jmenovatelem každého zlomku.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Pro první zlomek: 15 : 15 = 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Pro druhý zlomek: 15 : 3 = 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Pro třetí zlomek: 15 : 5 = 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4. Zesilte každou frakci: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- Vynásobte čitatele a jmenovatele každého zlomku jeho vlastním "koeficientem zvětšení".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První zlomek zůstává nezměněn: 1/15 = (1 × 1)/(1 × 15) = 1/15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Druhý zlomek je: 2/3 = (5 × 2)/(5 × 3) = 10/15.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Třetí zlomek je: 2/5 = (3 × 2)/(3 × 5) = 6/15.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665532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81E53-EB95-5FB8-DDEF-05885B6B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7027"/>
            <a:ext cx="8229600" cy="3607641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5. Odčítání zlomků:</a:t>
            </a:r>
          </a:p>
          <a:p>
            <a:pPr marL="0" indent="0">
              <a:buNone/>
            </a:pPr>
            <a:r>
              <a:rPr lang="en-US" sz="2800" dirty="0"/>
              <a:t>Jednoduše odečte čitatele zlomků.</a:t>
            </a:r>
          </a:p>
          <a:p>
            <a:pPr marL="0" indent="0">
              <a:buNone/>
            </a:pPr>
            <a:r>
              <a:rPr lang="en-US" sz="2800" dirty="0"/>
              <a:t>6/90 + 16/24 - 30/75 = 1/15 + 2/3 - 2/5 = 1/15 + 10/15 - 6/15 = (1 + 10 - 6) / 15 = 5/15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6. Výsledný zlomek v případě potřeby zjednodušte.</a:t>
            </a:r>
          </a:p>
          <a:p>
            <a:pPr marL="0" indent="0">
              <a:buNone/>
            </a:pPr>
            <a:r>
              <a:rPr lang="en-US" sz="2800" dirty="0"/>
              <a:t>5/15 = (5 : 5)/(15 : 5) = 1/3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29665043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85A92-F79A-7E93-BC0D-D3EC7C0A1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2925" b="1" dirty="0">
                <a:solidFill>
                  <a:schemeClr val="tx1"/>
                </a:solidFill>
              </a:rPr>
              <a:t>Naučte se násobit zlomky</a:t>
            </a:r>
          </a:p>
          <a:p>
            <a:pPr marL="0" indent="0" algn="ctr">
              <a:buNone/>
            </a:pPr>
            <a:r>
              <a:rPr lang="en-US" sz="2925" b="1" dirty="0">
                <a:solidFill>
                  <a:schemeClr val="tx1"/>
                </a:solidFill>
              </a:rPr>
              <a:t>Násobení zlomků. Jak se násobí běžné zlomky? Kroky. Příklad.</a:t>
            </a:r>
          </a:p>
          <a:p>
            <a:pPr marL="0" indent="0" algn="ctr">
              <a:buNone/>
            </a:pPr>
            <a:endParaRPr lang="en-US" sz="2925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2925" b="1" dirty="0">
                <a:solidFill>
                  <a:schemeClr val="tx1"/>
                </a:solidFill>
              </a:rPr>
              <a:t>Jak vynásobíte dva zlomky?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Po vynásobení běžných zlomků bude mít výsledný zlomek: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- jako čitatel, výsledek vynásobení čitatelů zlomků,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- jako jmenovatel výsledek vynásobení všech jmenovatelů zlomků.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a/b × c/d = (a × c) / (b × d)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- a, b, c, d jsou celá čísla;</a:t>
            </a:r>
          </a:p>
          <a:p>
            <a:pPr marL="0" indent="0">
              <a:buNone/>
            </a:pPr>
            <a:r>
              <a:rPr lang="en-US" sz="2925" dirty="0">
                <a:solidFill>
                  <a:schemeClr val="tx1"/>
                </a:solidFill>
              </a:rPr>
              <a:t>- pokud dvojice (a × c) a (b × d) nejsou koprimární čísla, tj. mají společné prvočinitele, musí se výsledný zlomek zjednodušit.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886278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5DFBF-FE7E-690B-CA64-198CD62E0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3800" b="1" dirty="0"/>
              <a:t>Jak se násobí obyčejné zlomky? Kroky.</a:t>
            </a:r>
          </a:p>
          <a:p>
            <a:pPr marL="0" indent="0">
              <a:buNone/>
            </a:pPr>
            <a:endParaRPr lang="en-US" sz="3800" b="1" dirty="0"/>
          </a:p>
          <a:p>
            <a:r>
              <a:rPr lang="en-US" sz="3800" dirty="0"/>
              <a:t>V případě potřeby každý zlomek zjednodušte.</a:t>
            </a:r>
          </a:p>
          <a:p>
            <a:pPr marL="0" indent="0">
              <a:buNone/>
            </a:pPr>
            <a:r>
              <a:rPr lang="en-US" sz="3800" dirty="0"/>
              <a:t>- Vynásobte čitatele a jmenovatele zjednodušených zlomků na prvočinitele.</a:t>
            </a:r>
          </a:p>
          <a:p>
            <a:pPr marL="0" indent="0">
              <a:buNone/>
            </a:pPr>
            <a:r>
              <a:rPr lang="en-US" sz="3800" dirty="0"/>
              <a:t>- Do čitatele výsledného zlomku zapíšeme čitatele všech zlomků rozložených na prvočinitele ve tvaru násobení, ale bez provedení operace.</a:t>
            </a:r>
          </a:p>
          <a:p>
            <a:pPr marL="0" indent="0">
              <a:buNone/>
            </a:pPr>
            <a:r>
              <a:rPr lang="en-US" sz="3800" dirty="0"/>
              <a:t>- Do jmenovatele výsledného zlomku zapíšeme jmenovatele všech zlomků rozložených na prvočinitele ve tvaru násobení, ale bez provedení operace.</a:t>
            </a:r>
          </a:p>
          <a:p>
            <a:pPr marL="0" indent="0">
              <a:buNone/>
            </a:pPr>
            <a:r>
              <a:rPr lang="en-US" sz="3800" dirty="0"/>
              <a:t>- Zjednodušuje společné prvočinitele, které se vyskytují v čitateli a jmenovateli výsledného zlomku.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809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911"/>
            <a:ext cx="8229600" cy="4037590"/>
          </a:xfrm>
        </p:spPr>
        <p:txBody>
          <a:bodyPr>
            <a:normAutofit fontScale="55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Zlomky se tvoří dělením: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každý zlomek má tvar a/b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"a" je čitatel zapsaný nad zlomkovou čarou;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"b" je jmenovatel zapsaný pod zlomkovou čarou; "b" nemůže být nula;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"b" nám říká, na kolik stejných dílů bylo rozděleno "a";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hodnota zlomku se vypočítá vydělením čitatele "a" jmenovatelem "</a:t>
            </a:r>
            <a:r>
              <a:rPr lang="en-US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b": "a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 : "b".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Tyto zlomky, v jejichž čitateli i jmenovateli jsou celá čísla, se nazývají obyčejné zlomky.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 descr="Picture 1">
            <a:extLst>
              <a:ext uri="{FF2B5EF4-FFF2-40B4-BE49-F238E27FC236}">
                <a16:creationId xmlns:a16="http://schemas.microsoft.com/office/drawing/2014/main" id="{88ABDAD4-8770-AF90-AC1F-B3C8468053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662" y="4208664"/>
            <a:ext cx="3366945" cy="1660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2778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BC698-E9B9-DB29-36A6-A1E71DBD5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252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- Provede násobení zbývajících prvočinitelů čitatele.</a:t>
            </a:r>
          </a:p>
          <a:p>
            <a:pPr marL="0" indent="0">
              <a:buNone/>
            </a:pPr>
            <a:r>
              <a:rPr lang="en-US" sz="2400" dirty="0"/>
              <a:t>- Provede násobení zbývajících prvočinitelů ve jmenovateli.</a:t>
            </a:r>
          </a:p>
          <a:p>
            <a:pPr marL="0" indent="0">
              <a:buNone/>
            </a:pPr>
            <a:r>
              <a:rPr lang="en-US" sz="2400" dirty="0"/>
              <a:t>- Výsledný zlomek již není třeba zjednodušovat, protože jsme již zjednodušili všechny společné prvočinitele.</a:t>
            </a:r>
          </a:p>
          <a:p>
            <a:pPr marL="0" indent="0">
              <a:buNone/>
            </a:pPr>
            <a:r>
              <a:rPr lang="en-US" sz="2400" dirty="0"/>
              <a:t>- Pokud je výsledný zlomek </a:t>
            </a:r>
            <a:r>
              <a:rPr lang="en-US" sz="2400" dirty="0" err="1"/>
              <a:t>nadjednotkový </a:t>
            </a:r>
            <a:r>
              <a:rPr lang="en-US" sz="2400" dirty="0"/>
              <a:t>(bez ohledu na znaménko je čitatel větší než jmenovatel), lze jej přepsat jako smíšený zlomek, který se skládá z celého zlomku a dílčího zlomku se stejným znaménkem.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4393571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6AF52-A2BB-8CC7-16A8-E51C62590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197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Příklad násobení tří obyčejných zlomků s vysvětlením:</a:t>
            </a:r>
          </a:p>
          <a:p>
            <a:pPr marL="0" indent="0">
              <a:buNone/>
            </a:pPr>
            <a:r>
              <a:rPr lang="en-US" dirty="0"/>
              <a:t>6/90 × 80/24 × 30/75 = ?</a:t>
            </a:r>
          </a:p>
          <a:p>
            <a:pPr marL="0" indent="0">
              <a:buNone/>
            </a:pPr>
            <a:r>
              <a:rPr lang="en-US" dirty="0"/>
              <a:t>Čitatele a jmenovatele zlomků vynásobíme a původní zlomky zjednodušíme.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- 6/90 = (2 × 3) / (2 × 32 × 5) = ((2 × 3) : (2 × 3)) / ((2 × 32 × 5) : (2 × 3)) = 1 /(3 × 5) = 1/15</a:t>
            </a:r>
          </a:p>
          <a:p>
            <a:pPr marL="0" indent="0">
              <a:buNone/>
            </a:pPr>
            <a:r>
              <a:rPr lang="en-US" dirty="0"/>
              <a:t>- 80/24 = (24 × 5) / (23 × 3) = ((24 × 5) : (23)) / ((23 × 3) : (23)) = (2 × 5)/3 = 10 /3</a:t>
            </a:r>
          </a:p>
          <a:p>
            <a:pPr marL="0" indent="0">
              <a:buNone/>
            </a:pPr>
            <a:r>
              <a:rPr lang="en-US" dirty="0"/>
              <a:t>- 30/75 = (2 × 3 × 5) / (3 × 52) = ((2 × 3 × 5) : (3 × 5)) / ((3 × 52) : (3 × 5)) = 2 /5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 tomto okamžiku se zlomky zjednoduší a čitatelé a jmenovatelé se rozloží na součin prvočinitelů:</a:t>
            </a:r>
          </a:p>
          <a:p>
            <a:pPr marL="0" indent="0">
              <a:buNone/>
            </a:pPr>
            <a:r>
              <a:rPr lang="en-US" dirty="0"/>
              <a:t>- 6/90 × 80/24 × 30/75 = 1/(3 × 5) × (2 × 5)/3 × 2/5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780662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2C33C-41C5-1C12-B536-98A74334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774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Čitatele a jmenovatele zlomků vynásobíme a odstraníme společné prvočinitele: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1/(3 × 5) × (2 × 5)/3 × 2/5 =</a:t>
            </a:r>
          </a:p>
          <a:p>
            <a:pPr marL="0" indent="0">
              <a:buNone/>
            </a:pPr>
            <a:r>
              <a:rPr lang="en-US" sz="2400" dirty="0"/>
              <a:t>= (1 × 2 × 5 × 2) / (3 × 5 × 3 × 5)</a:t>
            </a:r>
          </a:p>
          <a:p>
            <a:pPr marL="0" indent="0">
              <a:buNone/>
            </a:pPr>
            <a:r>
              <a:rPr lang="en-US" sz="2400" dirty="0"/>
              <a:t>= (1 × 2 × 2 × 5) / (3 × 3 × 5 × 5)</a:t>
            </a:r>
          </a:p>
          <a:p>
            <a:pPr marL="0" indent="0">
              <a:buNone/>
            </a:pPr>
            <a:r>
              <a:rPr lang="en-US" sz="2400" dirty="0"/>
              <a:t>= (1 × 2 × 2 × 5) / (3 × 3 × 5 × 5)</a:t>
            </a:r>
          </a:p>
          <a:p>
            <a:pPr marL="0" indent="0">
              <a:buNone/>
            </a:pPr>
            <a:r>
              <a:rPr lang="en-US" sz="2400" dirty="0"/>
              <a:t>= (2 × 2) / (3 × 3 × 5)</a:t>
            </a:r>
          </a:p>
          <a:p>
            <a:pPr marL="0" indent="0">
              <a:buNone/>
            </a:pPr>
            <a:r>
              <a:rPr lang="en-US" sz="2400" dirty="0"/>
              <a:t>= 4/45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561928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23BD5-C886-D7A0-BE2A-6127B44EF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1176"/>
            <a:ext cx="8229600" cy="534498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i="1" u="sng" kern="1400" spc="-3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Zlomky, teorie: racionální čísla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i="1" u="sng" kern="1400" spc="-3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Zlomky a racionální čísla Q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US" i="1" u="sng" kern="1400" spc="-38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US" i="1" u="sng" kern="1400" spc="-38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Spojení mezi zlomky a racionálními čísly Q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US" i="1" u="sng" kern="1400" spc="-38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Všechny zlomky 3/4, 6/8, 9/12, ... 27/36, ... získané zjednodušením (nebo zesílením), jsou ekvivalentní zlomky, to znamená, že představují stejnou veličinu, jedinečné racionální číslo: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3/4 = 3 : 4 = 0.75.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3/4 má dvojí význam: představuje zlomek a racionální číslo, to znamená, že představuje všechny zlomky získané ze 3/4 umocněním, ale zároveň představuje racionální číslo 0,75.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zlomky se jmenovatelem 1 a zlomky získané jejich umocněním jsou také obsaženy v množině racionálních čísel; např..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3/1 = 6/2 = 9/3 = ... = 27/9 = ...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Lze je vzájemně nahradit, protože jsou rovnocenné.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7061987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3B261-06D1-1AEA-1CD6-5C60C6882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4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Celé číslo 0 lze nahradit nekonečnou množinou zlomků s čitatelem 0: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0/1 = 0/2 = 0/3 = ... 0/125 = ...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Jmenovatel 0 je vyloučen. Nemůže existovat zlomek ve tvaru: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0/0 nebo 9/0 nebo 200/0...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Racionální číslo nemá žádného předchůdce ani jedinečného následníka.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Mezi dvěma racionálními čísly r1 a r2 je nekonečná množina racionálních čísel r: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r1 &lt; r &lt; r2 nebo r1 &gt; r &gt; r2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989483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549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Příklady zlomků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7189080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o-RO" b="1" dirty="0"/>
              <a:t>I. </a:t>
            </a:r>
            <a:r>
              <a:rPr lang="en-US" dirty="0"/>
              <a:t>Zlomky pomocí obrázků</a:t>
            </a:r>
            <a:endParaRPr lang="ro-RO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5169" y="4061379"/>
            <a:ext cx="197308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83242" y="4753298"/>
            <a:ext cx="17771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pic>
        <p:nvPicPr>
          <p:cNvPr id="9" name="image14.jpg" descr="Fraction Wall by Visnos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544312" y="2561359"/>
            <a:ext cx="5962261" cy="300004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5013749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Vyplňte:</a:t>
            </a:r>
            <a:endParaRPr lang="ro-RO" dirty="0"/>
          </a:p>
        </p:txBody>
      </p:sp>
      <p:pic>
        <p:nvPicPr>
          <p:cNvPr id="4" name="image18.jpg" descr="Equivalent fractions interactive whiteboard.pptx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349733" y="2236023"/>
            <a:ext cx="6065327" cy="325431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7388299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Vyplňte</a:t>
            </a:r>
            <a:endParaRPr lang="ro-RO" dirty="0"/>
          </a:p>
          <a:p>
            <a:endParaRPr lang="ro-RO" dirty="0"/>
          </a:p>
        </p:txBody>
      </p:sp>
      <p:pic>
        <p:nvPicPr>
          <p:cNvPr id="4" name="image7.jpg" descr="Fraction Wall by Visnos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680492" y="2379838"/>
            <a:ext cx="5280539" cy="3093741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3308851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D4472-6A20-D55F-2D52-1F5D3D0C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77255"/>
            <a:ext cx="8229600" cy="1143000"/>
          </a:xfrm>
        </p:spPr>
        <p:txBody>
          <a:bodyPr/>
          <a:lstStyle/>
          <a:p>
            <a:r>
              <a:rPr lang="en-US" dirty="0"/>
              <a:t>Zdroje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/>
          </a:p>
          <a:p>
            <a:r>
              <a:rPr lang="en-US" u="sng" dirty="0">
                <a:hlinkClick r:id="rId2"/>
              </a:rPr>
              <a:t>https://mquest.ro/home/learnunitnew?id=32 https://mquest.ro/home/ch?c=6 </a:t>
            </a:r>
            <a:r>
              <a:rPr lang="en-US" u="sng" dirty="0">
                <a:hlinkClick r:id="rId3"/>
              </a:rPr>
              <a:t>https://www.scoalaintuitext.ro/blog/matematica-clasa-a-iii-a-2/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54824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Pravidlo znaménka při násobení nebo dělení: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(+)(+) = (+)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(+)(-) = (-); (-)(+) = (-)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(-)(-) = (+)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864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3082"/>
            <a:ext cx="8229600" cy="4525963"/>
          </a:xfrm>
        </p:spPr>
        <p:txBody>
          <a:bodyPr/>
          <a:lstStyle/>
          <a:p>
            <a:r>
              <a:rPr lang="en-US" dirty="0"/>
              <a:t>1/2 jablka je zlomek (celého) jablka, který byl rozdělen na 2 stejné části.</a:t>
            </a:r>
            <a:endParaRPr lang="ro-RO" dirty="0"/>
          </a:p>
        </p:txBody>
      </p:sp>
      <p:pic>
        <p:nvPicPr>
          <p:cNvPr id="4" name="image13.png" descr="https://www.scoalaintuitext.ro/blog/wp-content/uploads/sites/7/2019/03/image002-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870400" y="3240705"/>
            <a:ext cx="3722702" cy="276004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8844537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Pozorujte a zapište zlomky:</a:t>
            </a:r>
            <a:endParaRPr lang="ro-RO" dirty="0"/>
          </a:p>
        </p:txBody>
      </p:sp>
      <p:pic>
        <p:nvPicPr>
          <p:cNvPr id="4" name="image2.png" descr="https://www.scoalaintuitext.ro/blog/wp-content/uploads/sites/7/2019/03/Snip-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08163" y="3334693"/>
            <a:ext cx="5745193" cy="16761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6149096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12"/>
            <a:ext cx="8229600" cy="5145151"/>
          </a:xfrm>
        </p:spPr>
        <p:txBody>
          <a:bodyPr/>
          <a:lstStyle/>
          <a:p>
            <a:r>
              <a:rPr lang="en-US" dirty="0"/>
              <a:t>Dvě dobré kamarádky, Lara a Alexia, namalovaly plot připojený k domečku pro panenky takto: 6/9 červenou barvou a 3/9 žlutou barvou, jak je znázorněno na následujícím obrázku:</a:t>
            </a:r>
            <a:endParaRPr lang="ro-RO" dirty="0"/>
          </a:p>
        </p:txBody>
      </p:sp>
      <p:pic>
        <p:nvPicPr>
          <p:cNvPr id="4" name="image5.jpg" descr="https://www.scoalaintuitext.ro/blog/wp-content/uploads/sites/7/2019/03/Snip2.jpg"/>
          <p:cNvPicPr/>
          <p:nvPr/>
        </p:nvPicPr>
        <p:blipFill>
          <a:blip r:embed="rId2"/>
          <a:srcRect l="13943" t="18702" r="50673" b="10382"/>
          <a:stretch>
            <a:fillRect/>
          </a:stretch>
        </p:blipFill>
        <p:spPr>
          <a:xfrm>
            <a:off x="975679" y="3261196"/>
            <a:ext cx="3488491" cy="21270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9899257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364" y="3622780"/>
            <a:ext cx="8299241" cy="165167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Na obrázku si všimneme, že plocha plotu obarvená červenou barvou je větší než plocha žlutá. Můžeme říci, že zlomkové číslo 6/9 je větší než 3/9.</a:t>
            </a:r>
          </a:p>
          <a:p>
            <a:r>
              <a:rPr lang="en-US" dirty="0"/>
              <a:t>Budeme psát takto: 6/9 &gt; 3/9. V tomto případě jsem porovnával stejné části téhož celku (plotu).</a:t>
            </a:r>
            <a:endParaRPr lang="ro-RO" dirty="0"/>
          </a:p>
        </p:txBody>
      </p:sp>
      <p:pic>
        <p:nvPicPr>
          <p:cNvPr id="6" name="image5.jpg" descr="https://www.scoalaintuitext.ro/blog/wp-content/uploads/sites/7/2019/03/Snip2.jpg"/>
          <p:cNvPicPr/>
          <p:nvPr/>
        </p:nvPicPr>
        <p:blipFill>
          <a:blip r:embed="rId2"/>
          <a:srcRect l="13943" t="18702" r="50673" b="10382"/>
          <a:stretch>
            <a:fillRect/>
          </a:stretch>
        </p:blipFill>
        <p:spPr>
          <a:xfrm>
            <a:off x="2755635" y="946317"/>
            <a:ext cx="3488491" cy="21270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57116854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122"/>
            <a:ext cx="8229600" cy="524204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Dále budu porovnávat stejné části, které nepatří do stejného celku. Dva bratři, Vlad a Radu, připravili dvě stejné pizzy a pak se posadili ke stolu. Každou pizzu nakrájeli na 8 stejně velkých plátků. Zde je uvedeno, kolik toho každý z chlapců snědl po čtvrt hodině: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Podívejte se na obrázek a řekněte, kdo snědl méně. Tři kousky, které snědl Vlad, tj. 3/8 pizzy, je méně než 5 kousků, tj. 5/8, které snědl Radu.</a:t>
            </a:r>
            <a:endParaRPr lang="ro-RO" dirty="0"/>
          </a:p>
        </p:txBody>
      </p:sp>
      <p:pic>
        <p:nvPicPr>
          <p:cNvPr id="4" name="image9.jpg" descr="https://www.scoalaintuitext.ro/blog/wp-content/uploads/sites/7/2019/03/Snip-3.jpg"/>
          <p:cNvPicPr/>
          <p:nvPr/>
        </p:nvPicPr>
        <p:blipFill>
          <a:blip r:embed="rId2"/>
          <a:srcRect l="16028" t="20004" r="34922" b="16473"/>
          <a:stretch>
            <a:fillRect/>
          </a:stretch>
        </p:blipFill>
        <p:spPr>
          <a:xfrm>
            <a:off x="2499089" y="2311784"/>
            <a:ext cx="3684885" cy="160712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62765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7510"/>
            <a:ext cx="8229600" cy="530865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Pokud celky nemají stejnou velikost, nemůžeme porovnat jejich odpovídající zlomky. Podívejte se na to v následujícím znázornění: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Společně jsme zjistili, že:</a:t>
            </a:r>
          </a:p>
          <a:p>
            <a:r>
              <a:rPr lang="en-US" dirty="0"/>
              <a:t>Ze dvou zlomků se stejným jmenovatelem je větší zlomek s větším čitatelem.</a:t>
            </a:r>
            <a:endParaRPr lang="ro-RO" dirty="0"/>
          </a:p>
        </p:txBody>
      </p:sp>
      <p:pic>
        <p:nvPicPr>
          <p:cNvPr id="4" name="image17.jpg" descr="https://www.scoalaintuitext.ro/blog/wp-content/uploads/sites/7/2019/03/Snip-4.jpg"/>
          <p:cNvPicPr/>
          <p:nvPr/>
        </p:nvPicPr>
        <p:blipFill>
          <a:blip r:embed="rId2"/>
          <a:srcRect l="17471" t="19154" r="46947" b="31044"/>
          <a:stretch>
            <a:fillRect/>
          </a:stretch>
        </p:blipFill>
        <p:spPr>
          <a:xfrm>
            <a:off x="3333094" y="2534555"/>
            <a:ext cx="3231551" cy="17888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852723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7232"/>
            <a:ext cx="8229600" cy="5338931"/>
          </a:xfrm>
        </p:spPr>
        <p:txBody>
          <a:bodyPr/>
          <a:lstStyle/>
          <a:p>
            <a:r>
              <a:rPr lang="en-US" sz="2800" dirty="0"/>
              <a:t>Dva zlomky můžeme porovnávat pouze tehdy, jsou-li stejnými částmi téhož celku nebo stejnými částmi stejných celků. Rodica pomáhala dědečkovi sázet zeleninu na zahradě. Zelenina byla rozdělena podle následujícího schématu:</a:t>
            </a:r>
            <a:endParaRPr lang="ro-RO" sz="2800" dirty="0"/>
          </a:p>
        </p:txBody>
      </p:sp>
      <p:pic>
        <p:nvPicPr>
          <p:cNvPr id="4" name="image1.jpg" descr="https://www.scoalaintuitext.ro/blog/wp-content/uploads/sites/7/2019/03/Snip-5.jpg"/>
          <p:cNvPicPr/>
          <p:nvPr/>
        </p:nvPicPr>
        <p:blipFill>
          <a:blip r:embed="rId2"/>
          <a:srcRect l="19712" t="24975" r="23394" b="25670"/>
          <a:stretch>
            <a:fillRect/>
          </a:stretch>
        </p:blipFill>
        <p:spPr>
          <a:xfrm>
            <a:off x="2043508" y="3533309"/>
            <a:ext cx="4717688" cy="182838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414961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480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Podotýkáme, že:</a:t>
            </a:r>
          </a:p>
          <a:p>
            <a:pPr marL="0" indent="0">
              <a:buNone/>
            </a:pPr>
            <a:r>
              <a:rPr lang="en-US" sz="2400" dirty="0"/>
              <a:t>na 2/10 plochy zahrady vysadili fazole,</a:t>
            </a:r>
          </a:p>
          <a:p>
            <a:pPr marL="0" indent="0">
              <a:buNone/>
            </a:pPr>
            <a:r>
              <a:rPr lang="en-US" sz="2400" dirty="0"/>
              <a:t>rajčat, na 4/10 celé zahrady,</a:t>
            </a:r>
          </a:p>
          <a:p>
            <a:pPr marL="0" indent="0">
              <a:buNone/>
            </a:pPr>
            <a:r>
              <a:rPr lang="en-US" sz="2400" dirty="0"/>
              <a:t>1/10 plochy zabírají papriky,</a:t>
            </a:r>
          </a:p>
          <a:p>
            <a:pPr marL="0" indent="0">
              <a:buNone/>
            </a:pPr>
            <a:r>
              <a:rPr lang="en-US" sz="2400" dirty="0"/>
              <a:t>na 3/10 plochy zahrady vysadili zelí.</a:t>
            </a:r>
          </a:p>
          <a:p>
            <a:pPr marL="0" indent="0">
              <a:buNone/>
            </a:pPr>
            <a:r>
              <a:rPr lang="en-US" sz="2400" dirty="0"/>
              <a:t>Na největší ploše se pěstují rajčata (4/10) a na nejmenší ploše papriky (1/10).</a:t>
            </a:r>
          </a:p>
          <a:p>
            <a:pPr marL="0" indent="0">
              <a:buNone/>
            </a:pPr>
            <a:r>
              <a:rPr lang="en-US" sz="2400" dirty="0"/>
              <a:t>Takto M objednává frakce pěstitelů odpovídající plochám, na nichž se pěstuje zelenina.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857247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12"/>
            <a:ext cx="8229600" cy="5145151"/>
          </a:xfrm>
        </p:spPr>
        <p:txBody>
          <a:bodyPr/>
          <a:lstStyle/>
          <a:p>
            <a:r>
              <a:rPr lang="en-US" b="1" dirty="0"/>
              <a:t>Cvičení a problémy:</a:t>
            </a:r>
          </a:p>
          <a:p>
            <a:pPr marL="0" indent="0">
              <a:buNone/>
            </a:pPr>
            <a:r>
              <a:rPr lang="en-US" dirty="0"/>
              <a:t>1) Zapište a následně porovnejte znázorněné zlomky pomocí vztahových znamének (&lt;, &gt;, = );</a:t>
            </a:r>
            <a:endParaRPr lang="ro-RO" dirty="0"/>
          </a:p>
        </p:txBody>
      </p:sp>
      <p:pic>
        <p:nvPicPr>
          <p:cNvPr id="4" name="image6.jpg" descr="https://www.scoalaintuitext.ro/blog/wp-content/uploads/sites/7/2019/03/Snip-6.jpg"/>
          <p:cNvPicPr/>
          <p:nvPr/>
        </p:nvPicPr>
        <p:blipFill>
          <a:blip r:embed="rId2"/>
          <a:srcRect l="7852" t="10449" r="8483" b="16118"/>
          <a:stretch>
            <a:fillRect/>
          </a:stretch>
        </p:blipFill>
        <p:spPr>
          <a:xfrm>
            <a:off x="1186231" y="3231238"/>
            <a:ext cx="6298242" cy="175736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314310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3288"/>
            <a:ext cx="8229600" cy="5332876"/>
          </a:xfrm>
        </p:spPr>
        <p:txBody>
          <a:bodyPr/>
          <a:lstStyle/>
          <a:p>
            <a:r>
              <a:rPr lang="en-US" dirty="0"/>
              <a:t>2) Doplňte zlomky tak, aby platily následující rovnosti: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3. Napište menší a větší zlomek, než jsou dané zlomky:</a:t>
            </a:r>
            <a:endParaRPr lang="ro-RO" dirty="0"/>
          </a:p>
        </p:txBody>
      </p:sp>
      <p:pic>
        <p:nvPicPr>
          <p:cNvPr id="4" name="image4.jpg" descr="https://www.scoalaintuitext.ro/blog/wp-content/uploads/sites/7/2019/03/Snip-intercalat-2.jpg"/>
          <p:cNvPicPr/>
          <p:nvPr/>
        </p:nvPicPr>
        <p:blipFill>
          <a:blip r:embed="rId2"/>
          <a:srcRect l="8815" t="24590" r="11996" b="27022"/>
          <a:stretch>
            <a:fillRect/>
          </a:stretch>
        </p:blipFill>
        <p:spPr>
          <a:xfrm>
            <a:off x="1056521" y="2130937"/>
            <a:ext cx="6509273" cy="751644"/>
          </a:xfrm>
          <a:prstGeom prst="rect">
            <a:avLst/>
          </a:prstGeom>
          <a:ln/>
        </p:spPr>
      </p:pic>
      <p:pic>
        <p:nvPicPr>
          <p:cNvPr id="5" name="image15.jpg" descr="https://www.scoalaintuitext.ro/blog/wp-content/uploads/sites/7/2019/03/Snip-intercalat-3.jpg"/>
          <p:cNvPicPr/>
          <p:nvPr/>
        </p:nvPicPr>
        <p:blipFill>
          <a:blip r:embed="rId3"/>
          <a:srcRect l="10168" t="39310" r="30508" b="19999"/>
          <a:stretch>
            <a:fillRect/>
          </a:stretch>
        </p:blipFill>
        <p:spPr>
          <a:xfrm>
            <a:off x="2862346" y="4868827"/>
            <a:ext cx="2703842" cy="65962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640706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0FFCE-A30D-5441-8AB4-1982C9F92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811" y="976470"/>
            <a:ext cx="8229600" cy="4525963"/>
          </a:xfrm>
        </p:spPr>
        <p:txBody>
          <a:bodyPr/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sz="2400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Znaménko čitatele a jmenovatele: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Čitatelé a jmenovatelé zlomku mohou být celá kladná nebo záporná čísla.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Příklad zlomků s kladnými čitateli a jmenovateli: 7/6, 3/4, 13/20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Příklad zlomků se zápornými čitateli a jmenovateli: -7/-6, -3/-4, -13/-20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Příklad zlomků s kladnými a/nebo zápornými čitateli a jmenovateli: -7/6, 3/-4, -13/-20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107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1176"/>
            <a:ext cx="8229600" cy="5344987"/>
          </a:xfrm>
        </p:spPr>
        <p:txBody>
          <a:bodyPr/>
          <a:lstStyle/>
          <a:p>
            <a:r>
              <a:rPr lang="en-US" dirty="0"/>
              <a:t>4. Zapište všechny zlomky menší nebo rovné 5/8.</a:t>
            </a:r>
          </a:p>
          <a:p>
            <a:endParaRPr lang="en-US" dirty="0"/>
          </a:p>
          <a:p>
            <a:r>
              <a:rPr lang="en-US" dirty="0"/>
              <a:t>5. Zapište zlomky znázorněné vybarvením ve vzestupném pořadí:</a:t>
            </a:r>
            <a:endParaRPr lang="ro-RO" b="1" dirty="0"/>
          </a:p>
        </p:txBody>
      </p:sp>
      <p:pic>
        <p:nvPicPr>
          <p:cNvPr id="4" name="image11.jpg" descr="https://www.scoalaintuitext.ro/blog/wp-content/uploads/sites/7/2019/03/Snip-7.jpg"/>
          <p:cNvPicPr/>
          <p:nvPr/>
        </p:nvPicPr>
        <p:blipFill>
          <a:blip r:embed="rId2"/>
          <a:srcRect l="19555" t="30109" r="31237" b="19105"/>
          <a:stretch>
            <a:fillRect/>
          </a:stretch>
        </p:blipFill>
        <p:spPr>
          <a:xfrm>
            <a:off x="2036423" y="3429000"/>
            <a:ext cx="4961200" cy="21983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645391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6398"/>
            <a:ext cx="8229600" cy="5429766"/>
          </a:xfrm>
        </p:spPr>
        <p:txBody>
          <a:bodyPr/>
          <a:lstStyle/>
          <a:p>
            <a:r>
              <a:rPr lang="en-US" dirty="0"/>
              <a:t>6. Seřaďte zlomky mezi 2/7 a 6/7 sestupně.</a:t>
            </a:r>
          </a:p>
          <a:p>
            <a:r>
              <a:rPr lang="en-US" dirty="0"/>
              <a:t>7. Seřaďte zlomky se jmenovatelem 8 a čitatelem o liché číslo menším než 6 vzestupně.</a:t>
            </a:r>
            <a:endParaRPr lang="ro-RO" dirty="0"/>
          </a:p>
        </p:txBody>
      </p:sp>
      <p:pic>
        <p:nvPicPr>
          <p:cNvPr id="6" name="image16.png" descr="Înțelegi matematica - mquest.ro"/>
          <p:cNvPicPr/>
          <p:nvPr/>
        </p:nvPicPr>
        <p:blipFill>
          <a:blip r:embed="rId2"/>
          <a:srcRect l="2070" t="4804" r="7077" b="6174"/>
          <a:stretch>
            <a:fillRect/>
          </a:stretch>
        </p:blipFill>
        <p:spPr>
          <a:xfrm>
            <a:off x="1458735" y="3429000"/>
            <a:ext cx="5806535" cy="245151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016959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 descr="Înțelegi matematica - mquest.ro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46622" y="1716373"/>
            <a:ext cx="5949950" cy="317364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97702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0003E-AF7A-708D-5B37-B1116FDC5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22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Znak zlomku: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Znaménka čitatele a jmenovatele zlomku se vyjmou před zlomek a spojí se podle výše uvedeného pravidla o znaménku, čímž se z výše uvedených zlomků stanou: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(-)(+)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-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(+)(-)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-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56901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1C699-0099-C8DD-3022-FA6AA1D01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3247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Typy obyčejných zlomků: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Absolutní hodnota čísla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= číselná hodnota čísla bez ohledu na jeho znaménko. Například absolutní hodnota čísla -7 (zapsaná jako │-7│) je 7. Další příklady: |-17| = 17; |10| = 10; |-123| = 123;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Podjednotkové frakce: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-15/-16 - absolutní hodnota čitatele je menší než absolutní hodnota jmenovatele, takže absolutní hodnota zlomku je menší než 1.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Ekvivalentní zlomky: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Absolutní hodnota čitatele je rovna absolutní hodnotě jmenovatele, takže absolutní hodnota zlomku je rovna 1.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 dirty="0" err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Nadjednotkové </a:t>
            </a:r>
            <a:r>
              <a:rPr lang="en-US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nebo nesprávné zlomky: </a:t>
            </a: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4/3, 16/3, 9/8, 123/-13 - absolutní hodnota čitatele je větší než absolutní hodnota jmenovatele, takže absolutní hodnota zlomku je větší než 1; tyto zlomky se také nazývají nesprávné zlomky.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539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9CB0E-0A31-E076-4C44-7907FC7D8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0069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Nesprávné zlomky lze zapsat také jako smíšené zlomky: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4/3 = 3/3 + 1/3 = 1 + 1/3, což se zapisuje: 1 1/3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16/3 = 15/3 + 1/3 = 5 + 1/3, což se zapisuje: 5 1/3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9/8 = 8/8 + 1/8 = 1 + 1/8, což je psáno: 1 1/8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123/-13 = - 123/13 = - (117 + 6)/13 = - 117/13 - 6/13 = - 9 - 6/13, což se zapíše: - 9 6/13</a:t>
            </a:r>
          </a:p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Všimněte si, že smíšený zlomek se skládá z celého a dílčího zlomku, přičemž oba mají stejné znaménko.</a:t>
            </a:r>
          </a:p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Pokud se čitatel zlomku rovná jmenovateli jiného zlomku a naopak, pak se zlomky nazývají inverzní neboli inverzní. 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Například: 3/5 a 5/3; 6/17 a 6/17 - součin zlomku a jeho inverzní části je 1.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93165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309</TotalTime>
  <Words>4790</Words>
  <Application>Microsoft Office PowerPoint</Application>
  <PresentationFormat>Prezentácia na obrazovke (4:3)</PresentationFormat>
  <Paragraphs>390</Paragraphs>
  <Slides>62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62</vt:i4>
      </vt:variant>
    </vt:vector>
  </HeadingPairs>
  <TitlesOfParts>
    <vt:vector size="68" baseType="lpstr">
      <vt:lpstr>Adobe Heiti Std R</vt:lpstr>
      <vt:lpstr>Arial</vt:lpstr>
      <vt:lpstr>Calibri</vt:lpstr>
      <vt:lpstr>Calibri Light</vt:lpstr>
      <vt:lpstr>Symbol</vt:lpstr>
      <vt:lpstr>Office Theme</vt:lpstr>
      <vt:lpstr>Co jsou to zlomky?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Příklady zlomků</vt:lpstr>
      <vt:lpstr>Prezentácia programu PowerPoint</vt:lpstr>
      <vt:lpstr>Prezentácia programu PowerPoint</vt:lpstr>
      <vt:lpstr>Prezentácia programu PowerPoint</vt:lpstr>
      <vt:lpstr>Zdroje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keywords>, docId:AA4A8B6C7AD6A55BFF3609EFD57BB8C9</cp:keywords>
  <cp:lastModifiedBy>KEAI</cp:lastModifiedBy>
  <cp:revision>20</cp:revision>
  <dcterms:created xsi:type="dcterms:W3CDTF">2022-06-19T18:34:58Z</dcterms:created>
  <dcterms:modified xsi:type="dcterms:W3CDTF">2023-02-07T18:44:40Z</dcterms:modified>
</cp:coreProperties>
</file>