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660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32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12" Type="http://schemas.openxmlformats.org/officeDocument/2006/relationships/image" Target="../media/image31.wmf"/><Relationship Id="rId2" Type="http://schemas.openxmlformats.org/officeDocument/2006/relationships/image" Target="../media/image15.wmf"/><Relationship Id="rId1" Type="http://schemas.openxmlformats.org/officeDocument/2006/relationships/image" Target="../media/image21.wmf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5" Type="http://schemas.openxmlformats.org/officeDocument/2006/relationships/image" Target="../media/image24.wmf"/><Relationship Id="rId10" Type="http://schemas.openxmlformats.org/officeDocument/2006/relationships/image" Target="../media/image29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6906F-C620-46EB-B656-39CD72D9E316}" type="datetimeFigureOut">
              <a:rPr lang="en-US" smtClean="0"/>
              <a:t>2/7/2023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Kliknutím upravíte styly hlavního textu</a:t>
            </a:r>
          </a:p>
          <a:p>
            <a:pPr lvl="1"/>
            <a:r>
              <a:rPr lang="en-US"/>
              <a:t>Druhá úroveň</a:t>
            </a:r>
          </a:p>
          <a:p>
            <a:pPr lvl="2"/>
            <a:r>
              <a:rPr lang="en-US"/>
              <a:t>Třetí úroveň</a:t>
            </a:r>
          </a:p>
          <a:p>
            <a:pPr lvl="3"/>
            <a:r>
              <a:rPr lang="en-US"/>
              <a:t>Čtvrtá úroveň</a:t>
            </a:r>
          </a:p>
          <a:p>
            <a:pPr lvl="4"/>
            <a:r>
              <a:rPr lang="en-US"/>
              <a:t>Pátá úroveň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3F561-112D-4D95-8A81-058EC84AC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40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Správně: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Správně: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Správně: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1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9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 dirty="0"/>
          </a:p>
        </p:txBody>
      </p:sp>
    </p:spTree>
    <p:extLst>
      <p:ext uri="{BB962C8B-B14F-4D97-AF65-F5344CB8AC3E}">
        <p14:creationId xmlns:p14="http://schemas.microsoft.com/office/powerpoint/2010/main" val="346758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3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220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2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050" b="1" smtClean="0"/>
              <a:pPr/>
              <a:t>‹#›</a:t>
            </a:fld>
            <a:endParaRPr lang="el-GR" sz="105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542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49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9" y="651947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05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4"/>
            <a:ext cx="2668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Mathesis - </a:t>
            </a:r>
            <a:r>
              <a:rPr lang="it-IT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7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2" y="2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23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hf sldNum="0" hdr="0" ftr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38.w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37.wmf"/><Relationship Id="rId20" Type="http://schemas.openxmlformats.org/officeDocument/2006/relationships/image" Target="../media/image39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34.wmf"/><Relationship Id="rId19" Type="http://schemas.openxmlformats.org/officeDocument/2006/relationships/oleObject" Target="../embeddings/oleObject32.bin"/><Relationship Id="rId4" Type="http://schemas.openxmlformats.org/officeDocument/2006/relationships/image" Target="../media/image29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3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33.bin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image" Target="../media/image19.png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image" Target="../media/image20.png"/><Relationship Id="rId10" Type="http://schemas.openxmlformats.org/officeDocument/2006/relationships/image" Target="../media/image16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27.wmf"/><Relationship Id="rId26" Type="http://schemas.openxmlformats.org/officeDocument/2006/relationships/image" Target="../media/image31.wmf"/><Relationship Id="rId3" Type="http://schemas.openxmlformats.org/officeDocument/2006/relationships/oleObject" Target="../embeddings/oleObject11.bin"/><Relationship Id="rId21" Type="http://schemas.openxmlformats.org/officeDocument/2006/relationships/oleObject" Target="../embeddings/oleObject20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4.wmf"/><Relationship Id="rId17" Type="http://schemas.openxmlformats.org/officeDocument/2006/relationships/oleObject" Target="../embeddings/oleObject18.bin"/><Relationship Id="rId25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26.wmf"/><Relationship Id="rId20" Type="http://schemas.openxmlformats.org/officeDocument/2006/relationships/image" Target="../media/image28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5.bin"/><Relationship Id="rId24" Type="http://schemas.openxmlformats.org/officeDocument/2006/relationships/image" Target="../media/image30.wmf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23" Type="http://schemas.openxmlformats.org/officeDocument/2006/relationships/oleObject" Target="../embeddings/oleObject21.bin"/><Relationship Id="rId28" Type="http://schemas.openxmlformats.org/officeDocument/2006/relationships/image" Target="../media/image32.wmf"/><Relationship Id="rId10" Type="http://schemas.openxmlformats.org/officeDocument/2006/relationships/image" Target="../media/image23.wmf"/><Relationship Id="rId19" Type="http://schemas.openxmlformats.org/officeDocument/2006/relationships/oleObject" Target="../embeddings/oleObject19.bin"/><Relationship Id="rId4" Type="http://schemas.openxmlformats.org/officeDocument/2006/relationships/image" Target="../media/image21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25.wmf"/><Relationship Id="rId22" Type="http://schemas.openxmlformats.org/officeDocument/2006/relationships/image" Target="../media/image29.wmf"/><Relationship Id="rId27" Type="http://schemas.openxmlformats.org/officeDocument/2006/relationships/oleObject" Target="../embeddings/oleObject2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215680" y="2420888"/>
            <a:ext cx="5827713" cy="16462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o-RO" sz="4400" b="1" dirty="0"/>
              <a:t>Neurčité integrály</a:t>
            </a:r>
            <a:endParaRPr lang="en-US" sz="4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1" y="832647"/>
            <a:ext cx="7020272" cy="361950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000" b="1" dirty="0" err="1"/>
              <a:t>II. </a:t>
            </a:r>
            <a:r>
              <a:rPr lang="en-US" sz="2000" b="1" dirty="0"/>
              <a:t>fyzikální význam neurčitého integrálu:</a:t>
            </a:r>
          </a:p>
          <a:p>
            <a:pPr marL="0" indent="0">
              <a:buNone/>
            </a:pPr>
            <a:r>
              <a:rPr lang="en-US" sz="2000" dirty="0"/>
              <a:t>- Pokud se pohyblivý (hmotný) bod pohybuje nerovnoměrně a zákon jeho posunutí je , zákon změny jeho rychlosti je</a:t>
            </a:r>
          </a:p>
          <a:p>
            <a:pPr marL="0" indent="0">
              <a:buNone/>
            </a:pPr>
            <a:r>
              <a:rPr lang="en-US" sz="2000" dirty="0"/>
              <a:t>a zákon variace jeho zrychlení je pak:</a:t>
            </a:r>
          </a:p>
          <a:p>
            <a:pPr marL="0" indent="0">
              <a:buNone/>
            </a:pPr>
            <a:r>
              <a:rPr lang="en-US" sz="2000" dirty="0"/>
              <a:t>Z fyzikálního významu derivace vyplývá:</a:t>
            </a:r>
          </a:p>
          <a:p>
            <a:pPr marL="0" indent="0">
              <a:buNone/>
            </a:pPr>
            <a:r>
              <a:rPr lang="en-US" sz="2000" dirty="0"/>
              <a:t>Z fyzikálního významu neurčitého integrálu vyplývá:</a:t>
            </a:r>
          </a:p>
          <a:p>
            <a:pPr marL="0" indent="0">
              <a:buNone/>
            </a:pPr>
            <a:r>
              <a:rPr lang="en-US" sz="2000" dirty="0"/>
              <a:t>Z fyzikálního významu neurčitého integrálu vyplývá:</a:t>
            </a:r>
            <a:endParaRPr lang="ro-RO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57676"/>
              </p:ext>
            </p:extLst>
          </p:nvPr>
        </p:nvGraphicFramePr>
        <p:xfrm>
          <a:off x="3287688" y="1539807"/>
          <a:ext cx="86409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Equation" r:id="rId3" imgW="494870" imgH="203024" progId="Equation.3">
                  <p:embed/>
                </p:oleObj>
              </mc:Choice>
              <mc:Fallback>
                <p:oleObj name="Equation" r:id="rId3" imgW="494870" imgH="203024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7688" y="1539807"/>
                        <a:ext cx="864096" cy="36004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80177" y="161382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594125"/>
              </p:ext>
            </p:extLst>
          </p:nvPr>
        </p:nvGraphicFramePr>
        <p:xfrm>
          <a:off x="7864908" y="1514570"/>
          <a:ext cx="864096" cy="3488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5" imgW="507780" imgH="203112" progId="Equation.3">
                  <p:embed/>
                </p:oleObj>
              </mc:Choice>
              <mc:Fallback>
                <p:oleObj name="Equation" r:id="rId5" imgW="507780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4908" y="1514570"/>
                        <a:ext cx="864096" cy="3488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663953" y="1948190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701196"/>
              </p:ext>
            </p:extLst>
          </p:nvPr>
        </p:nvGraphicFramePr>
        <p:xfrm>
          <a:off x="6931077" y="1913349"/>
          <a:ext cx="864096" cy="344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7" imgW="520474" imgH="203112" progId="Equation.3">
                  <p:embed/>
                </p:oleObj>
              </mc:Choice>
              <mc:Fallback>
                <p:oleObj name="Equation" r:id="rId7" imgW="520474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1077" y="1913349"/>
                        <a:ext cx="864096" cy="3445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519937" y="23950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7756106"/>
              </p:ext>
            </p:extLst>
          </p:nvPr>
        </p:nvGraphicFramePr>
        <p:xfrm>
          <a:off x="7304489" y="2273461"/>
          <a:ext cx="1029135" cy="299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9" imgW="710891" imgH="203112" progId="Equation.3">
                  <p:embed/>
                </p:oleObj>
              </mc:Choice>
              <mc:Fallback>
                <p:oleObj name="Equation" r:id="rId9" imgW="710891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4489" y="2273461"/>
                        <a:ext cx="1029135" cy="2999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5633272"/>
              </p:ext>
            </p:extLst>
          </p:nvPr>
        </p:nvGraphicFramePr>
        <p:xfrm>
          <a:off x="8059308" y="2676681"/>
          <a:ext cx="1029135" cy="2933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Equation" r:id="rId11" imgW="723586" imgH="203112" progId="Equation.3">
                  <p:embed/>
                </p:oleObj>
              </mc:Choice>
              <mc:Fallback>
                <p:oleObj name="Equation" r:id="rId11" imgW="723586" imgH="203112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9308" y="2676681"/>
                        <a:ext cx="1029135" cy="2933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931077" y="269443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2713134"/>
              </p:ext>
            </p:extLst>
          </p:nvPr>
        </p:nvGraphicFramePr>
        <p:xfrm>
          <a:off x="8029448" y="3019041"/>
          <a:ext cx="1345625" cy="426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13" imgW="889000" imgH="279400" progId="Equation.3">
                  <p:embed/>
                </p:oleObj>
              </mc:Choice>
              <mc:Fallback>
                <p:oleObj name="Equation" r:id="rId13" imgW="889000" imgH="2794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9448" y="3019041"/>
                        <a:ext cx="1345625" cy="4261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785692"/>
              </p:ext>
            </p:extLst>
          </p:nvPr>
        </p:nvGraphicFramePr>
        <p:xfrm>
          <a:off x="8029448" y="3392818"/>
          <a:ext cx="1565084" cy="408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15" imgW="1079500" imgH="279400" progId="Equation.3">
                  <p:embed/>
                </p:oleObj>
              </mc:Choice>
              <mc:Fallback>
                <p:oleObj name="Equation" r:id="rId15" imgW="1079500" imgH="27940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9448" y="3392818"/>
                        <a:ext cx="1565084" cy="4084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582711" y="3967583"/>
            <a:ext cx="73050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/>
              <a:t>III. </a:t>
            </a:r>
            <a:r>
              <a:rPr lang="en-US" sz="2000" b="1" dirty="0"/>
              <a:t>fyzikální význam neurčitého integrálu:</a:t>
            </a:r>
          </a:p>
          <a:p>
            <a:r>
              <a:rPr lang="en-US" sz="2000" dirty="0"/>
              <a:t>Pokud se hmotný bod pohybuje podél osy Ox působením</a:t>
            </a:r>
          </a:p>
          <a:p>
            <a:r>
              <a:rPr lang="en-US" sz="2000" dirty="0"/>
              <a:t>  síly , pak platí zákon o variaci práce vykonané pod vlivem</a:t>
            </a:r>
          </a:p>
          <a:p>
            <a:r>
              <a:rPr lang="en-US" sz="2000" dirty="0"/>
              <a:t>  působení síly F je:</a:t>
            </a:r>
            <a:endParaRPr lang="ro-RO" sz="2000" dirty="0"/>
          </a:p>
        </p:txBody>
      </p:sp>
      <p:sp>
        <p:nvSpPr>
          <p:cNvPr id="18" name="Rectangle 36"/>
          <p:cNvSpPr>
            <a:spLocks noChangeArrowheads="1"/>
          </p:cNvSpPr>
          <p:nvPr/>
        </p:nvSpPr>
        <p:spPr bwMode="auto">
          <a:xfrm>
            <a:off x="2274648" y="4346590"/>
            <a:ext cx="137572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0223424"/>
              </p:ext>
            </p:extLst>
          </p:nvPr>
        </p:nvGraphicFramePr>
        <p:xfrm>
          <a:off x="2495600" y="4653190"/>
          <a:ext cx="942833" cy="31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17" imgW="622030" imgH="203112" progId="Equation.3">
                  <p:embed/>
                </p:oleObj>
              </mc:Choice>
              <mc:Fallback>
                <p:oleObj name="Equation" r:id="rId17" imgW="622030" imgH="203112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5600" y="4653190"/>
                        <a:ext cx="942833" cy="3110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38"/>
          <p:cNvSpPr>
            <a:spLocks noChangeArrowheads="1"/>
          </p:cNvSpPr>
          <p:nvPr/>
        </p:nvSpPr>
        <p:spPr bwMode="auto">
          <a:xfrm>
            <a:off x="4151784" y="4557723"/>
            <a:ext cx="115641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5547246"/>
              </p:ext>
            </p:extLst>
          </p:nvPr>
        </p:nvGraphicFramePr>
        <p:xfrm>
          <a:off x="4157320" y="4920563"/>
          <a:ext cx="1139327" cy="376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19" imgW="850531" imgH="279279" progId="Equation.3">
                  <p:embed/>
                </p:oleObj>
              </mc:Choice>
              <mc:Fallback>
                <p:oleObj name="Equation" r:id="rId19" imgW="850531" imgH="279279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7320" y="4920563"/>
                        <a:ext cx="1139327" cy="3769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786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2222322" y="3725406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(x2-6x+25)+C</a:t>
            </a: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ln</a:t>
            </a:r>
            <a:r>
              <a:rPr lang="en-US" sz="2400" kern="0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Arial"/>
              </a:rPr>
              <a:t>(x2)+C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2x-6+C</a:t>
            </a:r>
            <a:endParaRPr sz="1050" kern="0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92863" y="1823045"/>
            <a:ext cx="1978090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40934"/>
              </p:ext>
            </p:extLst>
          </p:nvPr>
        </p:nvGraphicFramePr>
        <p:xfrm>
          <a:off x="2351584" y="2204864"/>
          <a:ext cx="2281387" cy="990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Equation" r:id="rId5" imgW="914400" imgH="393700" progId="Equation.3">
                  <p:embed/>
                </p:oleObj>
              </mc:Choice>
              <mc:Fallback>
                <p:oleObj name="Equation" r:id="rId5" imgW="914400" imgH="3937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584" y="2204864"/>
                        <a:ext cx="2281387" cy="9901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4AC5661-C41F-1200-72ED-1EDF33F96458}"/>
              </a:ext>
            </a:extLst>
          </p:cNvPr>
          <p:cNvSpPr txBox="1"/>
          <p:nvPr/>
        </p:nvSpPr>
        <p:spPr>
          <a:xfrm>
            <a:off x="2855640" y="994886"/>
            <a:ext cx="54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Cvičení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2"/>
            <a:ext cx="7945951" cy="1338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xsin+cosx+C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cox+sinx+C</a:t>
            </a:r>
            <a:endParaRPr lang="en-US" sz="2400" kern="0" dirty="0">
              <a:latin typeface="Calibri"/>
              <a:cs typeface="Calibri"/>
              <a:sym typeface="Calibri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-xcosx+sinx+C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202665" y="2232375"/>
            <a:ext cx="2095147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222321" y="1996582"/>
          <a:ext cx="2182522" cy="934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Equation" r:id="rId5" imgW="660240" imgH="279360" progId="Equation.3">
                  <p:embed/>
                </p:oleObj>
              </mc:Choice>
              <mc:Fallback>
                <p:oleObj name="Equation" r:id="rId5" imgW="660240" imgH="27936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321" y="1996582"/>
                        <a:ext cx="2182522" cy="9345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2129119" y="3585323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</a:t>
            </a:r>
            <a:r>
              <a:rPr lang="en-US" sz="2400" kern="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kern="0" dirty="0">
                <a:latin typeface="Calibri"/>
                <a:cs typeface="Calibri"/>
                <a:sym typeface="Calibri"/>
              </a:rPr>
              <a:t>(lnx+7)+C</a:t>
            </a:r>
            <a:endParaRPr sz="1050" kern="0" dirty="0">
              <a:latin typeface="Arial"/>
              <a:cs typeface="Arial"/>
              <a:sym typeface="Arial"/>
            </a:endParaRPr>
          </a:p>
          <a:p>
            <a:pPr marL="685800" indent="-685800" defTabSz="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kern="0" dirty="0">
                <a:latin typeface="Calibri"/>
                <a:cs typeface="Calibri"/>
                <a:sym typeface="Calibri"/>
              </a:rPr>
              <a:t>Lnx+7+C</a:t>
            </a:r>
            <a:endParaRPr sz="1050" kern="0" dirty="0">
              <a:latin typeface="Arial"/>
              <a:cs typeface="Arial"/>
              <a:sym typeface="Arial"/>
            </a:endParaRPr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59017" y="1019194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562886" y="2357742"/>
            <a:ext cx="13856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>
              <a:buClr>
                <a:srgbClr val="000000"/>
              </a:buClr>
            </a:pPr>
            <a:endParaRPr lang="en-US" sz="1050" kern="0">
              <a:latin typeface="Arial"/>
              <a:cs typeface="Arial"/>
              <a:sym typeface="Arial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2213833"/>
              </p:ext>
            </p:extLst>
          </p:nvPr>
        </p:nvGraphicFramePr>
        <p:xfrm>
          <a:off x="2197894" y="2130029"/>
          <a:ext cx="1626394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5" imgW="838080" imgH="393480" progId="Equation.3">
                  <p:embed/>
                </p:oleObj>
              </mc:Choice>
              <mc:Fallback>
                <p:oleObj name="Equation" r:id="rId5" imgW="838080" imgH="39348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7894" y="2130029"/>
                        <a:ext cx="1626394" cy="766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1524001" y="609600"/>
            <a:ext cx="6348413" cy="1320800"/>
          </a:xfrm>
          <a:prstGeom prst="rect">
            <a:avLst/>
          </a:prstGeom>
        </p:spPr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1775520" y="836712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Některé vlastnosti neurčitého integrálu</a:t>
            </a:r>
          </a:p>
          <a:p>
            <a:endParaRPr lang="en-US" dirty="0"/>
          </a:p>
          <a:p>
            <a:r>
              <a:rPr lang="en-US" b="1" dirty="0"/>
              <a:t>Věta 9: </a:t>
            </a:r>
            <a:r>
              <a:rPr lang="en-US" dirty="0"/>
              <a:t>Jestliže funkce f: I</a:t>
            </a:r>
            <a:r>
              <a:rPr lang="ro-RO" dirty="0">
                <a:sym typeface="Wingdings" panose="05000000000000000000" pitchFamily="2" charset="2"/>
              </a:rPr>
              <a:t>  </a:t>
            </a:r>
            <a:r>
              <a:rPr lang="en-US" dirty="0"/>
              <a:t>R a φ : I</a:t>
            </a:r>
            <a:r>
              <a:rPr lang="ro-RO" dirty="0">
                <a:sym typeface="Wingdings" panose="05000000000000000000" pitchFamily="2" charset="2"/>
              </a:rPr>
              <a:t>  </a:t>
            </a:r>
            <a:r>
              <a:rPr lang="en-US" dirty="0"/>
              <a:t>R připouštějí primitiva na intervalu I a funkce f má na intervalu I spojitou derivaci, pak platí následující vlastnosti:</a:t>
            </a:r>
            <a:endParaRPr lang="ro-RO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564904"/>
            <a:ext cx="5638800" cy="3695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59496" y="836712"/>
            <a:ext cx="6348413" cy="3881437"/>
          </a:xfrm>
          <a:prstGeom prst="rect">
            <a:avLst/>
          </a:prstGeom>
        </p:spPr>
        <p:txBody>
          <a:bodyPr/>
          <a:lstStyle/>
          <a:p>
            <a:r>
              <a:rPr lang="en-US" b="1" dirty="0"/>
              <a:t>2. Tabulka neurčitých integrálů (okamžitá primitiva)</a:t>
            </a:r>
            <a:endParaRPr lang="ro-RO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569" y="1772817"/>
            <a:ext cx="5838825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064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548680"/>
            <a:ext cx="6353175" cy="564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314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1" y="980729"/>
            <a:ext cx="7667625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66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496" y="585243"/>
            <a:ext cx="6391275" cy="9715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31504" y="1688135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31) Integrály hyperbolických funkcí:</a:t>
            </a:r>
            <a:endParaRPr lang="ro-RO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7528" y="2276872"/>
            <a:ext cx="7200800" cy="437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1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157650" y="620688"/>
            <a:ext cx="7273900" cy="323691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/>
              <a:t>3. Věta a vzorce pro integraci po částech</a:t>
            </a:r>
          </a:p>
          <a:p>
            <a:pPr marL="0" indent="0">
              <a:buNone/>
            </a:pPr>
            <a:r>
              <a:rPr lang="en-US" dirty="0"/>
              <a:t>Věta 10: Jsou-li funkce f:I R a g:I R diferencovatelné a mají spojitou derivaci na intervalu I, pak funkce a připouštějí primitiva na intervalu I a vzorec platí:</a:t>
            </a:r>
          </a:p>
          <a:p>
            <a:pPr marL="0" indent="0">
              <a:buNone/>
            </a:pPr>
            <a:r>
              <a:rPr lang="en-US" dirty="0"/>
              <a:t>Poznámka: Všimneme-li si také , pak vzorec (1) získá užitečnější podobu:</a:t>
            </a:r>
          </a:p>
          <a:p>
            <a:pPr marL="0" indent="0">
              <a:buNone/>
            </a:pPr>
            <a:r>
              <a:rPr lang="en-US" dirty="0"/>
              <a:t>(2)</a:t>
            </a:r>
          </a:p>
          <a:p>
            <a:pPr marL="0" indent="0">
              <a:buNone/>
            </a:pPr>
            <a:r>
              <a:rPr lang="en-US" b="1" dirty="0"/>
              <a:t>  Vzorce (1) a (2) se nazývají vzorce pro integraci po částech pro neurčitý integrál.</a:t>
            </a:r>
            <a:endParaRPr lang="ro-RO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1" y="29200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189834"/>
              </p:ext>
            </p:extLst>
          </p:nvPr>
        </p:nvGraphicFramePr>
        <p:xfrm>
          <a:off x="5355131" y="2197714"/>
          <a:ext cx="3742036" cy="36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2882900" imgH="279400" progId="Equation.3">
                  <p:embed/>
                </p:oleObj>
              </mc:Choice>
              <mc:Fallback>
                <p:oleObj name="Equation" r:id="rId3" imgW="2882900" imgH="279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5131" y="2197714"/>
                        <a:ext cx="3742036" cy="3671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2681597"/>
              </p:ext>
            </p:extLst>
          </p:nvPr>
        </p:nvGraphicFramePr>
        <p:xfrm>
          <a:off x="3863752" y="2668050"/>
          <a:ext cx="936104" cy="328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quation" r:id="rId5" imgW="583947" imgH="203112" progId="Equation.3">
                  <p:embed/>
                </p:oleObj>
              </mc:Choice>
              <mc:Fallback>
                <p:oleObj name="Equation" r:id="rId5" imgW="583947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3752" y="2668050"/>
                        <a:ext cx="936104" cy="3289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7255311"/>
              </p:ext>
            </p:extLst>
          </p:nvPr>
        </p:nvGraphicFramePr>
        <p:xfrm>
          <a:off x="4943872" y="2668050"/>
          <a:ext cx="936104" cy="347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7" imgW="558558" imgH="203112" progId="Equation.3">
                  <p:embed/>
                </p:oleObj>
              </mc:Choice>
              <mc:Fallback>
                <p:oleObj name="Equation" r:id="rId7" imgW="558558" imgH="203112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872" y="2668050"/>
                        <a:ext cx="936104" cy="3476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382460"/>
              </p:ext>
            </p:extLst>
          </p:nvPr>
        </p:nvGraphicFramePr>
        <p:xfrm>
          <a:off x="1705575" y="3406143"/>
          <a:ext cx="2016224" cy="473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9" imgW="1206500" imgH="279400" progId="Equation.3">
                  <p:embed/>
                </p:oleObj>
              </mc:Choice>
              <mc:Fallback>
                <p:oleObj name="Equation" r:id="rId9" imgW="1206500" imgH="2794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5575" y="3406143"/>
                        <a:ext cx="2016224" cy="4734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912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278591" y="864476"/>
            <a:ext cx="7531992" cy="3881437"/>
          </a:xfrm>
          <a:prstGeom prst="rect">
            <a:avLst/>
          </a:prstGeom>
        </p:spPr>
        <p:txBody>
          <a:bodyPr/>
          <a:lstStyle/>
          <a:p>
            <a:r>
              <a:rPr lang="en-US" sz="1800" b="1" dirty="0"/>
              <a:t>4. Věty a integrační vzorce se změnou proměnné (substitucí) pro neurčitý integrál</a:t>
            </a:r>
          </a:p>
          <a:p>
            <a:r>
              <a:rPr lang="en-US" sz="1800" b="1" dirty="0"/>
              <a:t>Věta 11 (první vzorec se změnou proměnné):</a:t>
            </a:r>
          </a:p>
          <a:p>
            <a:r>
              <a:rPr lang="en-US" sz="1800" dirty="0"/>
              <a:t>Pokud je funkce diferencovatelná na intervalu I a funkce</a:t>
            </a:r>
            <a:endParaRPr lang="ro-RO" sz="18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775521" y="65204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531911"/>
              </p:ext>
            </p:extLst>
          </p:nvPr>
        </p:nvGraphicFramePr>
        <p:xfrm>
          <a:off x="2999656" y="1835870"/>
          <a:ext cx="817321" cy="278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3" imgW="609480" imgH="203040" progId="Equation.3">
                  <p:embed/>
                </p:oleObj>
              </mc:Choice>
              <mc:Fallback>
                <p:oleObj name="Equation" r:id="rId3" imgW="609480" imgH="203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9656" y="1835870"/>
                        <a:ext cx="817321" cy="278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258506"/>
              </p:ext>
            </p:extLst>
          </p:nvPr>
        </p:nvGraphicFramePr>
        <p:xfrm>
          <a:off x="1650387" y="2285311"/>
          <a:ext cx="936104" cy="288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5" imgW="672808" imgH="203112" progId="Equation.3">
                  <p:embed/>
                </p:oleObj>
              </mc:Choice>
              <mc:Fallback>
                <p:oleObj name="Equation" r:id="rId5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0387" y="2285311"/>
                        <a:ext cx="936104" cy="2883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2470367" y="2214865"/>
            <a:ext cx="3873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, připouští primitiva na intervalu J a</a:t>
            </a:r>
            <a:endParaRPr lang="ro-RO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9272" y="2265941"/>
            <a:ext cx="1026534" cy="2671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594800" y="2592868"/>
            <a:ext cx="82602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je primitivem funkce , pak je funkce primitivem funkce a vzorec platí:</a:t>
            </a:r>
            <a:endParaRPr lang="ro-RO" dirty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2682558" y="2867564"/>
            <a:ext cx="1110971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519583"/>
              </p:ext>
            </p:extLst>
          </p:nvPr>
        </p:nvGraphicFramePr>
        <p:xfrm>
          <a:off x="4477410" y="2694282"/>
          <a:ext cx="720080" cy="221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8" imgW="672808" imgH="203112" progId="Equation.3">
                  <p:embed/>
                </p:oleObj>
              </mc:Choice>
              <mc:Fallback>
                <p:oleObj name="Equation" r:id="rId8" imgW="672808" imgH="20311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7410" y="2694282"/>
                        <a:ext cx="720080" cy="2218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2495600" y="3186902"/>
            <a:ext cx="107135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7777329"/>
              </p:ext>
            </p:extLst>
          </p:nvPr>
        </p:nvGraphicFramePr>
        <p:xfrm>
          <a:off x="2682558" y="3233757"/>
          <a:ext cx="1149132" cy="275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9" imgW="863225" imgH="203112" progId="Equation.3">
                  <p:embed/>
                </p:oleObj>
              </mc:Choice>
              <mc:Fallback>
                <p:oleObj name="Equation" r:id="rId9" imgW="863225" imgH="20311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558" y="3233757"/>
                        <a:ext cx="1149132" cy="275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2021364" y="3266308"/>
            <a:ext cx="108556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027520"/>
              </p:ext>
            </p:extLst>
          </p:nvPr>
        </p:nvGraphicFramePr>
        <p:xfrm>
          <a:off x="4829420" y="2977649"/>
          <a:ext cx="3384376" cy="459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11" imgW="2082800" imgH="279400" progId="Equation.3">
                  <p:embed/>
                </p:oleObj>
              </mc:Choice>
              <mc:Fallback>
                <p:oleObj name="Equation" r:id="rId11" imgW="2082800" imgH="279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420" y="2977649"/>
                        <a:ext cx="3384376" cy="459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094038" y="5009346"/>
            <a:ext cx="12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 dirty="0"/>
          </a:p>
        </p:txBody>
      </p:sp>
      <p:sp>
        <p:nvSpPr>
          <p:cNvPr id="21" name="Rectangle 20"/>
          <p:cNvSpPr/>
          <p:nvPr/>
        </p:nvSpPr>
        <p:spPr>
          <a:xfrm>
            <a:off x="1650387" y="3493001"/>
            <a:ext cx="72591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Substituční metoda výpočtu neurčitého integrálu (metoda první změny proměnné):</a:t>
            </a:r>
          </a:p>
          <a:p>
            <a:r>
              <a:rPr lang="en-US" dirty="0"/>
              <a:t>     a) Pokud je provedena záměna</a:t>
            </a:r>
            <a:endParaRPr lang="ro-RO" dirty="0"/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9575638"/>
              </p:ext>
            </p:extLst>
          </p:nvPr>
        </p:nvGraphicFramePr>
        <p:xfrm>
          <a:off x="4775041" y="4059728"/>
          <a:ext cx="844898" cy="2936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13" imgW="596641" imgH="203112" progId="Equation.3">
                  <p:embed/>
                </p:oleObj>
              </mc:Choice>
              <mc:Fallback>
                <p:oleObj name="Equation" r:id="rId13" imgW="596641" imgH="203112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5041" y="4059728"/>
                        <a:ext cx="844898" cy="2936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" name="Picture 23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9450" y="4437072"/>
            <a:ext cx="6842159" cy="2046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90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524000" y="981075"/>
            <a:ext cx="7380288" cy="387985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600" b="1" dirty="0"/>
              <a:t>Věta 12: (druhá změna proměnné vzorce):</a:t>
            </a:r>
          </a:p>
          <a:p>
            <a:pPr marL="0" indent="0">
              <a:buNone/>
            </a:pPr>
            <a:r>
              <a:rPr lang="en-US" sz="1600" dirty="0"/>
              <a:t>Jestliže funkce , je bijektivní a diferencovatelná na intervalu I, funkce připouští primitiva na intervalu J a H je primitivem funkce , pak funkce připouští primitiva a funkce je primitivem funkce f a platí vzorec</a:t>
            </a:r>
          </a:p>
          <a:p>
            <a:pPr marL="0" indent="0">
              <a:buNone/>
            </a:pPr>
            <a:r>
              <a:rPr lang="en-US" sz="1600" dirty="0"/>
              <a:t>Poznámka: Prakticky se při výpočtu neurčitého integrálu metodou změny druhé proměnné poznamená , odkud , a použije se vzorec:</a:t>
            </a:r>
            <a:endParaRPr lang="ro-RO" sz="1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43673" y="13155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799082"/>
              </p:ext>
            </p:extLst>
          </p:nvPr>
        </p:nvGraphicFramePr>
        <p:xfrm>
          <a:off x="2855166" y="1329391"/>
          <a:ext cx="799899" cy="2612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Equation" r:id="rId3" imgW="634725" imgH="203112" progId="Equation.3">
                  <p:embed/>
                </p:oleObj>
              </mc:Choice>
              <mc:Fallback>
                <p:oleObj name="Equation" r:id="rId3" imgW="634725" imgH="203112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166" y="1329391"/>
                        <a:ext cx="799899" cy="2612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75521" y="9137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2203431"/>
              </p:ext>
            </p:extLst>
          </p:nvPr>
        </p:nvGraphicFramePr>
        <p:xfrm>
          <a:off x="8722719" y="1325368"/>
          <a:ext cx="799899" cy="246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Equation" r:id="rId5" imgW="672808" imgH="203112" progId="Equation.3">
                  <p:embed/>
                </p:oleObj>
              </mc:Choice>
              <mc:Fallback>
                <p:oleObj name="Equation" r:id="rId5" imgW="672808" imgH="20311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22719" y="1325368"/>
                        <a:ext cx="799899" cy="2464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692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6651"/>
              </p:ext>
            </p:extLst>
          </p:nvPr>
        </p:nvGraphicFramePr>
        <p:xfrm>
          <a:off x="7356010" y="1605820"/>
          <a:ext cx="998475" cy="228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Equation" r:id="rId7" imgW="926698" imgH="203112" progId="Equation.3">
                  <p:embed/>
                </p:oleObj>
              </mc:Choice>
              <mc:Fallback>
                <p:oleObj name="Equation" r:id="rId7" imgW="926698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6010" y="1605820"/>
                        <a:ext cx="998475" cy="2285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636247" y="184560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140481"/>
              </p:ext>
            </p:extLst>
          </p:nvPr>
        </p:nvGraphicFramePr>
        <p:xfrm>
          <a:off x="3255116" y="1802331"/>
          <a:ext cx="876839" cy="279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9" imgW="647419" imgH="203112" progId="Equation.3">
                  <p:embed/>
                </p:oleObj>
              </mc:Choice>
              <mc:Fallback>
                <p:oleObj name="Equation" r:id="rId9" imgW="647419" imgH="20311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5116" y="1802331"/>
                        <a:ext cx="876839" cy="2793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625069" y="2138116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0893478"/>
              </p:ext>
            </p:extLst>
          </p:nvPr>
        </p:nvGraphicFramePr>
        <p:xfrm>
          <a:off x="7230711" y="1819208"/>
          <a:ext cx="445527" cy="263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11" imgW="495085" imgH="228501" progId="Equation.3">
                  <p:embed/>
                </p:oleObj>
              </mc:Choice>
              <mc:Fallback>
                <p:oleObj name="Equation" r:id="rId11" imgW="495085" imgH="228501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0711" y="1819208"/>
                        <a:ext cx="445527" cy="2637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2567609" y="2411041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7354876"/>
              </p:ext>
            </p:extLst>
          </p:nvPr>
        </p:nvGraphicFramePr>
        <p:xfrm>
          <a:off x="5776862" y="2013568"/>
          <a:ext cx="2088232" cy="363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13" imgW="1625600" imgH="279400" progId="Equation.3">
                  <p:embed/>
                </p:oleObj>
              </mc:Choice>
              <mc:Fallback>
                <p:oleObj name="Equation" r:id="rId13" imgW="1625600" imgH="2794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6862" y="2013568"/>
                        <a:ext cx="2088232" cy="3637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6369547" y="3118844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477836"/>
              </p:ext>
            </p:extLst>
          </p:nvPr>
        </p:nvGraphicFramePr>
        <p:xfrm>
          <a:off x="5214144" y="2595047"/>
          <a:ext cx="692318" cy="267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15" imgW="533169" imgH="203112" progId="Equation.3">
                  <p:embed/>
                </p:oleObj>
              </mc:Choice>
              <mc:Fallback>
                <p:oleObj name="Equation" r:id="rId15" imgW="533169" imgH="203112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144" y="2595047"/>
                        <a:ext cx="692318" cy="2678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2091804" y="3390685"/>
            <a:ext cx="14061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3806662"/>
              </p:ext>
            </p:extLst>
          </p:nvPr>
        </p:nvGraphicFramePr>
        <p:xfrm>
          <a:off x="3302573" y="2570270"/>
          <a:ext cx="781923" cy="269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17" imgW="660400" imgH="228600" progId="Equation.3">
                  <p:embed/>
                </p:oleObj>
              </mc:Choice>
              <mc:Fallback>
                <p:oleObj name="Equation" r:id="rId17" imgW="660400" imgH="22860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2573" y="2570270"/>
                        <a:ext cx="781923" cy="26937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6"/>
          <p:cNvSpPr>
            <a:spLocks noChangeArrowheads="1"/>
          </p:cNvSpPr>
          <p:nvPr/>
        </p:nvSpPr>
        <p:spPr bwMode="auto">
          <a:xfrm>
            <a:off x="2536574" y="374849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606317"/>
              </p:ext>
            </p:extLst>
          </p:nvPr>
        </p:nvGraphicFramePr>
        <p:xfrm>
          <a:off x="2433232" y="2880297"/>
          <a:ext cx="5197257" cy="42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19" imgW="3492500" imgH="279400" progId="Equation.3">
                  <p:embed/>
                </p:oleObj>
              </mc:Choice>
              <mc:Fallback>
                <p:oleObj name="Equation" r:id="rId19" imgW="3492500" imgH="279400" progId="Equation.3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3232" y="2880297"/>
                        <a:ext cx="5197257" cy="4208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565952" y="3612688"/>
            <a:ext cx="682225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5. Fyzikální význam neurčitého integrálu</a:t>
            </a:r>
          </a:p>
          <a:p>
            <a:r>
              <a:rPr lang="en-US" sz="1600" dirty="0" err="1"/>
              <a:t>První </a:t>
            </a:r>
            <a:r>
              <a:rPr lang="en-US" sz="1600" dirty="0"/>
              <a:t>fyzikální význam neurčitého integrálu:</a:t>
            </a:r>
          </a:p>
          <a:p>
            <a:r>
              <a:rPr lang="en-US" sz="1600" dirty="0"/>
              <a:t>- Pokud se pohyblivý (hmotný) bod pohybuje nerovnoměrně a</a:t>
            </a:r>
          </a:p>
          <a:p>
            <a:r>
              <a:rPr lang="en-US" sz="1600" dirty="0"/>
              <a:t>zákon jeho posunutí je a zákon změny jeho rychlosti je.</a:t>
            </a:r>
          </a:p>
          <a:p>
            <a:r>
              <a:rPr lang="en-US" sz="1600" dirty="0"/>
              <a:t>                  , pak:</a:t>
            </a:r>
          </a:p>
          <a:p>
            <a:r>
              <a:rPr lang="en-US" sz="1600" dirty="0"/>
              <a:t>Z fyzikálního významu derivace vyplývá:</a:t>
            </a:r>
          </a:p>
          <a:p>
            <a:r>
              <a:rPr lang="en-US" sz="1600" dirty="0"/>
              <a:t>Z fyzikálního významu neurčitého integrálu vyplývá:</a:t>
            </a:r>
            <a:endParaRPr lang="ro-RO" sz="1600" dirty="0"/>
          </a:p>
        </p:txBody>
      </p:sp>
      <p:sp>
        <p:nvSpPr>
          <p:cNvPr id="25" name="Rectangle 28"/>
          <p:cNvSpPr>
            <a:spLocks noChangeArrowheads="1"/>
          </p:cNvSpPr>
          <p:nvPr/>
        </p:nvSpPr>
        <p:spPr bwMode="auto">
          <a:xfrm>
            <a:off x="4370520" y="5125310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509687"/>
              </p:ext>
            </p:extLst>
          </p:nvPr>
        </p:nvGraphicFramePr>
        <p:xfrm>
          <a:off x="1714952" y="4579668"/>
          <a:ext cx="717369" cy="2989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Equation" r:id="rId21" imgW="494870" imgH="203024" progId="Equation.3">
                  <p:embed/>
                </p:oleObj>
              </mc:Choice>
              <mc:Fallback>
                <p:oleObj name="Equation" r:id="rId21" imgW="494870" imgH="203024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952" y="4579668"/>
                        <a:ext cx="717369" cy="2989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587934"/>
              </p:ext>
            </p:extLst>
          </p:nvPr>
        </p:nvGraphicFramePr>
        <p:xfrm>
          <a:off x="4136078" y="4369771"/>
          <a:ext cx="653613" cy="263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23" imgW="507780" imgH="203112" progId="Equation.3">
                  <p:embed/>
                </p:oleObj>
              </mc:Choice>
              <mc:Fallback>
                <p:oleObj name="Equation" r:id="rId23" imgW="507780" imgH="203112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6078" y="4369771"/>
                        <a:ext cx="653613" cy="2638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5696186" y="564900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649686"/>
              </p:ext>
            </p:extLst>
          </p:nvPr>
        </p:nvGraphicFramePr>
        <p:xfrm>
          <a:off x="6218853" y="4819309"/>
          <a:ext cx="1119895" cy="3293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25" imgW="698197" imgH="203112" progId="Equation.3">
                  <p:embed/>
                </p:oleObj>
              </mc:Choice>
              <mc:Fallback>
                <p:oleObj name="Equation" r:id="rId25" imgW="698197" imgH="203112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8853" y="4819309"/>
                        <a:ext cx="1119895" cy="32938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Rectangle 46"/>
          <p:cNvSpPr>
            <a:spLocks noChangeArrowheads="1"/>
          </p:cNvSpPr>
          <p:nvPr/>
        </p:nvSpPr>
        <p:spPr bwMode="auto">
          <a:xfrm>
            <a:off x="2855641" y="6237577"/>
            <a:ext cx="18473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 sz="160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657912"/>
              </p:ext>
            </p:extLst>
          </p:nvPr>
        </p:nvGraphicFramePr>
        <p:xfrm>
          <a:off x="6879939" y="5039926"/>
          <a:ext cx="1399060" cy="451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27" imgW="876300" imgH="279400" progId="Equation.3">
                  <p:embed/>
                </p:oleObj>
              </mc:Choice>
              <mc:Fallback>
                <p:oleObj name="Equation" r:id="rId27" imgW="876300" imgH="27940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9939" y="5039926"/>
                        <a:ext cx="1399060" cy="4511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0015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952</TotalTime>
  <Words>480</Words>
  <Application>Microsoft Office PowerPoint</Application>
  <PresentationFormat>Širokouhlá</PresentationFormat>
  <Paragraphs>56</Paragraphs>
  <Slides>13</Slides>
  <Notes>3</Notes>
  <HiddenSlides>0</HiddenSlides>
  <MMClips>0</MMClips>
  <ScaleCrop>false</ScaleCrop>
  <HeadingPairs>
    <vt:vector size="8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18" baseType="lpstr">
      <vt:lpstr>Adobe Heiti Std R</vt:lpstr>
      <vt:lpstr>Arial</vt:lpstr>
      <vt:lpstr>Calibri</vt:lpstr>
      <vt:lpstr>Office Theme</vt:lpstr>
      <vt:lpstr>Equation</vt:lpstr>
      <vt:lpstr>Neurčité integrály</vt:lpstr>
      <vt:lpstr>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keywords>, docId:4953E7BE5596DE14C25E58B1E14A56A9</cp:keywords>
  <cp:lastModifiedBy>KEAI</cp:lastModifiedBy>
  <cp:revision>23</cp:revision>
  <dcterms:created xsi:type="dcterms:W3CDTF">2016-04-10T14:09:09Z</dcterms:created>
  <dcterms:modified xsi:type="dcterms:W3CDTF">2023-02-07T18:45:30Z</dcterms:modified>
</cp:coreProperties>
</file>