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90" d="100"/>
          <a:sy n="90" d="100"/>
        </p:scale>
        <p:origin x="102" y="120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24/01/2023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24/1/2023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el-GR" b="1" dirty="0">
                <a:solidFill>
                  <a:srgbClr val="166C59"/>
                </a:solidFill>
              </a:rPr>
              <a:t>Λογική: Μετρήσεις / Συγκρίσεις / Μετατροπές </a:t>
            </a:r>
            <a:r>
              <a:rPr lang="en-US" b="1" dirty="0">
                <a:solidFill>
                  <a:srgbClr val="166C59"/>
                </a:solidFill>
              </a:rPr>
              <a:t>1</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Υπολογισμός εμβαδού ορθογωνίου</a:t>
            </a:r>
          </a:p>
        </p:txBody>
      </p:sp>
      <p:sp>
        <p:nvSpPr>
          <p:cNvPr id="3" name="Content Placeholder 2"/>
          <p:cNvSpPr>
            <a:spLocks noGrp="1"/>
          </p:cNvSpPr>
          <p:nvPr>
            <p:ph idx="1"/>
          </p:nvPr>
        </p:nvSpPr>
        <p:spPr>
          <a:xfrm>
            <a:off x="331473" y="980728"/>
            <a:ext cx="8229600" cy="4525963"/>
          </a:xfrm>
        </p:spPr>
        <p:txBody>
          <a:bodyPr/>
          <a:lstStyle/>
          <a:p>
            <a:pPr marL="0" indent="0" algn="just">
              <a:buNone/>
            </a:pPr>
            <a:r>
              <a:rPr lang="el-GR" sz="2000" b="1" dirty="0"/>
              <a:t>Για παράδειγμα, ας φτιάξουμε ένα ορθογώνιο με μήκος = 2 </a:t>
            </a:r>
            <a:r>
              <a:rPr lang="el-GR" sz="2000" b="1" dirty="0" err="1"/>
              <a:t>cm</a:t>
            </a:r>
            <a:r>
              <a:rPr lang="el-GR" sz="2000" b="1" dirty="0"/>
              <a:t> και πλάτος = 3 </a:t>
            </a:r>
            <a:r>
              <a:rPr lang="el-GR" sz="2000" b="1" dirty="0" err="1"/>
              <a:t>cm</a:t>
            </a:r>
            <a:r>
              <a:rPr lang="el-GR" sz="2000" b="1" dirty="0"/>
              <a:t>. Ας προσπαθήσουμε τώρα να χωρέσουμε τετράγωνα μήκους 1 μονάδας μέσα σε αυτό το ορθογώνιο.</a:t>
            </a:r>
          </a:p>
          <a:p>
            <a:pPr marL="0" indent="0" algn="just">
              <a:buNone/>
            </a:pPr>
            <a:r>
              <a:rPr lang="el-GR" sz="2000" b="1" dirty="0"/>
              <a:t>Άρα τετράγωνα </a:t>
            </a:r>
            <a:r>
              <a:rPr lang="el-GR" sz="2000" b="1" dirty="0" err="1"/>
              <a:t>μοναδιαίου</a:t>
            </a:r>
            <a:r>
              <a:rPr lang="el-GR" sz="2000" b="1" dirty="0"/>
              <a:t> μήκους σημαίνουν ότι το μήκος κάθε πλευράς του τετραγώνου είναι ένα. Όπως μπορούμε να δούμε στο παρακάτω σχήμα, 6 τετράγωνα </a:t>
            </a:r>
            <a:r>
              <a:rPr lang="el-GR" sz="2000" b="1" dirty="0" err="1"/>
              <a:t>μοναδιαίου</a:t>
            </a:r>
            <a:r>
              <a:rPr lang="el-GR" sz="2000" b="1" dirty="0"/>
              <a:t> μήκους μπορούν εύκολα να χωρέσουν μέσα σε αυτό το ορθογώνιο, επομένως, μπορούμε να πούμε ότι το εμβαδόν του ορθογωνίου είναι 6 μονάδες. Επίσης, γνωρίζουμε ότι οι πλευρές του ορθογωνίου είναι σε </a:t>
            </a:r>
            <a:r>
              <a:rPr lang="el-GR" sz="2000" b="1" dirty="0" err="1"/>
              <a:t>cm</a:t>
            </a:r>
            <a:r>
              <a:rPr lang="el-GR" sz="2000" b="1" dirty="0"/>
              <a:t>. Επομένως, το εμβαδόν του ορθογωνίου αλλάζει από 6 μονάδες σε 6 </a:t>
            </a:r>
            <a:r>
              <a:rPr lang="el-GR" sz="2000" b="1" dirty="0" err="1"/>
              <a:t>cm</a:t>
            </a:r>
            <a:r>
              <a:rPr lang="el-GR" sz="2000" b="1" dirty="0"/>
              <a:t>.</a:t>
            </a:r>
            <a:endParaRPr lang="en-US" sz="2000" b="1" dirty="0"/>
          </a:p>
        </p:txBody>
      </p:sp>
      <p:pic>
        <p:nvPicPr>
          <p:cNvPr id="5" name="Obrázok 4" descr="Obrázok, na ktorom je stôl&#10;&#10;Automaticky generovaný popis">
            <a:extLst>
              <a:ext uri="{FF2B5EF4-FFF2-40B4-BE49-F238E27FC236}">
                <a16:creationId xmlns:a16="http://schemas.microsoft.com/office/drawing/2014/main" id="{36899D2F-1244-4949-A945-E9605AE6D6A8}"/>
              </a:ext>
            </a:extLst>
          </p:cNvPr>
          <p:cNvPicPr>
            <a:picLocks noChangeAspect="1"/>
          </p:cNvPicPr>
          <p:nvPr/>
        </p:nvPicPr>
        <p:blipFill>
          <a:blip r:embed="rId2"/>
          <a:stretch>
            <a:fillRect/>
          </a:stretch>
        </p:blipFill>
        <p:spPr>
          <a:xfrm>
            <a:off x="2483768" y="4474563"/>
            <a:ext cx="3744416" cy="2328259"/>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Υπολογισμός εμβαδού ορθογωνίου</a:t>
            </a:r>
          </a:p>
        </p:txBody>
      </p:sp>
      <p:sp>
        <p:nvSpPr>
          <p:cNvPr id="3" name="Content Placeholder 2"/>
          <p:cNvSpPr>
            <a:spLocks noGrp="1"/>
          </p:cNvSpPr>
          <p:nvPr>
            <p:ph idx="1"/>
          </p:nvPr>
        </p:nvSpPr>
        <p:spPr>
          <a:xfrm>
            <a:off x="395536" y="980728"/>
            <a:ext cx="8229600" cy="4525963"/>
          </a:xfrm>
        </p:spPr>
        <p:txBody>
          <a:bodyPr/>
          <a:lstStyle/>
          <a:p>
            <a:pPr marL="0" indent="0" algn="just">
              <a:buNone/>
            </a:pPr>
            <a:r>
              <a:rPr lang="el-GR" sz="2000" b="1" dirty="0"/>
              <a:t>Το μήκος και το πλάτος (Πλάτος) του ορθογωνίου πρέπει να είναι γνωστά εκ των προτέρων. Το μήκος και το πλάτος πολλαπλασιάζονται και το αποτέλεσμα που προκύπτει είναι η απαιτούμενη επιφάνεια. Η μονάδα εμβαδού είναι το τετράγωνο της μονάδας του μήκους και του πλάτους </a:t>
            </a:r>
            <a:r>
              <a:rPr lang="el-GR" sz="2000" b="1" dirty="0" err="1"/>
              <a:t>του.Από</a:t>
            </a:r>
            <a:r>
              <a:rPr lang="el-GR" sz="2000" b="1" dirty="0"/>
              <a:t> τα παραπάνω βήματα, ο τύπος ενός ορθογωνίου μπορεί να γραφτεί ως εξής: Εμβαδόν ορθογωνίου (A) = Μήκος (L) × Πλάτος (Β), όπου L είναι το μήκος του ορθογωνίου και Β το πλάτος του ορθογωνίου .</a:t>
            </a:r>
            <a:endParaRPr lang="en-US" sz="2000" b="1" dirty="0"/>
          </a:p>
        </p:txBody>
      </p:sp>
      <p:pic>
        <p:nvPicPr>
          <p:cNvPr id="4" name="Obrázok 3">
            <a:extLst>
              <a:ext uri="{FF2B5EF4-FFF2-40B4-BE49-F238E27FC236}">
                <a16:creationId xmlns:a16="http://schemas.microsoft.com/office/drawing/2014/main" id="{15644C49-0BD6-4553-9047-FB937075BA26}"/>
              </a:ext>
            </a:extLst>
          </p:cNvPr>
          <p:cNvPicPr>
            <a:picLocks noChangeAspect="1"/>
          </p:cNvPicPr>
          <p:nvPr/>
        </p:nvPicPr>
        <p:blipFill>
          <a:blip r:embed="rId2"/>
          <a:stretch>
            <a:fillRect/>
          </a:stretch>
        </p:blipFill>
        <p:spPr>
          <a:xfrm>
            <a:off x="1979712" y="3933057"/>
            <a:ext cx="4866218" cy="2300016"/>
          </a:xfrm>
          <a:prstGeom prst="rect">
            <a:avLst/>
          </a:prstGeom>
        </p:spPr>
      </p:pic>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Υπολογισμός εμβαδού τριγώνου</a:t>
            </a: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l-GR" sz="2400" b="1" dirty="0"/>
              <a:t>Ο βασικός τύπος για το εμβαδόν ενός τριγώνου είναι ίσος με το μισό γινόμενο της βάσης και του ύψους του, δηλαδή A = 1/2 × b × h. Αυτή η φόρμουλα ισχύει για όλους τους τύπους τριγώνων, είτε πρόκειται για κλιμακωτό τρίγωνο, είτε για ισοσκελές τρίγωνο ή για ισόπλευρο τρίγωνο. Θα πρέπει να θυμόμαστε ότι η βάση και το ύψος ενός τριγώνου είναι κάθετα μεταξύ τους.</a:t>
            </a:r>
          </a:p>
        </p:txBody>
      </p:sp>
      <p:pic>
        <p:nvPicPr>
          <p:cNvPr id="4" name="Obrázok 3">
            <a:extLst>
              <a:ext uri="{FF2B5EF4-FFF2-40B4-BE49-F238E27FC236}">
                <a16:creationId xmlns:a16="http://schemas.microsoft.com/office/drawing/2014/main" id="{91B03381-4DA6-4B81-9787-34FB13198432}"/>
              </a:ext>
            </a:extLst>
          </p:cNvPr>
          <p:cNvPicPr>
            <a:picLocks noChangeAspect="1"/>
          </p:cNvPicPr>
          <p:nvPr/>
        </p:nvPicPr>
        <p:blipFill>
          <a:blip r:embed="rId2"/>
          <a:stretch>
            <a:fillRect/>
          </a:stretch>
        </p:blipFill>
        <p:spPr>
          <a:xfrm>
            <a:off x="2411760" y="3573016"/>
            <a:ext cx="3960440" cy="260766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Υπολογισμός εμβαδού τριγώνου</a:t>
            </a:r>
          </a:p>
        </p:txBody>
      </p:sp>
      <p:sp>
        <p:nvSpPr>
          <p:cNvPr id="3" name="Content Placeholder 2"/>
          <p:cNvSpPr>
            <a:spLocks noGrp="1"/>
          </p:cNvSpPr>
          <p:nvPr>
            <p:ph idx="1"/>
          </p:nvPr>
        </p:nvSpPr>
        <p:spPr/>
        <p:txBody>
          <a:bodyPr/>
          <a:lstStyle/>
          <a:p>
            <a:pPr marL="0" indent="0" algn="just">
              <a:buNone/>
            </a:pPr>
            <a:r>
              <a:rPr lang="el-GR" sz="2400" b="1" dirty="0"/>
              <a:t>Το εμβαδόν ενός τριγώνου μπορεί να υπολογιστεί χρησιμοποιώντας διάφορους τύπους. Για παράδειγμα, ο τύπος του </a:t>
            </a:r>
            <a:r>
              <a:rPr lang="el-GR" sz="2400" b="1" dirty="0" err="1"/>
              <a:t>Heron</a:t>
            </a:r>
            <a:r>
              <a:rPr lang="el-GR" sz="2400" b="1" dirty="0"/>
              <a:t> χρησιμοποιείται για τον υπολογισμό του εμβαδού του τριγώνου, όταν γνωρίζουμε το μήκος και των τριών πλευρών. Οι τριγωνομετρικές συναρτήσεις χρησιμοποιούνται επίσης για να βρούμε το εμβαδόν ενός τριγώνου όταν γνωρίζουμε δύο πλευρές και τη γωνία που σχηματίζεται μεταξύ τους. Ωστόσο, ο βασικός τύπος που χρησιμοποιείται για την εύρεση του εμβαδού ενός τριγώνου είναι:</a:t>
            </a:r>
          </a:p>
          <a:p>
            <a:pPr marL="0" indent="0" algn="just">
              <a:buNone/>
            </a:pPr>
            <a:r>
              <a:rPr lang="el-GR" sz="2400" b="1" dirty="0"/>
              <a:t>Εμβαδόν τριγώνου = 1/2 × βάση × ύψος</a:t>
            </a:r>
            <a:endParaRPr lang="en-US" sz="2400" b="1" dirty="0"/>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el-GR" b="1" dirty="0">
                <a:solidFill>
                  <a:srgbClr val="166C59"/>
                </a:solidFill>
              </a:rPr>
              <a:t>Μαθηματικοί Τύποι</a:t>
            </a:r>
          </a:p>
        </p:txBody>
      </p:sp>
      <p:pic>
        <p:nvPicPr>
          <p:cNvPr id="5" name="Obrázok 4">
            <a:extLst>
              <a:ext uri="{FF2B5EF4-FFF2-40B4-BE49-F238E27FC236}">
                <a16:creationId xmlns:a16="http://schemas.microsoft.com/office/drawing/2014/main" id="{E5A87B62-34D1-45CD-ACC4-204B7B92615D}"/>
              </a:ext>
            </a:extLst>
          </p:cNvPr>
          <p:cNvPicPr>
            <a:picLocks noChangeAspect="1"/>
          </p:cNvPicPr>
          <p:nvPr/>
        </p:nvPicPr>
        <p:blipFill>
          <a:blip r:embed="rId2"/>
          <a:stretch>
            <a:fillRect/>
          </a:stretch>
        </p:blipFill>
        <p:spPr>
          <a:xfrm>
            <a:off x="457200" y="1948272"/>
            <a:ext cx="8415066" cy="2961456"/>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Μονάδες μήκους</a:t>
            </a:r>
          </a:p>
        </p:txBody>
      </p:sp>
      <p:sp>
        <p:nvSpPr>
          <p:cNvPr id="3" name="Content Placeholder 2"/>
          <p:cNvSpPr>
            <a:spLocks noGrp="1"/>
          </p:cNvSpPr>
          <p:nvPr>
            <p:ph idx="1"/>
          </p:nvPr>
        </p:nvSpPr>
        <p:spPr>
          <a:xfrm>
            <a:off x="457200" y="850419"/>
            <a:ext cx="8229600" cy="4525963"/>
          </a:xfrm>
        </p:spPr>
        <p:txBody>
          <a:bodyPr/>
          <a:lstStyle/>
          <a:p>
            <a:pPr marL="0" indent="0" algn="just">
              <a:buNone/>
            </a:pPr>
            <a:r>
              <a:rPr lang="el-GR" sz="2400" b="1" dirty="0"/>
              <a:t>Στα μαθηματικά, όταν χρησιμοποιούμε μήκος, γνωρίζουμε ότι η τυπική μονάδα μήκους είναι «Μέτρο» που γράφεται εν συντομία ως «</a:t>
            </a:r>
            <a:r>
              <a:rPr lang="el-GR" sz="2400" b="1" dirty="0" err="1"/>
              <a:t>m».Ένα</a:t>
            </a:r>
            <a:r>
              <a:rPr lang="el-GR" sz="2400" b="1" dirty="0"/>
              <a:t> μέτρο μήκος χωρίζεται σε 100 ίσα μέρη. Κάθε μέρος ονομάζεται εκατοστό και γράφεται συνοπτικά ως «</a:t>
            </a:r>
            <a:r>
              <a:rPr lang="el-GR" sz="2400" b="1" dirty="0" err="1"/>
              <a:t>cm</a:t>
            </a:r>
            <a:r>
              <a:rPr lang="el-GR" sz="2400" b="1" dirty="0"/>
              <a:t>». Έτσι, 1 m = 100 </a:t>
            </a:r>
            <a:r>
              <a:rPr lang="el-GR" sz="2400" b="1" dirty="0" err="1"/>
              <a:t>cm</a:t>
            </a:r>
            <a:r>
              <a:rPr lang="el-GR" sz="2400" b="1" dirty="0"/>
              <a:t> και 100 </a:t>
            </a:r>
            <a:r>
              <a:rPr lang="el-GR" sz="2400" b="1" dirty="0" err="1"/>
              <a:t>cm</a:t>
            </a:r>
            <a:r>
              <a:rPr lang="el-GR" sz="2400" b="1" dirty="0"/>
              <a:t> = 1 m.</a:t>
            </a:r>
          </a:p>
          <a:p>
            <a:pPr marL="0" indent="0" algn="just">
              <a:buNone/>
            </a:pPr>
            <a:r>
              <a:rPr lang="el-GR" sz="2400" b="1" dirty="0"/>
              <a:t>Η μονάδα συμβολίζεται με το αλφάβητο (m). Κοιτάξτε το παρακάτω διάγραμμα. Η μονάδα βάσης είναι "m" και προσθέτουμε "</a:t>
            </a:r>
            <a:r>
              <a:rPr lang="el-GR" sz="2400" b="1" dirty="0" err="1"/>
              <a:t>Deca</a:t>
            </a:r>
            <a:r>
              <a:rPr lang="el-GR" sz="2400" b="1" dirty="0"/>
              <a:t>", "</a:t>
            </a:r>
            <a:r>
              <a:rPr lang="el-GR" sz="2400" b="1" dirty="0" err="1"/>
              <a:t>Hecto</a:t>
            </a:r>
            <a:r>
              <a:rPr lang="el-GR" sz="2400" b="1" dirty="0"/>
              <a:t>" και "</a:t>
            </a:r>
            <a:r>
              <a:rPr lang="el-GR" sz="2400" b="1" dirty="0" err="1"/>
              <a:t>Kilo</a:t>
            </a:r>
            <a:r>
              <a:rPr lang="el-GR" sz="2400" b="1" dirty="0"/>
              <a:t>" για να μετρήσουμε μεγάλες μονάδες πολλαπλασιάζοντας διαδοχικά επί 10 και "</a:t>
            </a:r>
            <a:r>
              <a:rPr lang="el-GR" sz="2400" b="1" dirty="0" err="1"/>
              <a:t>deci</a:t>
            </a:r>
            <a:r>
              <a:rPr lang="el-GR" sz="2400" b="1" dirty="0"/>
              <a:t>", "</a:t>
            </a:r>
            <a:r>
              <a:rPr lang="el-GR" sz="2400" b="1" dirty="0" err="1"/>
              <a:t>centi</a:t>
            </a:r>
            <a:r>
              <a:rPr lang="el-GR" sz="2400" b="1" dirty="0"/>
              <a:t>" και "</a:t>
            </a:r>
            <a:r>
              <a:rPr lang="el-GR" sz="2400" b="1" dirty="0" err="1"/>
              <a:t>milli</a:t>
            </a:r>
            <a:r>
              <a:rPr lang="el-GR" sz="2400" b="1" dirty="0"/>
              <a:t>" διαδοχικά διαιρώντας με το 10, σε μετρήστε μικρότερο μήκος</a:t>
            </a:r>
            <a:endParaRPr lang="en-US" sz="2400" b="1" dirty="0"/>
          </a:p>
        </p:txBody>
      </p:sp>
      <p:pic>
        <p:nvPicPr>
          <p:cNvPr id="5" name="Obrázok 4">
            <a:extLst>
              <a:ext uri="{FF2B5EF4-FFF2-40B4-BE49-F238E27FC236}">
                <a16:creationId xmlns:a16="http://schemas.microsoft.com/office/drawing/2014/main" id="{9AE958E8-ECAE-42D3-A3F0-F70A9DCC88B8}"/>
              </a:ext>
            </a:extLst>
          </p:cNvPr>
          <p:cNvPicPr>
            <a:picLocks noChangeAspect="1"/>
          </p:cNvPicPr>
          <p:nvPr/>
        </p:nvPicPr>
        <p:blipFill>
          <a:blip r:embed="rId2"/>
          <a:stretch>
            <a:fillRect/>
          </a:stretch>
        </p:blipFill>
        <p:spPr>
          <a:xfrm>
            <a:off x="2142807" y="4869160"/>
            <a:ext cx="4858385" cy="186690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Μονάδες μήκους</a:t>
            </a:r>
          </a:p>
        </p:txBody>
      </p:sp>
      <p:sp>
        <p:nvSpPr>
          <p:cNvPr id="3" name="Content Placeholder 2"/>
          <p:cNvSpPr>
            <a:spLocks noGrp="1"/>
          </p:cNvSpPr>
          <p:nvPr>
            <p:ph idx="1"/>
          </p:nvPr>
        </p:nvSpPr>
        <p:spPr>
          <a:xfrm>
            <a:off x="457200" y="1340768"/>
            <a:ext cx="8229600" cy="4525963"/>
          </a:xfrm>
        </p:spPr>
        <p:txBody>
          <a:bodyPr/>
          <a:lstStyle/>
          <a:p>
            <a:pPr marL="0" indent="0" algn="just">
              <a:buNone/>
            </a:pPr>
            <a:r>
              <a:rPr lang="el-GR" sz="2400" b="1" dirty="0"/>
              <a:t>Οι διαφορετικές μονάδες γραφημάτων μετατροπής μήκους και τα ισοδύναμά τους δίνονται εδώ:</a:t>
            </a:r>
          </a:p>
          <a:p>
            <a:pPr marL="0" indent="0" algn="just">
              <a:buNone/>
            </a:pPr>
            <a:r>
              <a:rPr lang="el-GR" sz="2400" b="1" dirty="0"/>
              <a:t>1 χιλιόμετρο (</a:t>
            </a:r>
            <a:r>
              <a:rPr lang="el-GR" sz="2400" b="1" dirty="0" err="1"/>
              <a:t>km</a:t>
            </a:r>
            <a:r>
              <a:rPr lang="el-GR" sz="2400" b="1" dirty="0"/>
              <a:t>) = 10 </a:t>
            </a:r>
            <a:r>
              <a:rPr lang="el-GR" sz="2400" b="1" dirty="0" err="1"/>
              <a:t>εκατόμετρα</a:t>
            </a:r>
            <a:r>
              <a:rPr lang="el-GR" sz="2400" b="1" dirty="0"/>
              <a:t> (</a:t>
            </a:r>
            <a:r>
              <a:rPr lang="el-GR" sz="2400" b="1" dirty="0" err="1"/>
              <a:t>hm</a:t>
            </a:r>
            <a:r>
              <a:rPr lang="el-GR" sz="2400" b="1" dirty="0"/>
              <a:t>) = 1000 m</a:t>
            </a:r>
          </a:p>
          <a:p>
            <a:pPr marL="0" indent="0" algn="just">
              <a:buNone/>
            </a:pPr>
            <a:r>
              <a:rPr lang="el-GR" sz="2400" b="1" dirty="0"/>
              <a:t>1 </a:t>
            </a:r>
            <a:r>
              <a:rPr lang="el-GR" sz="2400" b="1" dirty="0" err="1"/>
              <a:t>Εκατόμετρο</a:t>
            </a:r>
            <a:r>
              <a:rPr lang="el-GR" sz="2400" b="1" dirty="0"/>
              <a:t> (</a:t>
            </a:r>
            <a:r>
              <a:rPr lang="el-GR" sz="2400" b="1" dirty="0" err="1"/>
              <a:t>hm</a:t>
            </a:r>
            <a:r>
              <a:rPr lang="el-GR" sz="2400" b="1" dirty="0"/>
              <a:t>) = 10 Δεκάμετρα (</a:t>
            </a:r>
            <a:r>
              <a:rPr lang="el-GR" sz="2400" b="1" dirty="0" err="1"/>
              <a:t>dcm</a:t>
            </a:r>
            <a:r>
              <a:rPr lang="el-GR" sz="2400" b="1" dirty="0"/>
              <a:t>) = 100 m</a:t>
            </a:r>
          </a:p>
          <a:p>
            <a:pPr marL="0" indent="0" algn="just">
              <a:buNone/>
            </a:pPr>
            <a:r>
              <a:rPr lang="el-GR" sz="2400" b="1" dirty="0"/>
              <a:t>1 δεκάμετρο (</a:t>
            </a:r>
            <a:r>
              <a:rPr lang="el-GR" sz="2400" b="1" dirty="0" err="1"/>
              <a:t>dcm</a:t>
            </a:r>
            <a:r>
              <a:rPr lang="el-GR" sz="2400" b="1" dirty="0"/>
              <a:t>) = 10 μέτρα (m)</a:t>
            </a:r>
          </a:p>
          <a:p>
            <a:pPr marL="0" indent="0" algn="just">
              <a:buNone/>
            </a:pPr>
            <a:r>
              <a:rPr lang="el-GR" sz="2400" b="1" dirty="0"/>
              <a:t>1 μέτρο (m) = 10 δεκατόμετρα (</a:t>
            </a:r>
            <a:r>
              <a:rPr lang="el-GR" sz="2400" b="1" dirty="0" err="1"/>
              <a:t>dm</a:t>
            </a:r>
            <a:r>
              <a:rPr lang="el-GR" sz="2400" b="1" dirty="0"/>
              <a:t>) = 100 </a:t>
            </a:r>
            <a:r>
              <a:rPr lang="el-GR" sz="2400" b="1" dirty="0" err="1"/>
              <a:t>cm</a:t>
            </a:r>
            <a:r>
              <a:rPr lang="el-GR" sz="2400" b="1" dirty="0"/>
              <a:t> = 1000 </a:t>
            </a:r>
            <a:r>
              <a:rPr lang="el-GR" sz="2400" b="1" dirty="0" err="1"/>
              <a:t>mm</a:t>
            </a:r>
            <a:endParaRPr lang="el-GR" sz="2400" b="1" dirty="0"/>
          </a:p>
          <a:p>
            <a:pPr marL="0" indent="0" algn="just">
              <a:buNone/>
            </a:pPr>
            <a:r>
              <a:rPr lang="el-GR" sz="2400" b="1" dirty="0"/>
              <a:t>1 δεκάμετρο (</a:t>
            </a:r>
            <a:r>
              <a:rPr lang="el-GR" sz="2400" b="1" dirty="0" err="1"/>
              <a:t>dm</a:t>
            </a:r>
            <a:r>
              <a:rPr lang="el-GR" sz="2400" b="1" dirty="0"/>
              <a:t>) = 10 εκατοστά (</a:t>
            </a:r>
            <a:r>
              <a:rPr lang="el-GR" sz="2400" b="1" dirty="0" err="1"/>
              <a:t>cm</a:t>
            </a:r>
            <a:r>
              <a:rPr lang="el-GR" sz="2400" b="1" dirty="0"/>
              <a:t>)</a:t>
            </a:r>
          </a:p>
          <a:p>
            <a:pPr marL="0" indent="0" algn="just">
              <a:buNone/>
            </a:pPr>
            <a:r>
              <a:rPr lang="el-GR" sz="2400" b="1" dirty="0"/>
              <a:t>1 δεκατόμετρο = 0,1 μέτρο</a:t>
            </a:r>
          </a:p>
          <a:p>
            <a:pPr marL="0" indent="0" algn="just">
              <a:buNone/>
            </a:pPr>
            <a:r>
              <a:rPr lang="el-GR" sz="2400" b="1" dirty="0"/>
              <a:t>1 εκατοστό (</a:t>
            </a:r>
            <a:r>
              <a:rPr lang="el-GR" sz="2400" b="1" dirty="0" err="1"/>
              <a:t>cm</a:t>
            </a:r>
            <a:r>
              <a:rPr lang="el-GR" sz="2400" b="1" dirty="0"/>
              <a:t>) = 10 χιλιοστά (</a:t>
            </a:r>
            <a:r>
              <a:rPr lang="el-GR" sz="2400" b="1" dirty="0" err="1"/>
              <a:t>mm</a:t>
            </a:r>
            <a:r>
              <a:rPr lang="el-GR" sz="2400" b="1" dirty="0"/>
              <a:t>)</a:t>
            </a:r>
          </a:p>
          <a:p>
            <a:pPr marL="0" indent="0" algn="just">
              <a:buNone/>
            </a:pPr>
            <a:r>
              <a:rPr lang="el-GR" sz="2400" b="1" dirty="0"/>
              <a:t>1 εκατοστό = 0,01 μέτρο</a:t>
            </a:r>
          </a:p>
          <a:p>
            <a:pPr marL="0" indent="0" algn="just">
              <a:buNone/>
            </a:pPr>
            <a:r>
              <a:rPr lang="el-GR" sz="2400" b="1" dirty="0"/>
              <a:t>1 χιλιοστό = 0,001 μέτρο</a:t>
            </a:r>
            <a:endParaRPr lang="en-US" sz="2400" b="1" dirty="0"/>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Μονάδες μήκους</a:t>
            </a:r>
          </a:p>
        </p:txBody>
      </p:sp>
      <p:sp>
        <p:nvSpPr>
          <p:cNvPr id="3" name="Content Placeholder 2"/>
          <p:cNvSpPr>
            <a:spLocks noGrp="1"/>
          </p:cNvSpPr>
          <p:nvPr>
            <p:ph idx="1"/>
          </p:nvPr>
        </p:nvSpPr>
        <p:spPr>
          <a:xfrm>
            <a:off x="452703" y="949994"/>
            <a:ext cx="8229600" cy="4525963"/>
          </a:xfrm>
        </p:spPr>
        <p:txBody>
          <a:bodyPr/>
          <a:lstStyle/>
          <a:p>
            <a:pPr marL="0" indent="0" algn="just">
              <a:buNone/>
            </a:pPr>
            <a:r>
              <a:rPr lang="el-GR" sz="2000" b="1" dirty="0"/>
              <a:t>Για να μετατρέψουμε μεγαλύτερες μονάδες σε μικρότερες μονάδες πολλαπλασιάζουμε τον αριθμό των μεγαλύτερων μονάδων με τον πράσινο συντελεστή μετατροπής για τις κατάλληλες μικρότερες μονάδες</a:t>
            </a:r>
          </a:p>
          <a:p>
            <a:pPr marL="0" indent="0" algn="just">
              <a:buNone/>
            </a:pPr>
            <a:endParaRPr lang="el-GR" sz="2000" b="1" dirty="0"/>
          </a:p>
          <a:p>
            <a:pPr marL="0" indent="0" algn="just">
              <a:buNone/>
            </a:pPr>
            <a:endParaRPr lang="en-US" sz="2000" b="1" dirty="0"/>
          </a:p>
          <a:p>
            <a:pPr marL="0" indent="0" algn="just">
              <a:buNone/>
            </a:pPr>
            <a:endParaRPr lang="en-US" sz="2000" b="1" dirty="0"/>
          </a:p>
          <a:p>
            <a:pPr marL="0" indent="0" algn="just">
              <a:buNone/>
            </a:pPr>
            <a:endParaRPr lang="en-US" sz="2000" b="1" dirty="0"/>
          </a:p>
          <a:p>
            <a:pPr marL="0" indent="0" algn="just">
              <a:buNone/>
            </a:pPr>
            <a:r>
              <a:rPr lang="el-GR" sz="2000" b="1" dirty="0"/>
              <a:t>Για να μετατρέψουμε μικρότερες μονάδες σε μεγαλύτερες μονάδες διαιρούμε τον αριθμό των μικρότερων μονάδων με τον μωβ συντελεστή μετατροπής για τις κατάλληλες μεγαλύτερες μονάδες.</a:t>
            </a:r>
          </a:p>
        </p:txBody>
      </p:sp>
      <p:pic>
        <p:nvPicPr>
          <p:cNvPr id="5" name="Obrázok 4" descr="Obrázok, na ktorom je text&#10;&#10;Automaticky generovaný popis">
            <a:extLst>
              <a:ext uri="{FF2B5EF4-FFF2-40B4-BE49-F238E27FC236}">
                <a16:creationId xmlns:a16="http://schemas.microsoft.com/office/drawing/2014/main" id="{DF4D5CCF-E19D-449C-9DFE-976113BEAE01}"/>
              </a:ext>
            </a:extLst>
          </p:cNvPr>
          <p:cNvPicPr>
            <a:picLocks noChangeAspect="1"/>
          </p:cNvPicPr>
          <p:nvPr/>
        </p:nvPicPr>
        <p:blipFill>
          <a:blip r:embed="rId2"/>
          <a:stretch>
            <a:fillRect/>
          </a:stretch>
        </p:blipFill>
        <p:spPr>
          <a:xfrm>
            <a:off x="3039693" y="1988840"/>
            <a:ext cx="3055620" cy="1395095"/>
          </a:xfrm>
          <a:prstGeom prst="rect">
            <a:avLst/>
          </a:prstGeom>
        </p:spPr>
      </p:pic>
      <p:pic>
        <p:nvPicPr>
          <p:cNvPr id="7" name="Obrázok 6">
            <a:extLst>
              <a:ext uri="{FF2B5EF4-FFF2-40B4-BE49-F238E27FC236}">
                <a16:creationId xmlns:a16="http://schemas.microsoft.com/office/drawing/2014/main" id="{E62EA8D0-6A6E-4B01-97B7-E9900CE50BE1}"/>
              </a:ext>
            </a:extLst>
          </p:cNvPr>
          <p:cNvPicPr>
            <a:picLocks noChangeAspect="1"/>
          </p:cNvPicPr>
          <p:nvPr/>
        </p:nvPicPr>
        <p:blipFill>
          <a:blip r:embed="rId3"/>
          <a:stretch>
            <a:fillRect/>
          </a:stretch>
        </p:blipFill>
        <p:spPr>
          <a:xfrm>
            <a:off x="3303734" y="4502752"/>
            <a:ext cx="2527538" cy="2080610"/>
          </a:xfrm>
          <a:prstGeom prst="rect">
            <a:avLst/>
          </a:prstGeom>
        </p:spPr>
      </p:pic>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Μονάδες επιφάνειας</a:t>
            </a:r>
          </a:p>
        </p:txBody>
      </p:sp>
      <p:sp>
        <p:nvSpPr>
          <p:cNvPr id="3" name="Content Placeholder 2"/>
          <p:cNvSpPr>
            <a:spLocks noGrp="1"/>
          </p:cNvSpPr>
          <p:nvPr>
            <p:ph idx="1"/>
          </p:nvPr>
        </p:nvSpPr>
        <p:spPr/>
        <p:txBody>
          <a:bodyPr/>
          <a:lstStyle/>
          <a:p>
            <a:pPr marL="0" indent="0" algn="just">
              <a:buNone/>
            </a:pPr>
            <a:r>
              <a:rPr lang="el-GR" sz="2400" b="1" dirty="0"/>
              <a:t>Το εμβαδόν μετριέται σε τετραγωνικές μονάδες. Ένα τετράγωνο πλευράς 1 </a:t>
            </a:r>
            <a:r>
              <a:rPr lang="el-GR" sz="2400" b="1" dirty="0" err="1"/>
              <a:t>cm</a:t>
            </a:r>
            <a:r>
              <a:rPr lang="el-GR" sz="2400" b="1" dirty="0"/>
              <a:t> ή 1 m χρησιμοποιείται ως τυπικές μονάδες. Η μικρότερη μονάδα εμβαδού είναι τετραγωνικά </a:t>
            </a:r>
            <a:r>
              <a:rPr lang="el-GR" sz="2400" b="1" dirty="0" err="1"/>
              <a:t>cm</a:t>
            </a:r>
            <a:r>
              <a:rPr lang="el-GR" sz="2400" b="1" dirty="0"/>
              <a:t> ή τετραγωνικά </a:t>
            </a:r>
            <a:r>
              <a:rPr lang="el-GR" sz="2400" b="1" dirty="0" err="1"/>
              <a:t>cm</a:t>
            </a:r>
            <a:r>
              <a:rPr lang="el-GR" sz="2400" b="1" dirty="0"/>
              <a:t>. Οι μεγαλύτερες εκτάσεις </a:t>
            </a:r>
            <a:r>
              <a:rPr lang="el-GR" sz="2400" b="1" dirty="0" err="1"/>
              <a:t>μετρώνται</a:t>
            </a:r>
            <a:r>
              <a:rPr lang="el-GR" sz="2400" b="1" dirty="0"/>
              <a:t> σε μέτρα και </a:t>
            </a:r>
            <a:r>
              <a:rPr lang="el-GR" sz="2400" b="1" dirty="0" err="1"/>
              <a:t>χιλιόμετρα.Μετράμε</a:t>
            </a:r>
            <a:r>
              <a:rPr lang="el-GR" sz="2400" b="1" dirty="0"/>
              <a:t> μια δεδομένη περιοχή με μια περιοχή μονάδας και βρίσκουμε πόσες τέτοιες περιοχές μονάδας περιέχονται στη δεδομένη </a:t>
            </a:r>
            <a:r>
              <a:rPr lang="el-GR" sz="2400" b="1" dirty="0" err="1"/>
              <a:t>περιοχή.Το</a:t>
            </a:r>
            <a:r>
              <a:rPr lang="el-GR" sz="2400" b="1" dirty="0"/>
              <a:t> εμβαδόν ενός τετραγώνου με πλευρά 1 </a:t>
            </a:r>
            <a:r>
              <a:rPr lang="el-GR" sz="2400" b="1" dirty="0" err="1"/>
              <a:t>cm</a:t>
            </a:r>
            <a:r>
              <a:rPr lang="el-GR" sz="2400" b="1" dirty="0"/>
              <a:t> </a:t>
            </a:r>
            <a:r>
              <a:rPr lang="el-GR" sz="2400" b="1" dirty="0" err="1"/>
              <a:t>έκαστη</a:t>
            </a:r>
            <a:r>
              <a:rPr lang="el-GR" sz="2400" b="1" dirty="0"/>
              <a:t> είναι 1 </a:t>
            </a:r>
            <a:r>
              <a:rPr lang="el-GR" sz="2400" b="1" dirty="0" err="1"/>
              <a:t>cm</a:t>
            </a:r>
            <a:r>
              <a:rPr lang="el-GR" sz="2400" b="1" dirty="0"/>
              <a:t> × 1 </a:t>
            </a:r>
            <a:r>
              <a:rPr lang="el-GR" sz="2400" b="1" dirty="0" err="1"/>
              <a:t>cm</a:t>
            </a:r>
            <a:r>
              <a:rPr lang="el-GR" sz="2400" b="1" dirty="0"/>
              <a:t> = 1 τετραγωνικό εκατοστό. Εν ολίγοις, εκφράζεται ως cm2 ή τετραγωνικά </a:t>
            </a:r>
            <a:r>
              <a:rPr lang="el-GR" sz="2400" b="1" dirty="0" err="1"/>
              <a:t>cm</a:t>
            </a:r>
            <a:endParaRPr lang="en-US" sz="2400" b="1" dirty="0"/>
          </a:p>
        </p:txBody>
      </p:sp>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Μονάδες επιφάνειας</a:t>
            </a:r>
          </a:p>
        </p:txBody>
      </p:sp>
      <p:sp>
        <p:nvSpPr>
          <p:cNvPr id="3" name="Content Placeholder 2"/>
          <p:cNvSpPr>
            <a:spLocks noGrp="1"/>
          </p:cNvSpPr>
          <p:nvPr>
            <p:ph idx="1"/>
          </p:nvPr>
        </p:nvSpPr>
        <p:spPr>
          <a:xfrm>
            <a:off x="323528" y="908720"/>
            <a:ext cx="8229600" cy="4525963"/>
          </a:xfrm>
        </p:spPr>
        <p:txBody>
          <a:bodyPr/>
          <a:lstStyle/>
          <a:p>
            <a:pPr marL="0" indent="0" algn="just">
              <a:buNone/>
            </a:pPr>
            <a:r>
              <a:rPr lang="el-GR" sz="2400" b="1" dirty="0"/>
              <a:t>Πίνακας μετατροπών:</a:t>
            </a:r>
          </a:p>
        </p:txBody>
      </p:sp>
      <p:pic>
        <p:nvPicPr>
          <p:cNvPr id="5" name="Obrázok 4">
            <a:extLst>
              <a:ext uri="{FF2B5EF4-FFF2-40B4-BE49-F238E27FC236}">
                <a16:creationId xmlns:a16="http://schemas.microsoft.com/office/drawing/2014/main" id="{29FE6B88-6AF4-4AFB-A320-D346F7268312}"/>
              </a:ext>
            </a:extLst>
          </p:cNvPr>
          <p:cNvPicPr>
            <a:picLocks noChangeAspect="1"/>
          </p:cNvPicPr>
          <p:nvPr/>
        </p:nvPicPr>
        <p:blipFill>
          <a:blip r:embed="rId2"/>
          <a:stretch>
            <a:fillRect/>
          </a:stretch>
        </p:blipFill>
        <p:spPr>
          <a:xfrm>
            <a:off x="928162" y="1447654"/>
            <a:ext cx="3097676" cy="4501626"/>
          </a:xfrm>
          <a:prstGeom prst="rect">
            <a:avLst/>
          </a:prstGeom>
        </p:spPr>
      </p:pic>
      <p:pic>
        <p:nvPicPr>
          <p:cNvPr id="7" name="Obrázok 6" descr="Obrázok, na ktorom je stôl&#10;&#10;Automaticky generovaný popis">
            <a:extLst>
              <a:ext uri="{FF2B5EF4-FFF2-40B4-BE49-F238E27FC236}">
                <a16:creationId xmlns:a16="http://schemas.microsoft.com/office/drawing/2014/main" id="{C51A03CF-728B-4392-971A-0AC3A554C7EA}"/>
              </a:ext>
            </a:extLst>
          </p:cNvPr>
          <p:cNvPicPr>
            <a:picLocks noChangeAspect="1"/>
          </p:cNvPicPr>
          <p:nvPr/>
        </p:nvPicPr>
        <p:blipFill>
          <a:blip r:embed="rId3"/>
          <a:stretch>
            <a:fillRect/>
          </a:stretch>
        </p:blipFill>
        <p:spPr>
          <a:xfrm>
            <a:off x="4025837" y="1447654"/>
            <a:ext cx="3337531" cy="4525963"/>
          </a:xfrm>
          <a:prstGeom prst="rect">
            <a:avLst/>
          </a:prstGeom>
        </p:spPr>
      </p:pic>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Υπολογιστικό εμβαδόν</a:t>
            </a:r>
          </a:p>
        </p:txBody>
      </p:sp>
      <p:sp>
        <p:nvSpPr>
          <p:cNvPr id="3" name="Content Placeholder 2"/>
          <p:cNvSpPr>
            <a:spLocks noGrp="1"/>
          </p:cNvSpPr>
          <p:nvPr>
            <p:ph idx="1"/>
          </p:nvPr>
        </p:nvSpPr>
        <p:spPr>
          <a:xfrm>
            <a:off x="441193" y="980728"/>
            <a:ext cx="8229600" cy="5544616"/>
          </a:xfrm>
        </p:spPr>
        <p:txBody>
          <a:bodyPr/>
          <a:lstStyle/>
          <a:p>
            <a:pPr marL="0" indent="0" algn="just">
              <a:buNone/>
            </a:pPr>
            <a:r>
              <a:rPr lang="el-GR" sz="2000" b="1" dirty="0"/>
              <a:t>Υπολογίζοντας εμβαδόν είναι ένα μέτρο του χώρου που υπάρχει μέσα σε ένα σχήμα. Ο υπολογισμός του εμβαδού ενός σχήματος ή επιφάνειας μπορεί να είναι χρήσιμος στην καθημερινή ζωή – για παράδειγμα, μπορεί να χρειαστεί να ξέρετε πόση μπογιά να αγοράσετε για να καλύψετε έναν τοίχο ή πόσους σπόρους γρασιδιού χρειάζεστε για να σπείρετε ένα γκαζόν.</a:t>
            </a:r>
            <a:endParaRPr lang="en-US" sz="2000" b="1" dirty="0"/>
          </a:p>
          <a:p>
            <a:pPr marL="0" indent="0" algn="just">
              <a:buNone/>
            </a:pPr>
            <a:endParaRPr lang="en-US" sz="2000" b="1" dirty="0"/>
          </a:p>
          <a:p>
            <a:pPr marL="0" indent="0" algn="just">
              <a:buNone/>
            </a:pPr>
            <a:endParaRPr lang="en-US"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n-US" sz="2000" b="1" dirty="0"/>
          </a:p>
          <a:p>
            <a:pPr marL="0" indent="0" algn="just">
              <a:buNone/>
            </a:pPr>
            <a:endParaRPr lang="en-US" sz="2000" b="1" dirty="0"/>
          </a:p>
          <a:p>
            <a:pPr marL="0" indent="0" algn="just">
              <a:buNone/>
            </a:pPr>
            <a:r>
              <a:rPr lang="el-GR" sz="2000" b="1" dirty="0"/>
              <a:t>Εμβαδόν ενός δισδιάστατου σχήματος είναι ο χώρος που καταλαμβάνει. Στο δεδομένο τετράγωνο, ο χώρος που σκιάζεται με μπλε είναι το εμβαδόν του τετραγώνου.</a:t>
            </a:r>
          </a:p>
        </p:txBody>
      </p:sp>
      <p:pic>
        <p:nvPicPr>
          <p:cNvPr id="6" name="Obrázok 5" descr="Obrázok, na ktorom je námestie&#10;&#10;Automaticky generovaný popis">
            <a:extLst>
              <a:ext uri="{FF2B5EF4-FFF2-40B4-BE49-F238E27FC236}">
                <a16:creationId xmlns:a16="http://schemas.microsoft.com/office/drawing/2014/main" id="{FBAD57B8-8BD5-473A-9DA6-70D5EB3F6EDE}"/>
              </a:ext>
            </a:extLst>
          </p:cNvPr>
          <p:cNvPicPr>
            <a:picLocks noChangeAspect="1"/>
          </p:cNvPicPr>
          <p:nvPr/>
        </p:nvPicPr>
        <p:blipFill>
          <a:blip r:embed="rId2"/>
          <a:stretch>
            <a:fillRect/>
          </a:stretch>
        </p:blipFill>
        <p:spPr>
          <a:xfrm>
            <a:off x="3542647" y="2720536"/>
            <a:ext cx="2058705" cy="2065000"/>
          </a:xfrm>
          <a:prstGeom prst="rect">
            <a:avLst/>
          </a:prstGeom>
        </p:spPr>
      </p:pic>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Υπολογιστικό εμβαδόν</a:t>
            </a: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l-GR" sz="2400" b="1" dirty="0"/>
              <a:t>Ο χώρος που καταλαμβάνει η πισίνα παρακάτω μπορείτε να βρείτε βρίσκοντας την περιοχή της </a:t>
            </a:r>
            <a:r>
              <a:rPr lang="el-GR" sz="2400" b="1" dirty="0" err="1"/>
              <a:t>πισίνας.Ή</a:t>
            </a:r>
            <a:r>
              <a:rPr lang="el-GR" sz="2400" b="1" dirty="0"/>
              <a:t> μπορούμε να υπολογίσουμε το εμβαδόν ενός τετράγωνου χωραφιού για να βρούμε τον αριθμό των δενδρυλλίων που θα φυτευτούν. Μετράμε το εμβαδόν σε τετράγωνες μονάδες</a:t>
            </a:r>
            <a:endParaRPr lang="en-US" sz="2400" b="1" dirty="0"/>
          </a:p>
        </p:txBody>
      </p:sp>
      <p:pic>
        <p:nvPicPr>
          <p:cNvPr id="4" name="Obrázok 3">
            <a:extLst>
              <a:ext uri="{FF2B5EF4-FFF2-40B4-BE49-F238E27FC236}">
                <a16:creationId xmlns:a16="http://schemas.microsoft.com/office/drawing/2014/main" id="{5540FEF9-DA2A-436E-9595-A130A1606928}"/>
              </a:ext>
            </a:extLst>
          </p:cNvPr>
          <p:cNvPicPr>
            <a:picLocks noChangeAspect="1"/>
          </p:cNvPicPr>
          <p:nvPr/>
        </p:nvPicPr>
        <p:blipFill>
          <a:blip r:embed="rId2"/>
          <a:stretch>
            <a:fillRect/>
          </a:stretch>
        </p:blipFill>
        <p:spPr>
          <a:xfrm>
            <a:off x="3191192" y="3140968"/>
            <a:ext cx="2761615" cy="281940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Υπολογισμός περιοχής με χρήση της μεθόδου πλέγματος</a:t>
            </a:r>
          </a:p>
        </p:txBody>
      </p:sp>
      <p:sp>
        <p:nvSpPr>
          <p:cNvPr id="3" name="Content Placeholder 2"/>
          <p:cNvSpPr>
            <a:spLocks noGrp="1"/>
          </p:cNvSpPr>
          <p:nvPr>
            <p:ph idx="1"/>
          </p:nvPr>
        </p:nvSpPr>
        <p:spPr/>
        <p:txBody>
          <a:bodyPr/>
          <a:lstStyle/>
          <a:p>
            <a:pPr marL="0" indent="0" algn="just">
              <a:buNone/>
            </a:pPr>
            <a:r>
              <a:rPr lang="el-GR" sz="2000" b="1" dirty="0"/>
              <a:t>Όταν ένα σχήμα σχεδιάζεται σε ένα κλιμακωτό πλέγμα, μπορείτε να βρείτε την περιοχή μετρώντας τον αριθμό των τετραγώνων του πλέγματος μέσα στο σχήμα.</a:t>
            </a:r>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r>
              <a:rPr lang="el-GR" sz="2000" b="1" dirty="0"/>
              <a:t>Σε αυτό το παράδειγμα υπάρχουν 10 τετράγωνα πλέγματος μέσα στο </a:t>
            </a:r>
            <a:r>
              <a:rPr lang="el-GR" sz="2000" b="1" dirty="0" err="1"/>
              <a:t>ορθογώνιο.Για</a:t>
            </a:r>
            <a:r>
              <a:rPr lang="el-GR" sz="2000" b="1" dirty="0"/>
              <a:t> να βρούμε μια τιμή περιοχής χρησιμοποιώντας τη μέθοδο πλέγματος, πρέπει να γνωρίζουμε το μέγεθος που αντιπροσωπεύει ένα τετράγωνο πλέγματος.</a:t>
            </a:r>
            <a:endParaRPr lang="en-US" sz="2000" b="1" dirty="0"/>
          </a:p>
        </p:txBody>
      </p:sp>
      <p:pic>
        <p:nvPicPr>
          <p:cNvPr id="5" name="Obrázok 4" descr="Obrázok, na ktorom je šodži, krížovka&#10;&#10;Automaticky generovaný popis">
            <a:extLst>
              <a:ext uri="{FF2B5EF4-FFF2-40B4-BE49-F238E27FC236}">
                <a16:creationId xmlns:a16="http://schemas.microsoft.com/office/drawing/2014/main" id="{2A50B364-2BBD-46DB-814E-6377DD435168}"/>
              </a:ext>
            </a:extLst>
          </p:cNvPr>
          <p:cNvPicPr>
            <a:picLocks noChangeAspect="1"/>
          </p:cNvPicPr>
          <p:nvPr/>
        </p:nvPicPr>
        <p:blipFill>
          <a:blip r:embed="rId2"/>
          <a:stretch>
            <a:fillRect/>
          </a:stretch>
        </p:blipFill>
        <p:spPr>
          <a:xfrm>
            <a:off x="2771775" y="2409825"/>
            <a:ext cx="3600450" cy="2038350"/>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Υπολογισμός περιοχής με χρήση της μεθόδου πλέγματος</a:t>
            </a:r>
          </a:p>
        </p:txBody>
      </p:sp>
      <p:sp>
        <p:nvSpPr>
          <p:cNvPr id="3" name="Content Placeholder 2"/>
          <p:cNvSpPr>
            <a:spLocks noGrp="1"/>
          </p:cNvSpPr>
          <p:nvPr>
            <p:ph idx="1"/>
          </p:nvPr>
        </p:nvSpPr>
        <p:spPr/>
        <p:txBody>
          <a:bodyPr/>
          <a:lstStyle/>
          <a:p>
            <a:pPr marL="0" indent="0" algn="just">
              <a:buNone/>
            </a:pPr>
            <a:r>
              <a:rPr lang="el-GR" sz="2000" b="1" dirty="0"/>
              <a:t>Αυτό το παράδειγμα χρησιμοποιεί εκατοστά, αλλά η ίδια μέθοδος ισχύει για οποιαδήποτε μονάδα μήκους ή απόστασης. Θα μπορούσατε, για παράδειγμα, να χρησιμοποιείτε ίντσες, μέτρα, μίλια, πόδια κ.λπ.</a:t>
            </a:r>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r>
              <a:rPr lang="el-GR" sz="2000" b="1" dirty="0"/>
              <a:t>Υπάρχουν 16 μικρά τετράγωνα οπότε το εμβαδόν του μεγάλου τετραγώνου είναι 16 τετραγωνικά εκατοστά. Στα μαθηματικά συντομεύουμε «τετράγωνα εκατοστά» σε cm2. Το 2 σημαίνει «τετράγωνο»</a:t>
            </a:r>
            <a:endParaRPr lang="en-US" sz="2000" b="1" dirty="0"/>
          </a:p>
        </p:txBody>
      </p:sp>
      <p:pic>
        <p:nvPicPr>
          <p:cNvPr id="5" name="Obrázok 4" descr="Obrázok, na ktorom je text, šodži, krížovka, ClipArt&#10;&#10;Automaticky generovaný popis">
            <a:extLst>
              <a:ext uri="{FF2B5EF4-FFF2-40B4-BE49-F238E27FC236}">
                <a16:creationId xmlns:a16="http://schemas.microsoft.com/office/drawing/2014/main" id="{F1D0BEAF-6B36-41E1-91F5-4D1B0FDAE08B}"/>
              </a:ext>
            </a:extLst>
          </p:cNvPr>
          <p:cNvPicPr>
            <a:picLocks noChangeAspect="1"/>
          </p:cNvPicPr>
          <p:nvPr/>
        </p:nvPicPr>
        <p:blipFill>
          <a:blip r:embed="rId2"/>
          <a:stretch>
            <a:fillRect/>
          </a:stretch>
        </p:blipFill>
        <p:spPr>
          <a:xfrm>
            <a:off x="3700462" y="2863056"/>
            <a:ext cx="1743075" cy="2000250"/>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Υπολογισμός εμβαδού τετραγώνου</a:t>
            </a:r>
          </a:p>
        </p:txBody>
      </p:sp>
      <p:sp>
        <p:nvSpPr>
          <p:cNvPr id="3" name="Content Placeholder 2"/>
          <p:cNvSpPr>
            <a:spLocks noGrp="1"/>
          </p:cNvSpPr>
          <p:nvPr>
            <p:ph idx="1"/>
          </p:nvPr>
        </p:nvSpPr>
        <p:spPr>
          <a:xfrm>
            <a:off x="457200" y="1320592"/>
            <a:ext cx="8229600" cy="4525963"/>
          </a:xfrm>
        </p:spPr>
        <p:txBody>
          <a:bodyPr/>
          <a:lstStyle/>
          <a:p>
            <a:pPr marL="0" indent="0">
              <a:buNone/>
            </a:pPr>
            <a:r>
              <a:rPr lang="el-GR" sz="2400" b="1" dirty="0"/>
              <a:t>Το εμβαδόν ενός τετραγώνου ορίζεται ως ο αριθμός των τετραγωνικών μονάδων που χρειάζονται για να γεμίσει ένα τετράγωνο. Με άλλα λόγια, όταν θέλουμε να βρούμε το εμβαδόν ενός τετραγώνου, λαμβάνουμε υπόψη το μήκος της πλευράς του. Εφόσον όλες οι πλευρές ενός τετραγώνου είναι ίσες, το εμβαδόν του είναι το γινόμενο των δύο πλευρών του. Οι κοινές μονάδες που χρησιμοποιούνται για τη μέτρηση του εμβαδού του τετραγώνου είναι τετραγωνικά μέτρα ή τετραγωνικά εκατοστά.</a:t>
            </a:r>
            <a:endParaRPr lang="it-IT" sz="2400" dirty="0"/>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Υπολογισμός εμβαδού τετραγώνου</a:t>
            </a:r>
          </a:p>
        </p:txBody>
      </p:sp>
      <p:sp>
        <p:nvSpPr>
          <p:cNvPr id="3" name="Content Placeholder 2"/>
          <p:cNvSpPr>
            <a:spLocks noGrp="1"/>
          </p:cNvSpPr>
          <p:nvPr>
            <p:ph idx="1"/>
          </p:nvPr>
        </p:nvSpPr>
        <p:spPr>
          <a:xfrm>
            <a:off x="323528" y="1048946"/>
            <a:ext cx="8229600" cy="4525963"/>
          </a:xfrm>
        </p:spPr>
        <p:txBody>
          <a:bodyPr/>
          <a:lstStyle/>
          <a:p>
            <a:pPr marL="0" indent="0" algn="just">
              <a:buNone/>
            </a:pPr>
            <a:r>
              <a:rPr lang="el-GR" sz="2400" b="1" dirty="0"/>
              <a:t>Παρατηρήστε το τετράγωνο που φαίνεται παρακάτω. Έχει καταλάβει 25 τετράγωνα. Επομένως, το εμβαδόν του τετραγώνου είναι 25 τετραγωνικές μονάδες. Από το σχήμα, μπορούμε να παρατηρήσουμε ότι το μήκος κάθε πλευράς είναι 5 μονάδες. Επομένως, το εμβαδόν του τετραγώνου είναι το γινόμενο των πλευρών του. Εμβαδόν τετραγώνου = πλευρά × πλευρά = 5 × 5 = 25 τετραγωνικές μονάδες.</a:t>
            </a:r>
          </a:p>
        </p:txBody>
      </p:sp>
      <p:pic>
        <p:nvPicPr>
          <p:cNvPr id="6" name="Obrázok 5" descr="Obrázok, na ktorom je text, šodži, krížovka&#10;&#10;Automaticky generovaný popis">
            <a:extLst>
              <a:ext uri="{FF2B5EF4-FFF2-40B4-BE49-F238E27FC236}">
                <a16:creationId xmlns:a16="http://schemas.microsoft.com/office/drawing/2014/main" id="{3E4E3AEA-42FB-4B8F-9EFF-C7E5022A6DB9}"/>
              </a:ext>
            </a:extLst>
          </p:cNvPr>
          <p:cNvPicPr>
            <a:picLocks noChangeAspect="1"/>
          </p:cNvPicPr>
          <p:nvPr/>
        </p:nvPicPr>
        <p:blipFill>
          <a:blip r:embed="rId2"/>
          <a:stretch>
            <a:fillRect/>
          </a:stretch>
        </p:blipFill>
        <p:spPr>
          <a:xfrm>
            <a:off x="2962164" y="3789040"/>
            <a:ext cx="2952328" cy="2952328"/>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Υπολογισμός εμβαδού τετραγώνου</a:t>
            </a:r>
          </a:p>
        </p:txBody>
      </p:sp>
      <p:sp>
        <p:nvSpPr>
          <p:cNvPr id="3" name="Content Placeholder 2"/>
          <p:cNvSpPr>
            <a:spLocks noGrp="1"/>
          </p:cNvSpPr>
          <p:nvPr>
            <p:ph idx="1"/>
          </p:nvPr>
        </p:nvSpPr>
        <p:spPr>
          <a:xfrm>
            <a:off x="457200" y="980728"/>
            <a:ext cx="8229600" cy="4525963"/>
          </a:xfrm>
        </p:spPr>
        <p:txBody>
          <a:bodyPr/>
          <a:lstStyle/>
          <a:p>
            <a:pPr marL="0" indent="0" algn="just">
              <a:buNone/>
            </a:pPr>
            <a:r>
              <a:rPr lang="el-GR" sz="2400" b="1" dirty="0"/>
              <a:t>Εμβαδόν τετραγώνου = Πλευρά × Πλευρά = S2 </a:t>
            </a:r>
          </a:p>
          <a:p>
            <a:pPr marL="0" indent="0" algn="just">
              <a:buNone/>
            </a:pPr>
            <a:r>
              <a:rPr lang="el-GR" sz="2400" b="1" dirty="0"/>
              <a:t>Αλγεβρικά, το εμβαδόν ενός τετραγώνου μπορεί να βρεθεί τετραγωνίζοντας τον αριθμό που αντιπροσωπεύει το μέτρο της πλευράς του τετραγώνου. Τώρα, ας χρησιμοποιήσουμε αυτόν τον τύπο για να βρούμε το εμβαδόν ενός τετραγώνου πλευράς 7 </a:t>
            </a:r>
            <a:r>
              <a:rPr lang="el-GR" sz="2400" b="1" dirty="0" err="1"/>
              <a:t>cm</a:t>
            </a:r>
            <a:r>
              <a:rPr lang="el-GR" sz="2400" b="1" dirty="0"/>
              <a:t>. Γνωρίζουμε ότι το εμβαδόν ενός τετραγώνου = Πλευρά × Πλευρά. Αντικαθιστώντας το μήκος της πλευράς 7 </a:t>
            </a:r>
            <a:r>
              <a:rPr lang="el-GR" sz="2400" b="1" dirty="0" err="1"/>
              <a:t>cm</a:t>
            </a:r>
            <a:r>
              <a:rPr lang="el-GR" sz="2400" b="1" dirty="0"/>
              <a:t>, 7 × 7 = 49. Επομένως, το εμβαδόν του δεδομένου τετραγώνου είναι 49 cm2.</a:t>
            </a:r>
          </a:p>
        </p:txBody>
      </p:sp>
      <p:pic>
        <p:nvPicPr>
          <p:cNvPr id="5" name="Obrázok 4">
            <a:extLst>
              <a:ext uri="{FF2B5EF4-FFF2-40B4-BE49-F238E27FC236}">
                <a16:creationId xmlns:a16="http://schemas.microsoft.com/office/drawing/2014/main" id="{61B6D22F-C20D-4494-A0F2-2943CC702189}"/>
              </a:ext>
            </a:extLst>
          </p:cNvPr>
          <p:cNvPicPr>
            <a:picLocks noChangeAspect="1"/>
          </p:cNvPicPr>
          <p:nvPr/>
        </p:nvPicPr>
        <p:blipFill>
          <a:blip r:embed="rId2"/>
          <a:stretch>
            <a:fillRect/>
          </a:stretch>
        </p:blipFill>
        <p:spPr>
          <a:xfrm>
            <a:off x="3371964" y="4077072"/>
            <a:ext cx="2400072" cy="2423741"/>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Υπολογισμός εμβαδού ορθογωνίου</a:t>
            </a:r>
          </a:p>
        </p:txBody>
      </p:sp>
      <p:sp>
        <p:nvSpPr>
          <p:cNvPr id="3" name="Content Placeholder 2"/>
          <p:cNvSpPr>
            <a:spLocks noGrp="1"/>
          </p:cNvSpPr>
          <p:nvPr>
            <p:ph idx="1"/>
          </p:nvPr>
        </p:nvSpPr>
        <p:spPr>
          <a:xfrm>
            <a:off x="395536" y="983878"/>
            <a:ext cx="8229600" cy="4525963"/>
          </a:xfrm>
        </p:spPr>
        <p:txBody>
          <a:bodyPr/>
          <a:lstStyle/>
          <a:p>
            <a:pPr marL="0" indent="0" algn="just">
              <a:buNone/>
            </a:pPr>
            <a:r>
              <a:rPr lang="el-GR" sz="2400" b="1" dirty="0"/>
              <a:t>Εξ ορισμού, το εμβαδόν ενός ορθογωνίου είναι η περιοχή που καλύπτεται από το ορθογώνιο σε ένα δισδιάστατο επίπεδο. Ένα ορθογώνιο είναι ένα δισδιάστατο πολύγωνο με τέσσερις πλευρές, τέσσερις γωνίες και τέσσερις κορυφές.</a:t>
            </a:r>
          </a:p>
          <a:p>
            <a:pPr marL="0" indent="0" algn="just">
              <a:buNone/>
            </a:pPr>
            <a:r>
              <a:rPr lang="el-GR" sz="2400" b="1" dirty="0"/>
              <a:t>Ένα ορθογώνιο αποτελείται από δύο πλευρές: μήκος (L) και πλάτος (W). Το μήκος ενός ορθογωνίου είναι η μεγαλύτερη πλευρά, ενώ το πλάτος είναι η μικρότερη πλευρά. Το πλάτος ενός ορθογωνίου μερικές φορές αναφέρεται ως πλάτος (β).</a:t>
            </a:r>
            <a:endParaRPr lang="en-US" sz="2400" b="1" dirty="0"/>
          </a:p>
        </p:txBody>
      </p:sp>
      <p:pic>
        <p:nvPicPr>
          <p:cNvPr id="5" name="Obrázok 4">
            <a:extLst>
              <a:ext uri="{FF2B5EF4-FFF2-40B4-BE49-F238E27FC236}">
                <a16:creationId xmlns:a16="http://schemas.microsoft.com/office/drawing/2014/main" id="{F5A4EDE4-BCD6-4F52-A100-F1C4CA1D9960}"/>
              </a:ext>
            </a:extLst>
          </p:cNvPr>
          <p:cNvPicPr>
            <a:picLocks noChangeAspect="1"/>
          </p:cNvPicPr>
          <p:nvPr/>
        </p:nvPicPr>
        <p:blipFill>
          <a:blip r:embed="rId2"/>
          <a:stretch>
            <a:fillRect/>
          </a:stretch>
        </p:blipFill>
        <p:spPr>
          <a:xfrm>
            <a:off x="2051720" y="4293096"/>
            <a:ext cx="4260101" cy="1800200"/>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TotalTime>
  <Words>1352</Words>
  <Application>Microsoft Office PowerPoint</Application>
  <PresentationFormat>On-screen Show (4:3)</PresentationFormat>
  <Paragraphs>78</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Adobe Heiti Std R</vt:lpstr>
      <vt:lpstr>Arial</vt:lpstr>
      <vt:lpstr>Calibri</vt:lpstr>
      <vt:lpstr>Office Theme</vt:lpstr>
      <vt:lpstr>Λογική: Μετρήσεις / Συγκρίσεις / Μετατροπές 1</vt:lpstr>
      <vt:lpstr>Υπολογιστικό εμβαδόν</vt:lpstr>
      <vt:lpstr>Υπολογιστικό εμβαδόν</vt:lpstr>
      <vt:lpstr>Υπολογισμός περιοχής με χρήση της μεθόδου πλέγματος</vt:lpstr>
      <vt:lpstr>Υπολογισμός περιοχής με χρήση της μεθόδου πλέγματος</vt:lpstr>
      <vt:lpstr>Υπολογισμός εμβαδού τετραγώνου</vt:lpstr>
      <vt:lpstr>Υπολογισμός εμβαδού τετραγώνου</vt:lpstr>
      <vt:lpstr>Υπολογισμός εμβαδού τετραγώνου</vt:lpstr>
      <vt:lpstr>Υπολογισμός εμβαδού ορθογωνίου</vt:lpstr>
      <vt:lpstr>Υπολογισμός εμβαδού ορθογωνίου</vt:lpstr>
      <vt:lpstr>Υπολογισμός εμβαδού ορθογωνίου</vt:lpstr>
      <vt:lpstr>Υπολογισμός εμβαδού τριγώνου</vt:lpstr>
      <vt:lpstr>Υπολογισμός εμβαδού τριγώνου</vt:lpstr>
      <vt:lpstr>Μαθηματικοί Τύποι</vt:lpstr>
      <vt:lpstr>Μονάδες μήκους</vt:lpstr>
      <vt:lpstr>Μονάδες μήκους</vt:lpstr>
      <vt:lpstr>Μονάδες μήκους</vt:lpstr>
      <vt:lpstr>Μονάδες επιφάνειας</vt:lpstr>
      <vt:lpstr>Μονάδες επιφάνειας</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Κωνσταντίνος Κόβας</cp:lastModifiedBy>
  <cp:revision>28</cp:revision>
  <dcterms:created xsi:type="dcterms:W3CDTF">2016-10-07T11:12:08Z</dcterms:created>
  <dcterms:modified xsi:type="dcterms:W3CDTF">2023-01-24T18:04:35Z</dcterms:modified>
  <cp:category/>
</cp:coreProperties>
</file>