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90" d="100"/>
          <a:sy n="90" d="100"/>
        </p:scale>
        <p:origin x="102" y="120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24/01/2023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24/1/2023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el-GR" b="1" dirty="0">
                <a:solidFill>
                  <a:srgbClr val="166C59"/>
                </a:solidFill>
              </a:rPr>
              <a:t>Λογική: Μετρήσεις / Συγκρίσεις / Μετατροπές</a:t>
            </a:r>
            <a:r>
              <a:rPr lang="en-US" b="1" dirty="0">
                <a:solidFill>
                  <a:srgbClr val="166C59"/>
                </a:solidFill>
              </a:rPr>
              <a:t> 2</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Μαθηματικοί Τύποι</a:t>
            </a:r>
          </a:p>
        </p:txBody>
      </p:sp>
      <p:pic>
        <p:nvPicPr>
          <p:cNvPr id="6" name="Obrázok 5" descr="Obrázok, na ktorom je stôl&#10;&#10;Automaticky generovaný popis">
            <a:extLst>
              <a:ext uri="{FF2B5EF4-FFF2-40B4-BE49-F238E27FC236}">
                <a16:creationId xmlns:a16="http://schemas.microsoft.com/office/drawing/2014/main" id="{8779F30F-A303-444E-B55E-AE9AA05554C9}"/>
              </a:ext>
            </a:extLst>
          </p:cNvPr>
          <p:cNvPicPr>
            <a:picLocks noChangeAspect="1"/>
          </p:cNvPicPr>
          <p:nvPr/>
        </p:nvPicPr>
        <p:blipFill>
          <a:blip r:embed="rId2"/>
          <a:stretch>
            <a:fillRect/>
          </a:stretch>
        </p:blipFill>
        <p:spPr>
          <a:xfrm>
            <a:off x="1600200" y="1052736"/>
            <a:ext cx="5943600" cy="5140960"/>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Μονάδες Όγκου</a:t>
            </a:r>
          </a:p>
        </p:txBody>
      </p:sp>
      <p:sp>
        <p:nvSpPr>
          <p:cNvPr id="3" name="Content Placeholder 2"/>
          <p:cNvSpPr>
            <a:spLocks noGrp="1"/>
          </p:cNvSpPr>
          <p:nvPr>
            <p:ph idx="1"/>
          </p:nvPr>
        </p:nvSpPr>
        <p:spPr>
          <a:xfrm>
            <a:off x="457200" y="1435328"/>
            <a:ext cx="8229600" cy="4525963"/>
          </a:xfrm>
        </p:spPr>
        <p:txBody>
          <a:bodyPr/>
          <a:lstStyle/>
          <a:p>
            <a:pPr marL="0" indent="0" algn="just">
              <a:buNone/>
            </a:pPr>
            <a:r>
              <a:rPr lang="el-GR" sz="2400" b="1" dirty="0"/>
              <a:t>Η μονάδα όγκου S.I. είναι το κυβικό μέτρο (m3) αφού ο όγκος είναι μια ποσότητα του τρισδιάστατου χώρου που καταλαμβάνει ένα σχήμα ή επιφάνεια. Ωστόσο, η πιο συχνά χρησιμοποιούμενη μονάδα για τον όγκο είναι το λίτρο. Εκτός από αυτό, μεγάλοι και μικροί όγκοι </a:t>
            </a:r>
            <a:r>
              <a:rPr lang="el-GR" sz="2400" b="1" dirty="0" err="1"/>
              <a:t>μετρώνται</a:t>
            </a:r>
            <a:r>
              <a:rPr lang="el-GR" sz="2400" b="1" dirty="0"/>
              <a:t> σε άλλες μονάδες όπως </a:t>
            </a:r>
            <a:r>
              <a:rPr lang="el-GR" sz="2400" b="1" dirty="0" err="1"/>
              <a:t>χιλιοστόλιτρο</a:t>
            </a:r>
            <a:r>
              <a:rPr lang="el-GR" sz="2400" b="1" dirty="0"/>
              <a:t> (</a:t>
            </a:r>
            <a:r>
              <a:rPr lang="el-GR" sz="2400" b="1" dirty="0" err="1"/>
              <a:t>ml</a:t>
            </a:r>
            <a:r>
              <a:rPr lang="el-GR" sz="2400" b="1" dirty="0"/>
              <a:t>), </a:t>
            </a:r>
            <a:r>
              <a:rPr lang="el-GR" sz="2400" b="1" dirty="0" err="1"/>
              <a:t>δεκατόλιτρο</a:t>
            </a:r>
            <a:r>
              <a:rPr lang="el-GR" sz="2400" b="1" dirty="0"/>
              <a:t> (</a:t>
            </a:r>
            <a:r>
              <a:rPr lang="el-GR" sz="2400" b="1" dirty="0" err="1"/>
              <a:t>dl</a:t>
            </a:r>
            <a:r>
              <a:rPr lang="el-GR" sz="2400" b="1" dirty="0"/>
              <a:t>) και άλλες.</a:t>
            </a:r>
            <a:endParaRPr lang="en-US" sz="2400" b="1" dirty="0"/>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Μονάδες Όγκου</a:t>
            </a:r>
          </a:p>
        </p:txBody>
      </p:sp>
      <p:pic>
        <p:nvPicPr>
          <p:cNvPr id="5" name="Obrázok 4" descr="Obrázok, na ktorom je stôl&#10;&#10;Automaticky generovaný popis">
            <a:extLst>
              <a:ext uri="{FF2B5EF4-FFF2-40B4-BE49-F238E27FC236}">
                <a16:creationId xmlns:a16="http://schemas.microsoft.com/office/drawing/2014/main" id="{7843F96B-A2A4-4296-A268-5541A1C0AB05}"/>
              </a:ext>
            </a:extLst>
          </p:cNvPr>
          <p:cNvPicPr>
            <a:picLocks noChangeAspect="1"/>
          </p:cNvPicPr>
          <p:nvPr/>
        </p:nvPicPr>
        <p:blipFill>
          <a:blip r:embed="rId2"/>
          <a:stretch>
            <a:fillRect/>
          </a:stretch>
        </p:blipFill>
        <p:spPr>
          <a:xfrm>
            <a:off x="1259632" y="980728"/>
            <a:ext cx="6435090" cy="538734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Μονάδες μετατροπής όγκου</a:t>
            </a:r>
          </a:p>
        </p:txBody>
      </p:sp>
      <p:pic>
        <p:nvPicPr>
          <p:cNvPr id="4" name="Obrázok 3">
            <a:extLst>
              <a:ext uri="{FF2B5EF4-FFF2-40B4-BE49-F238E27FC236}">
                <a16:creationId xmlns:a16="http://schemas.microsoft.com/office/drawing/2014/main" id="{2CAE2A7F-078C-4EEC-AE2F-07CCC410F478}"/>
              </a:ext>
            </a:extLst>
          </p:cNvPr>
          <p:cNvPicPr>
            <a:picLocks noChangeAspect="1"/>
          </p:cNvPicPr>
          <p:nvPr/>
        </p:nvPicPr>
        <p:blipFill>
          <a:blip r:embed="rId2"/>
          <a:stretch>
            <a:fillRect/>
          </a:stretch>
        </p:blipFill>
        <p:spPr>
          <a:xfrm>
            <a:off x="1475656" y="1085850"/>
            <a:ext cx="5906135" cy="2343150"/>
          </a:xfrm>
          <a:prstGeom prst="rect">
            <a:avLst/>
          </a:prstGeom>
        </p:spPr>
      </p:pic>
      <p:pic>
        <p:nvPicPr>
          <p:cNvPr id="5" name="Obrázok 4" descr="Obrázok, na ktorom je stôl&#10;&#10;Automaticky generovaný popis">
            <a:extLst>
              <a:ext uri="{FF2B5EF4-FFF2-40B4-BE49-F238E27FC236}">
                <a16:creationId xmlns:a16="http://schemas.microsoft.com/office/drawing/2014/main" id="{A08C73D6-8544-4F55-91BD-72774266D58A}"/>
              </a:ext>
            </a:extLst>
          </p:cNvPr>
          <p:cNvPicPr>
            <a:picLocks noChangeAspect="1"/>
          </p:cNvPicPr>
          <p:nvPr/>
        </p:nvPicPr>
        <p:blipFill rotWithShape="1">
          <a:blip r:embed="rId3"/>
          <a:srcRect r="770" b="48645"/>
          <a:stretch/>
        </p:blipFill>
        <p:spPr bwMode="auto">
          <a:xfrm>
            <a:off x="1499219" y="3455218"/>
            <a:ext cx="5897880" cy="1661160"/>
          </a:xfrm>
          <a:prstGeom prst="rect">
            <a:avLst/>
          </a:prstGeom>
          <a:ln>
            <a:noFill/>
          </a:ln>
          <a:extLst>
            <a:ext uri="{53640926-AAD7-44D8-BBD7-CCE9431645EC}">
              <a14:shadowObscured xmlns:a14="http://schemas.microsoft.com/office/drawing/2010/main"/>
            </a:ext>
          </a:extLst>
        </p:spPr>
      </p:pic>
      <p:sp>
        <p:nvSpPr>
          <p:cNvPr id="6" name="BlokTextu 5">
            <a:extLst>
              <a:ext uri="{FF2B5EF4-FFF2-40B4-BE49-F238E27FC236}">
                <a16:creationId xmlns:a16="http://schemas.microsoft.com/office/drawing/2014/main" id="{2FC233FC-5872-44C1-AE4F-B68DF23B271A}"/>
              </a:ext>
            </a:extLst>
          </p:cNvPr>
          <p:cNvSpPr txBox="1"/>
          <p:nvPr/>
        </p:nvSpPr>
        <p:spPr>
          <a:xfrm>
            <a:off x="1504799" y="5013176"/>
            <a:ext cx="5993451" cy="923330"/>
          </a:xfrm>
          <a:prstGeom prst="rect">
            <a:avLst/>
          </a:prstGeom>
          <a:noFill/>
        </p:spPr>
        <p:txBody>
          <a:bodyPr wrap="square" rtlCol="0">
            <a:spAutoFit/>
          </a:bodyPr>
          <a:lstStyle/>
          <a:p>
            <a:r>
              <a:rPr lang="el-GR" b="1" dirty="0"/>
              <a:t>Για ένα μήκος - χρησιμοποιείτε τη μετατροπή μία φορά</a:t>
            </a:r>
          </a:p>
          <a:p>
            <a:r>
              <a:rPr lang="el-GR" b="1" dirty="0"/>
              <a:t>Για μια περιοχή χρησιμοποιείτε τη μετατροπή δύο φορές</a:t>
            </a:r>
          </a:p>
          <a:p>
            <a:r>
              <a:rPr lang="el-GR" b="1" dirty="0"/>
              <a:t>Για έναν τόμο - χρησιμοποιείτε τη μετατροπή 3 φορές</a:t>
            </a:r>
            <a:endParaRPr lang="en-US" b="1" dirty="0"/>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el-GR" sz="4000" b="1" dirty="0">
                <a:solidFill>
                  <a:srgbClr val="166C59"/>
                </a:solidFill>
              </a:rPr>
              <a:t>Μετατροπή κυβικών μέτρων σε λίτρα</a:t>
            </a:r>
          </a:p>
        </p:txBody>
      </p:sp>
      <p:sp>
        <p:nvSpPr>
          <p:cNvPr id="3" name="BlokTextu 2">
            <a:extLst>
              <a:ext uri="{FF2B5EF4-FFF2-40B4-BE49-F238E27FC236}">
                <a16:creationId xmlns:a16="http://schemas.microsoft.com/office/drawing/2014/main" id="{D3EAD5D9-32AF-46BD-AFA2-7E5F4DEA7DCA}"/>
              </a:ext>
            </a:extLst>
          </p:cNvPr>
          <p:cNvSpPr txBox="1"/>
          <p:nvPr/>
        </p:nvSpPr>
        <p:spPr>
          <a:xfrm>
            <a:off x="457200" y="1268760"/>
            <a:ext cx="8640960" cy="2585323"/>
          </a:xfrm>
          <a:prstGeom prst="rect">
            <a:avLst/>
          </a:prstGeom>
          <a:noFill/>
        </p:spPr>
        <p:txBody>
          <a:bodyPr wrap="square" rtlCol="0">
            <a:spAutoFit/>
          </a:bodyPr>
          <a:lstStyle/>
          <a:p>
            <a:r>
              <a:rPr lang="el-GR" b="1" dirty="0"/>
              <a:t>Τα κυβικά μέτρα και τα λίτρα είναι δύο κοινές μετρικές μονάδες όγκου.1 κυβικό μέτρο είναι 1000 λίτρα.</a:t>
            </a:r>
          </a:p>
          <a:p>
            <a:r>
              <a:rPr lang="el-GR" b="1" dirty="0"/>
              <a:t>Ο απλούστερος τρόπος για να μετατρέψετε τα κυβικά μέτρα σε λίτρα είναι να μετακινήσετε την υποδιαστολή τρεις θέσεις προς τα δεξιά. Με άλλα λόγια, πολλαπλασιάστε μια τιμή σε κυβικά μέτρα επί 1000 για να πάρετε την απάντηση σε λίτρα.</a:t>
            </a:r>
          </a:p>
          <a:p>
            <a:r>
              <a:rPr lang="el-GR" b="1" dirty="0"/>
              <a:t>Για να μετατρέψετε λίτρα σε κυβικά μέτρα, απλά πρέπει να μετακινήσετε την υποδιαστολή τρεις θέσεις προς τα αριστερά. Με άλλα λόγια, διαιρέστε μια τιμή σε λίτρα με το 1000 για να πάρετε μια απάντηση σε κυβικά μέτρα.</a:t>
            </a:r>
            <a:endParaRPr lang="en-US" b="1" dirty="0"/>
          </a:p>
        </p:txBody>
      </p:sp>
      <p:pic>
        <p:nvPicPr>
          <p:cNvPr id="6" name="Obrázok 5">
            <a:extLst>
              <a:ext uri="{FF2B5EF4-FFF2-40B4-BE49-F238E27FC236}">
                <a16:creationId xmlns:a16="http://schemas.microsoft.com/office/drawing/2014/main" id="{F71F76B4-DD3B-4F99-B635-297FA26EE2E1}"/>
              </a:ext>
            </a:extLst>
          </p:cNvPr>
          <p:cNvPicPr>
            <a:picLocks noChangeAspect="1"/>
          </p:cNvPicPr>
          <p:nvPr/>
        </p:nvPicPr>
        <p:blipFill>
          <a:blip r:embed="rId2"/>
          <a:stretch>
            <a:fillRect/>
          </a:stretch>
        </p:blipFill>
        <p:spPr>
          <a:xfrm>
            <a:off x="1763688" y="4310884"/>
            <a:ext cx="5358712" cy="1854420"/>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Μετατροπή κυβικών μέτρων σε λίτρα</a:t>
            </a:r>
          </a:p>
        </p:txBody>
      </p:sp>
      <p:sp>
        <p:nvSpPr>
          <p:cNvPr id="3" name="Content Placeholder 2"/>
          <p:cNvSpPr>
            <a:spLocks noGrp="1"/>
          </p:cNvSpPr>
          <p:nvPr>
            <p:ph idx="1"/>
          </p:nvPr>
        </p:nvSpPr>
        <p:spPr>
          <a:xfrm>
            <a:off x="469793" y="1556792"/>
            <a:ext cx="8229600" cy="4525963"/>
          </a:xfrm>
        </p:spPr>
        <p:txBody>
          <a:bodyPr/>
          <a:lstStyle/>
          <a:p>
            <a:pPr marL="0" indent="0" algn="just">
              <a:buNone/>
            </a:pPr>
            <a:r>
              <a:rPr lang="el-GR" sz="2400" b="1" dirty="0"/>
              <a:t>Πόσα λίτρα ισούνται με 0,25 κυβικά μέτρα;</a:t>
            </a:r>
          </a:p>
          <a:p>
            <a:pPr marL="0" indent="0" algn="just">
              <a:buNone/>
            </a:pPr>
            <a:endParaRPr lang="el-GR" sz="2400" b="1" dirty="0"/>
          </a:p>
          <a:p>
            <a:pPr marL="0" indent="0" algn="just">
              <a:buNone/>
            </a:pPr>
            <a:r>
              <a:rPr lang="el-GR" sz="2400" b="1" dirty="0"/>
              <a:t>Απαιτούνται συντελεστές μετατροπής</a:t>
            </a:r>
          </a:p>
          <a:p>
            <a:pPr marL="0" indent="0" algn="just">
              <a:buNone/>
            </a:pPr>
            <a:r>
              <a:rPr lang="el-GR" sz="2400" b="1" dirty="0"/>
              <a:t>1 cm³ = 1 </a:t>
            </a:r>
            <a:r>
              <a:rPr lang="el-GR" sz="2400" b="1" dirty="0" err="1"/>
              <a:t>mL</a:t>
            </a:r>
            <a:endParaRPr lang="el-GR" sz="2400" b="1" dirty="0"/>
          </a:p>
          <a:p>
            <a:pPr marL="0" indent="0" algn="just">
              <a:buNone/>
            </a:pPr>
            <a:r>
              <a:rPr lang="el-GR" sz="2400" b="1" dirty="0"/>
              <a:t>100 </a:t>
            </a:r>
            <a:r>
              <a:rPr lang="el-GR" sz="2400" b="1" dirty="0" err="1"/>
              <a:t>cm</a:t>
            </a:r>
            <a:r>
              <a:rPr lang="el-GR" sz="2400" b="1" dirty="0"/>
              <a:t> = 1 m</a:t>
            </a:r>
          </a:p>
          <a:p>
            <a:pPr marL="0" indent="0" algn="just">
              <a:buNone/>
            </a:pPr>
            <a:r>
              <a:rPr lang="el-GR" sz="2400" b="1" dirty="0"/>
              <a:t>1000 </a:t>
            </a:r>
            <a:r>
              <a:rPr lang="el-GR" sz="2400" b="1" dirty="0" err="1"/>
              <a:t>mL</a:t>
            </a:r>
            <a:r>
              <a:rPr lang="el-GR" sz="2400" b="1" dirty="0"/>
              <a:t> = 1 L</a:t>
            </a:r>
          </a:p>
          <a:p>
            <a:pPr marL="0" indent="0" algn="just">
              <a:buNone/>
            </a:pPr>
            <a:r>
              <a:rPr lang="el-GR" sz="2400" b="1" dirty="0"/>
              <a:t>1 m³ = 1000 L</a:t>
            </a:r>
            <a:endParaRPr lang="en-US" sz="2400" b="1" dirty="0"/>
          </a:p>
        </p:txBody>
      </p:sp>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Μετατροπή κυβικών μέτρων σε λίτρα</a:t>
            </a:r>
          </a:p>
        </p:txBody>
      </p:sp>
      <p:sp>
        <p:nvSpPr>
          <p:cNvPr id="3" name="Content Placeholder 2"/>
          <p:cNvSpPr>
            <a:spLocks noGrp="1"/>
          </p:cNvSpPr>
          <p:nvPr>
            <p:ph idx="1"/>
          </p:nvPr>
        </p:nvSpPr>
        <p:spPr>
          <a:xfrm>
            <a:off x="457200" y="1340768"/>
            <a:ext cx="8229600" cy="4525963"/>
          </a:xfrm>
        </p:spPr>
        <p:txBody>
          <a:bodyPr/>
          <a:lstStyle/>
          <a:p>
            <a:pPr marL="0" indent="0" algn="just">
              <a:buNone/>
            </a:pPr>
            <a:r>
              <a:rPr lang="el-GR" sz="2400" b="1" dirty="0"/>
              <a:t>Μέθοδος 1:</a:t>
            </a:r>
          </a:p>
          <a:p>
            <a:pPr marL="0" indent="0" algn="just">
              <a:buNone/>
            </a:pPr>
            <a:r>
              <a:rPr lang="el-GR" sz="2400" b="1" dirty="0"/>
              <a:t>Πρώτα, μετατρέψτε τα κυβικά μέτρα σε κυβικά εκατοστά.</a:t>
            </a:r>
          </a:p>
          <a:p>
            <a:pPr marL="0" indent="0" algn="just">
              <a:buNone/>
            </a:pPr>
            <a:r>
              <a:rPr lang="el-GR" sz="2400" b="1" dirty="0"/>
              <a:t>100 </a:t>
            </a:r>
            <a:r>
              <a:rPr lang="el-GR" sz="2400" b="1" dirty="0" err="1"/>
              <a:t>cm</a:t>
            </a:r>
            <a:r>
              <a:rPr lang="el-GR" sz="2400" b="1" dirty="0"/>
              <a:t> = 1 m</a:t>
            </a:r>
          </a:p>
          <a:p>
            <a:pPr marL="0" indent="0" algn="just">
              <a:buNone/>
            </a:pPr>
            <a:r>
              <a:rPr lang="el-GR" sz="2400" b="1" dirty="0"/>
              <a:t>(100 </a:t>
            </a:r>
            <a:r>
              <a:rPr lang="el-GR" sz="2400" b="1" dirty="0" err="1"/>
              <a:t>cm</a:t>
            </a:r>
            <a:r>
              <a:rPr lang="el-GR" sz="2400" b="1" dirty="0"/>
              <a:t>) ³ = (1 m) ³</a:t>
            </a:r>
          </a:p>
          <a:p>
            <a:pPr marL="0" indent="0" algn="just">
              <a:buNone/>
            </a:pPr>
            <a:r>
              <a:rPr lang="el-GR" sz="2400" b="1" dirty="0"/>
              <a:t>1.000.000 cm³ = 1 m³</a:t>
            </a:r>
          </a:p>
          <a:p>
            <a:pPr marL="0" indent="0" algn="just">
              <a:buNone/>
            </a:pPr>
            <a:r>
              <a:rPr lang="el-GR" sz="2400" b="1" dirty="0"/>
              <a:t>αφού 1 cm³ = 1 </a:t>
            </a:r>
            <a:r>
              <a:rPr lang="el-GR" sz="2400" b="1" dirty="0" err="1"/>
              <a:t>mL</a:t>
            </a:r>
            <a:endParaRPr lang="el-GR" sz="2400" b="1" dirty="0"/>
          </a:p>
          <a:p>
            <a:pPr marL="0" indent="0" algn="just">
              <a:buNone/>
            </a:pPr>
            <a:r>
              <a:rPr lang="el-GR" sz="2400" b="1" dirty="0"/>
              <a:t>1 m³ = 1.000.000 </a:t>
            </a:r>
            <a:r>
              <a:rPr lang="el-GR" sz="2400" b="1" dirty="0" err="1"/>
              <a:t>mL</a:t>
            </a:r>
            <a:r>
              <a:rPr lang="el-GR" sz="2400" b="1" dirty="0"/>
              <a:t> ή 1000 L</a:t>
            </a:r>
          </a:p>
          <a:p>
            <a:pPr marL="0" indent="0" algn="just">
              <a:buNone/>
            </a:pPr>
            <a:r>
              <a:rPr lang="el-GR" sz="2400" b="1" dirty="0"/>
              <a:t>0,25 m³ = 1000/4 L = 250 L</a:t>
            </a:r>
            <a:endParaRPr lang="en-US" sz="2400" b="1" dirty="0"/>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z="4000" b="1" dirty="0">
                <a:solidFill>
                  <a:srgbClr val="166C59"/>
                </a:solidFill>
              </a:rPr>
              <a:t>Μετατροπή κυβικών μέτρων σε λίτρα</a:t>
            </a:r>
          </a:p>
        </p:txBody>
      </p:sp>
      <p:sp>
        <p:nvSpPr>
          <p:cNvPr id="3" name="Content Placeholder 2"/>
          <p:cNvSpPr>
            <a:spLocks noGrp="1"/>
          </p:cNvSpPr>
          <p:nvPr>
            <p:ph idx="1"/>
          </p:nvPr>
        </p:nvSpPr>
        <p:spPr>
          <a:xfrm>
            <a:off x="457200" y="1445055"/>
            <a:ext cx="8229600" cy="4525963"/>
          </a:xfrm>
        </p:spPr>
        <p:txBody>
          <a:bodyPr/>
          <a:lstStyle/>
          <a:p>
            <a:pPr marL="0" indent="0" algn="just">
              <a:buNone/>
            </a:pPr>
            <a:r>
              <a:rPr lang="el-GR" sz="2400" b="1" dirty="0"/>
              <a:t>Μέθοδος 2:</a:t>
            </a:r>
          </a:p>
          <a:p>
            <a:pPr marL="0" indent="0" algn="just">
              <a:buNone/>
            </a:pPr>
            <a:r>
              <a:rPr lang="el-GR" sz="2400" b="1" dirty="0"/>
              <a:t>1 κυβικό = 1000 λίτρα</a:t>
            </a:r>
          </a:p>
          <a:p>
            <a:pPr marL="0" indent="0" algn="just">
              <a:buNone/>
            </a:pPr>
            <a:r>
              <a:rPr lang="el-GR" sz="2400" b="1" dirty="0"/>
              <a:t>άρα για 0,25 κυβικά μέτρα:</a:t>
            </a:r>
          </a:p>
          <a:p>
            <a:pPr marL="0" indent="0" algn="just">
              <a:buNone/>
            </a:pPr>
            <a:r>
              <a:rPr lang="el-GR" sz="2400" b="1" dirty="0"/>
              <a:t>Απάντηση σε λίτρα = 0,25 m³ * (1000 L/m³)</a:t>
            </a:r>
          </a:p>
          <a:p>
            <a:pPr marL="0" indent="0" algn="just">
              <a:buNone/>
            </a:pPr>
            <a:r>
              <a:rPr lang="el-GR" sz="2400" b="1" dirty="0"/>
              <a:t>Απάντηση σε λίτρα = 250 λίτρα</a:t>
            </a:r>
            <a:endParaRPr lang="en-US" sz="2400" b="1" dirty="0"/>
          </a:p>
        </p:txBody>
      </p:sp>
    </p:spTree>
    <p:extLst>
      <p:ext uri="{BB962C8B-B14F-4D97-AF65-F5344CB8AC3E}">
        <p14:creationId xmlns:p14="http://schemas.microsoft.com/office/powerpoint/2010/main" val="3341707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Όγκος</a:t>
            </a:r>
          </a:p>
        </p:txBody>
      </p:sp>
      <p:sp>
        <p:nvSpPr>
          <p:cNvPr id="3" name="Content Placeholder 2"/>
          <p:cNvSpPr>
            <a:spLocks noGrp="1"/>
          </p:cNvSpPr>
          <p:nvPr>
            <p:ph idx="1"/>
          </p:nvPr>
        </p:nvSpPr>
        <p:spPr>
          <a:xfrm>
            <a:off x="441193" y="980728"/>
            <a:ext cx="8229600" cy="5544616"/>
          </a:xfrm>
        </p:spPr>
        <p:txBody>
          <a:bodyPr/>
          <a:lstStyle/>
          <a:p>
            <a:pPr marL="0" indent="0" algn="just">
              <a:buNone/>
            </a:pPr>
            <a:r>
              <a:rPr lang="el-GR" sz="2400" b="1" dirty="0"/>
              <a:t>Ο όγκος είναι το μέτρο της χωρητικότητας που έχει ένα αντικείμενο. Για παράδειγμα, εάν ένα φλιτζάνι μπορεί να χωρέσει 100 </a:t>
            </a:r>
            <a:r>
              <a:rPr lang="el-GR" sz="2400" b="1" dirty="0" err="1"/>
              <a:t>ml</a:t>
            </a:r>
            <a:r>
              <a:rPr lang="el-GR" sz="2400" b="1" dirty="0"/>
              <a:t> νερού μέχρι το χείλος, ο όγκος του λέγεται ότι είναι 100 </a:t>
            </a:r>
            <a:r>
              <a:rPr lang="el-GR" sz="2400" b="1" dirty="0" err="1"/>
              <a:t>ml.Ο</a:t>
            </a:r>
            <a:r>
              <a:rPr lang="el-GR" sz="2400" b="1" dirty="0"/>
              <a:t> όγκος μπορεί επίσης να οριστεί ως η ποσότητα του χώρου που καταλαμβάνει ένα τρισδιάστατο αντικείμενο. Ο όγκος ενός στερεού όπως ένας κύβος ή ένα κυβοειδές </a:t>
            </a:r>
            <a:r>
              <a:rPr lang="el-GR" sz="2400" b="1" dirty="0" err="1"/>
              <a:t>μετράται</a:t>
            </a:r>
            <a:r>
              <a:rPr lang="el-GR" sz="2400" b="1" dirty="0"/>
              <a:t> μετρώντας τον αριθμό των μονάδων κύβων που </a:t>
            </a:r>
            <a:r>
              <a:rPr lang="el-GR" sz="2400" b="1" dirty="0" err="1"/>
              <a:t>περιέχει.Ο</a:t>
            </a:r>
            <a:r>
              <a:rPr lang="el-GR" sz="2400" b="1" dirty="0"/>
              <a:t> καλύτερος τρόπος για να </a:t>
            </a:r>
            <a:r>
              <a:rPr lang="el-GR" sz="2400" b="1" dirty="0" err="1"/>
              <a:t>οπτικοποιήσετε</a:t>
            </a:r>
            <a:r>
              <a:rPr lang="el-GR" sz="2400" b="1" dirty="0"/>
              <a:t> τον όγκο είναι να τον σκεφτείτε με βάση τον χώρο που περικλείεται/καταλαμβάνεται από οποιοδήποτε τρισδιάστατο αντικείμενο ή συμπαγές σχήμα.</a:t>
            </a:r>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Ορισμός Όγκου</a:t>
            </a: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l-GR" sz="2000" b="1" dirty="0"/>
              <a:t>Ο όγκος ορίζεται ως η χωρητικότητα που καταλαμβάνεται από ένα τρισδιάστατο συμπαγές σχήμα. Σε οποιοδήποτε σχήμα, είναι δύσκολο να </a:t>
            </a:r>
            <a:r>
              <a:rPr lang="el-GR" sz="2000" b="1" dirty="0" err="1"/>
              <a:t>οπτικοποιηθεί</a:t>
            </a:r>
            <a:r>
              <a:rPr lang="el-GR" sz="2000" b="1" dirty="0"/>
              <a:t>, αλλά μπορεί να συγκριθεί μεταξύ σχημάτων. Για παράδειγμα, ο όγκος ενός κουτιού πυξίδας είναι μεγαλύτερος από τον όγκο μιας γόμας που βρίσκεται μέσα σε αυτό. Για τον υπολογισμό του εμβαδού οποιουδήποτε δισδιάστατου σχήματος, χωρίζουμε το τμήμα σε ίσες τετράγωνες μονάδες. Ομοίως, ενώ υπολογίζουμε τον όγκο των συμπαγών σχημάτων θα τον χωρίσουμε σε ίσες κυβικές μονάδες. Ας μάθουμε πώς να υπολογίζουμε τον όγκο διαφορετικών στερεών σχημάτων στην επόμενη ενότητα μας.</a:t>
            </a:r>
            <a:endParaRPr lang="en-US" sz="2000" b="1" dirty="0"/>
          </a:p>
        </p:txBody>
      </p:sp>
      <p:pic>
        <p:nvPicPr>
          <p:cNvPr id="5" name="Obrázok 4" descr="Obrázok, na ktorom je šodži, budova&#10;&#10;Automaticky generovaný popis">
            <a:extLst>
              <a:ext uri="{FF2B5EF4-FFF2-40B4-BE49-F238E27FC236}">
                <a16:creationId xmlns:a16="http://schemas.microsoft.com/office/drawing/2014/main" id="{41578611-EDC4-493C-B564-3B75A5D0EAB0}"/>
              </a:ext>
            </a:extLst>
          </p:cNvPr>
          <p:cNvPicPr>
            <a:picLocks noChangeAspect="1"/>
          </p:cNvPicPr>
          <p:nvPr/>
        </p:nvPicPr>
        <p:blipFill>
          <a:blip r:embed="rId2"/>
          <a:stretch>
            <a:fillRect/>
          </a:stretch>
        </p:blipFill>
        <p:spPr>
          <a:xfrm>
            <a:off x="2771800" y="4509120"/>
            <a:ext cx="3286125" cy="186690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Όγκος Κυβοειδούς</a:t>
            </a:r>
          </a:p>
        </p:txBody>
      </p:sp>
      <p:sp>
        <p:nvSpPr>
          <p:cNvPr id="3" name="Content Placeholder 2"/>
          <p:cNvSpPr>
            <a:spLocks noGrp="1"/>
          </p:cNvSpPr>
          <p:nvPr>
            <p:ph idx="1"/>
          </p:nvPr>
        </p:nvSpPr>
        <p:spPr>
          <a:xfrm>
            <a:off x="457200" y="1073783"/>
            <a:ext cx="8229600" cy="5328592"/>
          </a:xfrm>
        </p:spPr>
        <p:txBody>
          <a:bodyPr/>
          <a:lstStyle/>
          <a:p>
            <a:pPr marL="0" indent="0" algn="just">
              <a:buNone/>
            </a:pPr>
            <a:r>
              <a:rPr lang="el-GR" sz="2000" b="1" dirty="0"/>
              <a:t>Ας υποθέσουμε ότι έχουμε κάποια ορθογώνια φύλλα με μήκος 'l' και πλάτος 'b'. Αν τα </a:t>
            </a:r>
            <a:r>
              <a:rPr lang="el-GR" sz="2000" b="1" dirty="0" err="1"/>
              <a:t>στοιβάσουμε</a:t>
            </a:r>
            <a:r>
              <a:rPr lang="el-GR" sz="2000" b="1" dirty="0"/>
              <a:t> το ένα πάνω στο άλλο μέχρι το ύψος 'h', παίρνουμε ένα κυβοειδές διαστάσεων l, b, h. Αυτό φαίνεται στο παρακάτω σχήμα που δείχνει το μήκος, το πλάτος (πλάτος) και το ύψος του κυβοειδούς που σχηματίζεται με αυτόν τον τρόπο</a:t>
            </a:r>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endParaRPr lang="el-GR" sz="2000" b="1" dirty="0"/>
          </a:p>
          <a:p>
            <a:pPr marL="0" indent="0" algn="just">
              <a:buNone/>
            </a:pPr>
            <a:r>
              <a:rPr lang="el-GR" sz="2000" b="1" dirty="0"/>
              <a:t>Για να υπολογίσουμε το μέγεθος του χώρου που περικλείεται από αυτό το κυβοειδές, χρησιμοποιούμε τον τύπο: Όγκος ενός κυβοειδούς = l × b × h</a:t>
            </a:r>
            <a:endParaRPr lang="en-US" sz="2000" b="1" dirty="0"/>
          </a:p>
        </p:txBody>
      </p:sp>
      <p:pic>
        <p:nvPicPr>
          <p:cNvPr id="6" name="Obrázok 5" descr="Obrázok, na ktorom je text, stôl, nábytok, pingpongový stôl&#10;&#10;Automaticky generovaný popis">
            <a:extLst>
              <a:ext uri="{FF2B5EF4-FFF2-40B4-BE49-F238E27FC236}">
                <a16:creationId xmlns:a16="http://schemas.microsoft.com/office/drawing/2014/main" id="{14DA35EC-D2FA-41FC-998D-BE3CF3912FA4}"/>
              </a:ext>
            </a:extLst>
          </p:cNvPr>
          <p:cNvPicPr>
            <a:picLocks noChangeAspect="1"/>
          </p:cNvPicPr>
          <p:nvPr/>
        </p:nvPicPr>
        <p:blipFill>
          <a:blip r:embed="rId2"/>
          <a:stretch>
            <a:fillRect/>
          </a:stretch>
        </p:blipFill>
        <p:spPr>
          <a:xfrm>
            <a:off x="1577548" y="2852936"/>
            <a:ext cx="5988903" cy="1372037"/>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Όγκος Κύβου</a:t>
            </a:r>
          </a:p>
        </p:txBody>
      </p:sp>
      <p:sp>
        <p:nvSpPr>
          <p:cNvPr id="3" name="Content Placeholder 2"/>
          <p:cNvSpPr>
            <a:spLocks noGrp="1"/>
          </p:cNvSpPr>
          <p:nvPr>
            <p:ph idx="1"/>
          </p:nvPr>
        </p:nvSpPr>
        <p:spPr>
          <a:xfrm>
            <a:off x="457200" y="1183850"/>
            <a:ext cx="8229600" cy="5328592"/>
          </a:xfrm>
        </p:spPr>
        <p:txBody>
          <a:bodyPr/>
          <a:lstStyle/>
          <a:p>
            <a:pPr marL="0" indent="0" algn="just">
              <a:buNone/>
            </a:pPr>
            <a:r>
              <a:rPr lang="el-GR" sz="2400" b="1" dirty="0"/>
              <a:t>Ο κύβος είναι μια ειδική περίπτωση κυβοειδούς όπου και οι τρεις πλευρές είναι ίσες σε μέτρο. Αν αντιπροσωπεύσουμε αυτήν την ίση τιμή ως «a», τότε ο όγκος αυτού του κύβου μπορεί στη συνέχεια να υπολογιστεί με τον τύπο: Όγκος ενός κύβου = a × a × a = a³. Παρατηρήστε το παρακάτω σχήμα για να δείτε τις ίσες πλευρές ενός κύβου και το χώρο που καταλαμβάνει.</a:t>
            </a:r>
            <a:endParaRPr lang="en-US" sz="2400" b="1" dirty="0"/>
          </a:p>
        </p:txBody>
      </p:sp>
      <p:pic>
        <p:nvPicPr>
          <p:cNvPr id="6" name="Obrázok 5">
            <a:extLst>
              <a:ext uri="{FF2B5EF4-FFF2-40B4-BE49-F238E27FC236}">
                <a16:creationId xmlns:a16="http://schemas.microsoft.com/office/drawing/2014/main" id="{454A7348-2F22-4F62-B4E4-2DF601591D6A}"/>
              </a:ext>
            </a:extLst>
          </p:cNvPr>
          <p:cNvPicPr>
            <a:picLocks noChangeAspect="1"/>
          </p:cNvPicPr>
          <p:nvPr/>
        </p:nvPicPr>
        <p:blipFill>
          <a:blip r:embed="rId2"/>
          <a:stretch>
            <a:fillRect/>
          </a:stretch>
        </p:blipFill>
        <p:spPr>
          <a:xfrm>
            <a:off x="3181350" y="3717032"/>
            <a:ext cx="2781300" cy="2438400"/>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Όγκος Κυλίνδρου</a:t>
            </a:r>
          </a:p>
        </p:txBody>
      </p:sp>
      <p:sp>
        <p:nvSpPr>
          <p:cNvPr id="3" name="Content Placeholder 2"/>
          <p:cNvSpPr>
            <a:spLocks noGrp="1"/>
          </p:cNvSpPr>
          <p:nvPr>
            <p:ph idx="1"/>
          </p:nvPr>
        </p:nvSpPr>
        <p:spPr>
          <a:xfrm>
            <a:off x="458866" y="980728"/>
            <a:ext cx="8229600" cy="4525963"/>
          </a:xfrm>
        </p:spPr>
        <p:txBody>
          <a:bodyPr/>
          <a:lstStyle/>
          <a:p>
            <a:pPr marL="0" indent="0">
              <a:buNone/>
            </a:pPr>
            <a:r>
              <a:rPr lang="el-GR" sz="1800" b="1" dirty="0"/>
              <a:t>Ακριβώς όπως κατασκευάσαμε ένα κυβοειδές χρησιμοποιώντας ορθογώνια, μπορούμε να φτιάξουμε έναν κύλινδρο χρησιμοποιώντας κύκλους ίδιου μεγέθους.</a:t>
            </a:r>
          </a:p>
          <a:p>
            <a:pPr marL="0" indent="0">
              <a:buNone/>
            </a:pPr>
            <a:endParaRPr lang="el-GR" sz="1800" b="1" dirty="0"/>
          </a:p>
          <a:p>
            <a:pPr marL="0" indent="0">
              <a:buNone/>
            </a:pPr>
            <a:endParaRPr lang="el-GR" sz="1800" b="1" dirty="0"/>
          </a:p>
          <a:p>
            <a:pPr marL="0" indent="0">
              <a:buNone/>
            </a:pPr>
            <a:endParaRPr lang="el-GR" sz="1800" b="1" dirty="0"/>
          </a:p>
          <a:p>
            <a:pPr marL="0" indent="0">
              <a:buNone/>
            </a:pPr>
            <a:endParaRPr lang="el-GR" sz="1800" b="1" dirty="0"/>
          </a:p>
          <a:p>
            <a:pPr marL="0" indent="0">
              <a:buNone/>
            </a:pPr>
            <a:endParaRPr lang="el-GR" sz="1800" b="1" dirty="0"/>
          </a:p>
          <a:p>
            <a:pPr marL="0" indent="0">
              <a:buNone/>
            </a:pPr>
            <a:r>
              <a:rPr lang="el-GR" sz="1800" b="1" dirty="0"/>
              <a:t>Ένας κύλινδρος είναι μια δομή σαν σωλήνα με δύο παράλληλες κυκλικές βάσεις που ενώνονται με μια καμπύλη επιφάνεια σε σταθερή απόσταση από το κέντρο. Η απόσταση μεταξύ αυτών των δύο βάσεων είναι το ύψος του κυλίνδρου. Αν θεωρήσουμε το 'r' ως την ακτίνα της κυκλικής βάσης (και την κορυφή) και το 'h' ως το ύψος του κυλίνδρου, τότε ο όγκος του κυλίνδρου μπορεί να εκφραστεί ως Όγκος ενός κυλίνδρου = π r² h</a:t>
            </a:r>
            <a:endParaRPr lang="it-IT" sz="1800" dirty="0"/>
          </a:p>
        </p:txBody>
      </p:sp>
      <p:pic>
        <p:nvPicPr>
          <p:cNvPr id="4" name="Obrázok 3" descr="Obrázok, na ktorom je hudba, bubon&#10;&#10;Automaticky generovaný popis">
            <a:extLst>
              <a:ext uri="{FF2B5EF4-FFF2-40B4-BE49-F238E27FC236}">
                <a16:creationId xmlns:a16="http://schemas.microsoft.com/office/drawing/2014/main" id="{81F42129-55D5-4224-9617-572003097435}"/>
              </a:ext>
            </a:extLst>
          </p:cNvPr>
          <p:cNvPicPr>
            <a:picLocks noChangeAspect="1"/>
          </p:cNvPicPr>
          <p:nvPr/>
        </p:nvPicPr>
        <p:blipFill>
          <a:blip r:embed="rId2"/>
          <a:stretch>
            <a:fillRect/>
          </a:stretch>
        </p:blipFill>
        <p:spPr>
          <a:xfrm>
            <a:off x="1763688" y="1772816"/>
            <a:ext cx="5424805" cy="1310640"/>
          </a:xfrm>
          <a:prstGeom prst="rect">
            <a:avLst/>
          </a:prstGeom>
        </p:spPr>
      </p:pic>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Όγκος Πυραμίδας</a:t>
            </a:r>
          </a:p>
        </p:txBody>
      </p:sp>
      <p:sp>
        <p:nvSpPr>
          <p:cNvPr id="3" name="Content Placeholder 2"/>
          <p:cNvSpPr>
            <a:spLocks noGrp="1"/>
          </p:cNvSpPr>
          <p:nvPr>
            <p:ph idx="1"/>
          </p:nvPr>
        </p:nvSpPr>
        <p:spPr>
          <a:xfrm>
            <a:off x="323528" y="1048946"/>
            <a:ext cx="8229600" cy="4525963"/>
          </a:xfrm>
        </p:spPr>
        <p:txBody>
          <a:bodyPr/>
          <a:lstStyle/>
          <a:p>
            <a:pPr marL="0" indent="0" algn="just">
              <a:buNone/>
            </a:pPr>
            <a:r>
              <a:rPr lang="el-GR" sz="2400" b="1" dirty="0"/>
              <a:t>Οι πυραμίδες έχουν ένα πολύγωνο ως βάση τους και τριγωνικές όψεις που συναντώνται στην κορυφή. Ο όγκος μιας πυραμίδας υπολογίζεται με τη βοήθεια του τύπου: Όγκος πυραμίδας = 1/3 × Μήκος βάσης × Πλάτος βάσης × ύψος πυραμίδας. Αυτός ο τύπος μπορεί επίσης να γραφτεί ως 1/3 × εμβαδόν βάσης του πολυγώνου × ύψος της πυραμίδας.</a:t>
            </a:r>
          </a:p>
        </p:txBody>
      </p:sp>
      <p:pic>
        <p:nvPicPr>
          <p:cNvPr id="5" name="Obrázok 4">
            <a:extLst>
              <a:ext uri="{FF2B5EF4-FFF2-40B4-BE49-F238E27FC236}">
                <a16:creationId xmlns:a16="http://schemas.microsoft.com/office/drawing/2014/main" id="{BDE69896-4F50-4747-9F8B-6651CD89F0B9}"/>
              </a:ext>
            </a:extLst>
          </p:cNvPr>
          <p:cNvPicPr>
            <a:picLocks noChangeAspect="1"/>
          </p:cNvPicPr>
          <p:nvPr/>
        </p:nvPicPr>
        <p:blipFill>
          <a:blip r:embed="rId2"/>
          <a:stretch>
            <a:fillRect/>
          </a:stretch>
        </p:blipFill>
        <p:spPr>
          <a:xfrm>
            <a:off x="3025315" y="3343586"/>
            <a:ext cx="3093370" cy="2349321"/>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Όγκος Κώνου</a:t>
            </a:r>
          </a:p>
        </p:txBody>
      </p:sp>
      <p:sp>
        <p:nvSpPr>
          <p:cNvPr id="3" name="Content Placeholder 2"/>
          <p:cNvSpPr>
            <a:spLocks noGrp="1"/>
          </p:cNvSpPr>
          <p:nvPr>
            <p:ph idx="1"/>
          </p:nvPr>
        </p:nvSpPr>
        <p:spPr>
          <a:xfrm>
            <a:off x="457200" y="980728"/>
            <a:ext cx="8229600" cy="4525963"/>
          </a:xfrm>
        </p:spPr>
        <p:txBody>
          <a:bodyPr/>
          <a:lstStyle/>
          <a:p>
            <a:pPr marL="0" indent="0" algn="just">
              <a:buNone/>
            </a:pPr>
            <a:r>
              <a:rPr lang="el-GR" sz="2400" b="1" dirty="0"/>
              <a:t>Η διαφορά μεταξύ ενός κώνου και μιας πυραμίδας είναι ότι η βάση ενός κώνου είναι κυκλική ενώ η βάση μιας πυραμίδας είναι ένα πολύγωνο. Ο όγκος ενός κώνου υπολογίζεται με τον τύπο: 1/3 ×πr²h.</a:t>
            </a:r>
          </a:p>
        </p:txBody>
      </p:sp>
      <p:pic>
        <p:nvPicPr>
          <p:cNvPr id="6" name="Obrázok 5">
            <a:extLst>
              <a:ext uri="{FF2B5EF4-FFF2-40B4-BE49-F238E27FC236}">
                <a16:creationId xmlns:a16="http://schemas.microsoft.com/office/drawing/2014/main" id="{ACAE8FAB-BD78-496A-A4FF-A2302E7426A9}"/>
              </a:ext>
            </a:extLst>
          </p:cNvPr>
          <p:cNvPicPr>
            <a:picLocks noChangeAspect="1"/>
          </p:cNvPicPr>
          <p:nvPr/>
        </p:nvPicPr>
        <p:blipFill>
          <a:blip r:embed="rId2"/>
          <a:stretch>
            <a:fillRect/>
          </a:stretch>
        </p:blipFill>
        <p:spPr>
          <a:xfrm>
            <a:off x="3111504" y="2996952"/>
            <a:ext cx="2920991" cy="2678470"/>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a:solidFill>
                  <a:srgbClr val="166C59"/>
                </a:solidFill>
              </a:rPr>
              <a:t>Όγκος Σφαίρας</a:t>
            </a:r>
          </a:p>
        </p:txBody>
      </p:sp>
      <p:sp>
        <p:nvSpPr>
          <p:cNvPr id="3" name="Content Placeholder 2"/>
          <p:cNvSpPr>
            <a:spLocks noGrp="1"/>
          </p:cNvSpPr>
          <p:nvPr>
            <p:ph idx="1"/>
          </p:nvPr>
        </p:nvSpPr>
        <p:spPr>
          <a:xfrm>
            <a:off x="395536" y="983878"/>
            <a:ext cx="8229600" cy="4525963"/>
          </a:xfrm>
        </p:spPr>
        <p:txBody>
          <a:bodyPr/>
          <a:lstStyle/>
          <a:p>
            <a:pPr marL="0" indent="0" algn="just">
              <a:buNone/>
            </a:pPr>
            <a:r>
              <a:rPr lang="el-GR" sz="2400" b="1" dirty="0"/>
              <a:t>Ο όγκος μιας σφαίρας είναι ο χώρος που καταλαμβάνει.</a:t>
            </a:r>
          </a:p>
          <a:p>
            <a:pPr marL="0" indent="0" algn="just">
              <a:buNone/>
            </a:pPr>
            <a:endParaRPr lang="el-GR" sz="2400" b="1" dirty="0"/>
          </a:p>
          <a:p>
            <a:pPr marL="0" indent="0" algn="just">
              <a:buNone/>
            </a:pPr>
            <a:endParaRPr lang="el-GR" sz="2400" b="1" dirty="0"/>
          </a:p>
          <a:p>
            <a:pPr marL="0" indent="0" algn="just">
              <a:buNone/>
            </a:pPr>
            <a:endParaRPr lang="el-GR" sz="2400" b="1" dirty="0"/>
          </a:p>
          <a:p>
            <a:pPr marL="0" indent="0" algn="just">
              <a:buNone/>
            </a:pPr>
            <a:endParaRPr lang="el-GR" sz="2400" b="1" dirty="0"/>
          </a:p>
          <a:p>
            <a:pPr marL="0" indent="0" algn="just">
              <a:buNone/>
            </a:pPr>
            <a:endParaRPr lang="el-GR" sz="2400" b="1" dirty="0"/>
          </a:p>
          <a:p>
            <a:pPr marL="0" indent="0" algn="just">
              <a:buNone/>
            </a:pPr>
            <a:endParaRPr lang="el-GR" sz="2400" b="1" dirty="0"/>
          </a:p>
          <a:p>
            <a:pPr marL="0" indent="0" algn="just">
              <a:buNone/>
            </a:pPr>
            <a:r>
              <a:rPr lang="el-GR" sz="2400" b="1" dirty="0"/>
              <a:t>Ο όγκος μιας σφαίρας με ακτίνα r είναι 4/3 πr³.Τώρα που είμαστε εξοικειωμένοι με τους τύπους διαφόρων γεωμετρικών σχημάτων, ας ρίξουμε μια ματιά στις διαφορετικές μονάδες όγκου.</a:t>
            </a:r>
            <a:endParaRPr lang="en-US" sz="2400" b="1" dirty="0"/>
          </a:p>
        </p:txBody>
      </p:sp>
      <p:pic>
        <p:nvPicPr>
          <p:cNvPr id="6" name="Obrázok 5">
            <a:extLst>
              <a:ext uri="{FF2B5EF4-FFF2-40B4-BE49-F238E27FC236}">
                <a16:creationId xmlns:a16="http://schemas.microsoft.com/office/drawing/2014/main" id="{10BFA01A-C4D7-4F08-87D6-9A36E1E71D2A}"/>
              </a:ext>
            </a:extLst>
          </p:cNvPr>
          <p:cNvPicPr>
            <a:picLocks noChangeAspect="1"/>
          </p:cNvPicPr>
          <p:nvPr/>
        </p:nvPicPr>
        <p:blipFill>
          <a:blip r:embed="rId2"/>
          <a:stretch>
            <a:fillRect/>
          </a:stretch>
        </p:blipFill>
        <p:spPr>
          <a:xfrm>
            <a:off x="3348286" y="1628800"/>
            <a:ext cx="2324100" cy="2257425"/>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TotalTime>
  <Words>971</Words>
  <Application>Microsoft Office PowerPoint</Application>
  <PresentationFormat>On-screen Show (4:3)</PresentationFormat>
  <Paragraphs>71</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Adobe Heiti Std R</vt:lpstr>
      <vt:lpstr>Arial</vt:lpstr>
      <vt:lpstr>Calibri</vt:lpstr>
      <vt:lpstr>Office Theme</vt:lpstr>
      <vt:lpstr>Λογική: Μετρήσεις / Συγκρίσεις / Μετατροπές 2</vt:lpstr>
      <vt:lpstr>Όγκος</vt:lpstr>
      <vt:lpstr>Ορισμός Όγκου</vt:lpstr>
      <vt:lpstr>Όγκος Κυβοειδούς</vt:lpstr>
      <vt:lpstr>Όγκος Κύβου</vt:lpstr>
      <vt:lpstr>Όγκος Κυλίνδρου</vt:lpstr>
      <vt:lpstr>Όγκος Πυραμίδας</vt:lpstr>
      <vt:lpstr>Όγκος Κώνου</vt:lpstr>
      <vt:lpstr>Όγκος Σφαίρας</vt:lpstr>
      <vt:lpstr>Μαθηματικοί Τύποι</vt:lpstr>
      <vt:lpstr>Μονάδες Όγκου</vt:lpstr>
      <vt:lpstr>Μονάδες Όγκου</vt:lpstr>
      <vt:lpstr>Μονάδες μετατροπής όγκου</vt:lpstr>
      <vt:lpstr>Μετατροπή κυβικών μέτρων σε λίτρα</vt:lpstr>
      <vt:lpstr>Μετατροπή κυβικών μέτρων σε λίτρα</vt:lpstr>
      <vt:lpstr>Μετατροπή κυβικών μέτρων σε λίτρα</vt:lpstr>
      <vt:lpstr>Μετατροπή κυβικών μέτρων σε λίτρα</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Κωνσταντίνος Κόβας</cp:lastModifiedBy>
  <cp:revision>33</cp:revision>
  <dcterms:created xsi:type="dcterms:W3CDTF">2016-10-07T11:12:08Z</dcterms:created>
  <dcterms:modified xsi:type="dcterms:W3CDTF">2023-01-24T18:22:25Z</dcterms:modified>
  <cp:category/>
</cp:coreProperties>
</file>