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0" r:id="rId1"/>
  </p:sldMasterIdLst>
  <p:notesMasterIdLst>
    <p:notesMasterId r:id="rId64"/>
  </p:notesMasterIdLst>
  <p:sldIdLst>
    <p:sldId id="256" r:id="rId2"/>
    <p:sldId id="257" r:id="rId3"/>
    <p:sldId id="259" r:id="rId4"/>
    <p:sldId id="260" r:id="rId5"/>
    <p:sldId id="261" r:id="rId6"/>
    <p:sldId id="262" r:id="rId7"/>
    <p:sldId id="263" r:id="rId8"/>
    <p:sldId id="264" r:id="rId9"/>
    <p:sldId id="265" r:id="rId10"/>
    <p:sldId id="270" r:id="rId11"/>
    <p:sldId id="271" r:id="rId12"/>
    <p:sldId id="272" r:id="rId13"/>
    <p:sldId id="273" r:id="rId14"/>
    <p:sldId id="275" r:id="rId15"/>
    <p:sldId id="276" r:id="rId16"/>
    <p:sldId id="278" r:id="rId17"/>
    <p:sldId id="279" r:id="rId18"/>
    <p:sldId id="280" r:id="rId19"/>
    <p:sldId id="286" r:id="rId20"/>
    <p:sldId id="287" r:id="rId21"/>
    <p:sldId id="290" r:id="rId22"/>
    <p:sldId id="291" r:id="rId23"/>
    <p:sldId id="292" r:id="rId24"/>
    <p:sldId id="300" r:id="rId25"/>
    <p:sldId id="304" r:id="rId26"/>
    <p:sldId id="305" r:id="rId27"/>
    <p:sldId id="306" r:id="rId28"/>
    <p:sldId id="307" r:id="rId29"/>
    <p:sldId id="308" r:id="rId30"/>
    <p:sldId id="309" r:id="rId31"/>
    <p:sldId id="310" r:id="rId32"/>
    <p:sldId id="311" r:id="rId33"/>
    <p:sldId id="312" r:id="rId34"/>
    <p:sldId id="313" r:id="rId35"/>
    <p:sldId id="314" r:id="rId36"/>
    <p:sldId id="315" r:id="rId37"/>
    <p:sldId id="316" r:id="rId38"/>
    <p:sldId id="317" r:id="rId39"/>
    <p:sldId id="318" r:id="rId40"/>
    <p:sldId id="319" r:id="rId41"/>
    <p:sldId id="320" r:id="rId42"/>
    <p:sldId id="321" r:id="rId43"/>
    <p:sldId id="322" r:id="rId44"/>
    <p:sldId id="323" r:id="rId45"/>
    <p:sldId id="324" r:id="rId46"/>
    <p:sldId id="325" r:id="rId47"/>
    <p:sldId id="258" r:id="rId48"/>
    <p:sldId id="326" r:id="rId49"/>
    <p:sldId id="327" r:id="rId50"/>
    <p:sldId id="328" r:id="rId51"/>
    <p:sldId id="329" r:id="rId52"/>
    <p:sldId id="330" r:id="rId53"/>
    <p:sldId id="331" r:id="rId54"/>
    <p:sldId id="332" r:id="rId55"/>
    <p:sldId id="266" r:id="rId56"/>
    <p:sldId id="267" r:id="rId57"/>
    <p:sldId id="333" r:id="rId58"/>
    <p:sldId id="269" r:id="rId59"/>
    <p:sldId id="334" r:id="rId60"/>
    <p:sldId id="335" r:id="rId61"/>
    <p:sldId id="336" r:id="rId62"/>
    <p:sldId id="337" r:id="rId63"/>
  </p:sldIdLst>
  <p:sldSz cx="9144000" cy="6858000" type="screen4x3"/>
  <p:notesSz cx="6858000" cy="9144000"/>
  <p:defaultText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54" d="100"/>
          <a:sy n="154" d="100"/>
        </p:scale>
        <p:origin x="1122"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o-RO"/>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44271A-D296-418E-82C3-5CE6F6F86EA5}" type="datetimeFigureOut">
              <a:rPr lang="ro-RO" smtClean="0"/>
              <a:t>26.01.2023</a:t>
            </a:fld>
            <a:endParaRPr lang="ro-RO"/>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ro-RO"/>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o-RO"/>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C7A244-676C-4D9C-8EFA-18B47D01D032}" type="slidenum">
              <a:rPr lang="ro-RO" smtClean="0"/>
              <a:t>‹#›</a:t>
            </a:fld>
            <a:endParaRPr lang="ro-RO"/>
          </a:p>
        </p:txBody>
      </p:sp>
    </p:spTree>
    <p:extLst>
      <p:ext uri="{BB962C8B-B14F-4D97-AF65-F5344CB8AC3E}">
        <p14:creationId xmlns:p14="http://schemas.microsoft.com/office/powerpoint/2010/main" val="8164891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ro-RO" dirty="0"/>
          </a:p>
        </p:txBody>
      </p:sp>
      <p:sp>
        <p:nvSpPr>
          <p:cNvPr id="4" name="Slide Number Placeholder 3"/>
          <p:cNvSpPr>
            <a:spLocks noGrp="1"/>
          </p:cNvSpPr>
          <p:nvPr>
            <p:ph type="sldNum" sz="quarter" idx="5"/>
          </p:nvPr>
        </p:nvSpPr>
        <p:spPr/>
        <p:txBody>
          <a:bodyPr/>
          <a:lstStyle/>
          <a:p>
            <a:fld id="{32C7A244-676C-4D9C-8EFA-18B47D01D032}" type="slidenum">
              <a:rPr lang="ro-RO" smtClean="0"/>
              <a:t>10</a:t>
            </a:fld>
            <a:endParaRPr lang="ro-RO"/>
          </a:p>
        </p:txBody>
      </p:sp>
    </p:spTree>
    <p:extLst>
      <p:ext uri="{BB962C8B-B14F-4D97-AF65-F5344CB8AC3E}">
        <p14:creationId xmlns:p14="http://schemas.microsoft.com/office/powerpoint/2010/main" val="123953330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11"/>
          <p:cNvSpPr/>
          <p:nvPr userDrawn="1"/>
        </p:nvSpPr>
        <p:spPr>
          <a:xfrm>
            <a:off x="0" y="5805265"/>
            <a:ext cx="8964488" cy="108012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ctrTitle"/>
          </p:nvPr>
        </p:nvSpPr>
        <p:spPr>
          <a:xfrm>
            <a:off x="327992" y="1052736"/>
            <a:ext cx="7772400" cy="1470025"/>
          </a:xfrm>
          <a:prstGeom prst="rect">
            <a:avLst/>
          </a:prstGeom>
        </p:spPr>
        <p:txBody>
          <a:bodyPr/>
          <a:lstStyle>
            <a:lvl1pPr algn="l">
              <a:defRPr/>
            </a:lvl1pPr>
          </a:lstStyle>
          <a:p>
            <a:r>
              <a:rPr lang="en-US" dirty="0"/>
              <a:t>Click to edit Master title style</a:t>
            </a:r>
            <a:endParaRPr lang="el-GR" dirty="0"/>
          </a:p>
        </p:txBody>
      </p:sp>
      <p:sp>
        <p:nvSpPr>
          <p:cNvPr id="3" name="Subtitle 2"/>
          <p:cNvSpPr>
            <a:spLocks noGrp="1"/>
          </p:cNvSpPr>
          <p:nvPr>
            <p:ph type="subTitle" idx="1"/>
          </p:nvPr>
        </p:nvSpPr>
        <p:spPr>
          <a:xfrm>
            <a:off x="323528" y="2636912"/>
            <a:ext cx="6400800" cy="1752600"/>
          </a:xfrm>
          <a:prstGeom prst="rect">
            <a:avLst/>
          </a:prstGeom>
        </p:spPr>
        <p:txBody>
          <a:bodyPr/>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l-GR" dirty="0"/>
          </a:p>
        </p:txBody>
      </p:sp>
      <p:pic>
        <p:nvPicPr>
          <p:cNvPr id="8"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pic>
        <p:nvPicPr>
          <p:cNvPr id="11" name="Immagine 10">
            <a:extLst>
              <a:ext uri="{FF2B5EF4-FFF2-40B4-BE49-F238E27FC236}">
                <a16:creationId xmlns:a16="http://schemas.microsoft.com/office/drawing/2014/main" id="{DF91AAC3-92D8-CC47-A11C-AB37DE0F40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608064" y="5661248"/>
            <a:ext cx="1356424" cy="1356424"/>
          </a:xfrm>
          <a:prstGeom prst="rect">
            <a:avLst/>
          </a:prstGeom>
        </p:spPr>
      </p:pic>
      <p:sp>
        <p:nvSpPr>
          <p:cNvPr id="14" name="Rectangle 9">
            <a:extLst>
              <a:ext uri="{FF2B5EF4-FFF2-40B4-BE49-F238E27FC236}">
                <a16:creationId xmlns:a16="http://schemas.microsoft.com/office/drawing/2014/main" id="{57BBC6BC-0C3C-4842-9D96-8F55EF4C1DF9}"/>
              </a:ext>
            </a:extLst>
          </p:cNvPr>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p>
        </p:txBody>
      </p:sp>
    </p:spTree>
    <p:extLst>
      <p:ext uri="{BB962C8B-B14F-4D97-AF65-F5344CB8AC3E}">
        <p14:creationId xmlns:p14="http://schemas.microsoft.com/office/powerpoint/2010/main" val="19364335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0" name="Rectangle 9"/>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l-GR"/>
          </a:p>
        </p:txBody>
      </p:sp>
      <p:sp>
        <p:nvSpPr>
          <p:cNvPr id="3" name="Content Placeholder 2"/>
          <p:cNvSpPr>
            <a:spLocks noGrp="1"/>
          </p:cNvSpPr>
          <p:nvPr>
            <p:ph idx="1"/>
          </p:nvPr>
        </p:nvSpPr>
        <p:spPr>
          <a:xfrm>
            <a:off x="457200" y="1600200"/>
            <a:ext cx="8229600" cy="4525963"/>
          </a:xfrm>
          <a:prstGeom prst="rect">
            <a:avLst/>
          </a:prstGeo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8" name="Slide Number Placeholder 5"/>
          <p:cNvSpPr txBox="1">
            <a:spLocks/>
          </p:cNvSpPr>
          <p:nvPr userDrawn="1"/>
        </p:nvSpPr>
        <p:spPr>
          <a:xfrm>
            <a:off x="3438532" y="6520259"/>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400" b="1" smtClean="0"/>
              <a:pPr/>
              <a:t>‹#›</a:t>
            </a:fld>
            <a:endParaRPr lang="el-GR" sz="140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Tree>
    <p:extLst>
      <p:ext uri="{BB962C8B-B14F-4D97-AF65-F5344CB8AC3E}">
        <p14:creationId xmlns:p14="http://schemas.microsoft.com/office/powerpoint/2010/main" val="4779324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Rectangle 9"/>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endParaRPr lang="el-G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1" name="Slide Number Placeholder 5"/>
          <p:cNvSpPr txBox="1">
            <a:spLocks/>
          </p:cNvSpPr>
          <p:nvPr userDrawn="1"/>
        </p:nvSpPr>
        <p:spPr>
          <a:xfrm>
            <a:off x="3438532" y="6520259"/>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400" b="1" smtClean="0"/>
              <a:pPr/>
              <a:t>‹#›</a:t>
            </a:fld>
            <a:endParaRPr lang="el-GR" sz="140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Tree>
    <p:extLst>
      <p:ext uri="{BB962C8B-B14F-4D97-AF65-F5344CB8AC3E}">
        <p14:creationId xmlns:p14="http://schemas.microsoft.com/office/powerpoint/2010/main" val="164106903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alpha val="29000"/>
          </a:schemeClr>
        </a:solidFill>
        <a:effectLst/>
      </p:bgPr>
    </p:bg>
    <p:spTree>
      <p:nvGrpSpPr>
        <p:cNvPr id="1" name=""/>
        <p:cNvGrpSpPr/>
        <p:nvPr/>
      </p:nvGrpSpPr>
      <p:grpSpPr>
        <a:xfrm>
          <a:off x="0" y="0"/>
          <a:ext cx="0" cy="0"/>
          <a:chOff x="0" y="0"/>
          <a:chExt cx="0" cy="0"/>
        </a:xfrm>
      </p:grpSpPr>
      <p:pic>
        <p:nvPicPr>
          <p:cNvPr id="4" name="Picture 2" descr="C:\Users\mkomod05.cs8500\Google Drive\SEIT lab\Projects\World of Physics\Kick-off\eu flag.JP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
        <p:nvSpPr>
          <p:cNvPr id="6" name="TextBox 5"/>
          <p:cNvSpPr txBox="1"/>
          <p:nvPr userDrawn="1"/>
        </p:nvSpPr>
        <p:spPr>
          <a:xfrm>
            <a:off x="5621849" y="116632"/>
            <a:ext cx="3486147" cy="338554"/>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Mathesis - </a:t>
            </a:r>
            <a:r>
              <a:rPr lang="it-IT" sz="1600" b="0" i="0" u="none" strike="noStrike" kern="1200" dirty="0">
                <a:solidFill>
                  <a:schemeClr val="tx1"/>
                </a:solidFill>
                <a:effectLst/>
                <a:latin typeface="+mn-lt"/>
                <a:ea typeface="+mn-ea"/>
                <a:cs typeface="+mn-cs"/>
              </a:rPr>
              <a:t>2020-1-RO01-KA201-080410</a:t>
            </a:r>
            <a:endParaRPr lang="en-US" sz="1600" dirty="0">
              <a:solidFill>
                <a:schemeClr val="tx1"/>
              </a:solidFill>
            </a:endParaRPr>
          </a:p>
        </p:txBody>
      </p:sp>
      <p:pic>
        <p:nvPicPr>
          <p:cNvPr id="8" name="Immagine 7">
            <a:extLst>
              <a:ext uri="{FF2B5EF4-FFF2-40B4-BE49-F238E27FC236}">
                <a16:creationId xmlns:a16="http://schemas.microsoft.com/office/drawing/2014/main" id="{11E8045F-D0EB-B840-B99A-AACDB1255D31}"/>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608064" y="5661248"/>
            <a:ext cx="1356424" cy="1356424"/>
          </a:xfrm>
          <a:prstGeom prst="rect">
            <a:avLst/>
          </a:prstGeom>
        </p:spPr>
      </p:pic>
      <p:pic>
        <p:nvPicPr>
          <p:cNvPr id="7" name="Immagine 6">
            <a:extLst>
              <a:ext uri="{FF2B5EF4-FFF2-40B4-BE49-F238E27FC236}">
                <a16:creationId xmlns:a16="http://schemas.microsoft.com/office/drawing/2014/main" id="{C03D61F6-AC6D-484D-BC35-A044D823193E}"/>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9036495" y="-1"/>
            <a:ext cx="107505" cy="6885385"/>
          </a:xfrm>
          <a:prstGeom prst="rect">
            <a:avLst/>
          </a:prstGeom>
        </p:spPr>
      </p:pic>
    </p:spTree>
    <p:extLst>
      <p:ext uri="{BB962C8B-B14F-4D97-AF65-F5344CB8AC3E}">
        <p14:creationId xmlns:p14="http://schemas.microsoft.com/office/powerpoint/2010/main" val="1345403270"/>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Lst>
  <p:hf sldNum="0"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hyperlink" Target="https://mquest.ro/home/ch?c=6" TargetMode="External"/><Relationship Id="rId2" Type="http://schemas.openxmlformats.org/officeDocument/2006/relationships/hyperlink" Target="https://mquest.ro/home/learnunitnew?id=32" TargetMode="External"/><Relationship Id="rId1" Type="http://schemas.openxmlformats.org/officeDocument/2006/relationships/slideLayout" Target="../slideLayouts/slideLayout2.xml"/><Relationship Id="rId4" Type="http://schemas.openxmlformats.org/officeDocument/2006/relationships/hyperlink" Target="https://www.scoalaintuitext.ro/blog/matematica-clasa-a-iii-a-2/"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36498"/>
            <a:ext cx="8229600" cy="1143000"/>
          </a:xfrm>
        </p:spPr>
        <p:txBody>
          <a:bodyPr/>
          <a:lstStyle/>
          <a:p>
            <a:r>
              <a:rPr lang="el-GR" b="1" dirty="0"/>
              <a:t>Τι είναι τα κλάσματα;
</a:t>
            </a:r>
            <a:endParaRPr lang="ro-RO" b="1" dirty="0"/>
          </a:p>
        </p:txBody>
      </p:sp>
    </p:spTree>
    <p:extLst>
      <p:ext uri="{BB962C8B-B14F-4D97-AF65-F5344CB8AC3E}">
        <p14:creationId xmlns:p14="http://schemas.microsoft.com/office/powerpoint/2010/main" val="33571279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3A19C3A-5061-E58C-2854-B26DC8CF6422}"/>
              </a:ext>
            </a:extLst>
          </p:cNvPr>
          <p:cNvSpPr>
            <a:spLocks noGrp="1"/>
          </p:cNvSpPr>
          <p:nvPr>
            <p:ph idx="1"/>
          </p:nvPr>
        </p:nvSpPr>
        <p:spPr>
          <a:xfrm>
            <a:off x="457200" y="649466"/>
            <a:ext cx="8229600" cy="4525963"/>
          </a:xfrm>
        </p:spPr>
        <p:txBody>
          <a:bodyPr>
            <a:normAutofit fontScale="70000" lnSpcReduction="20000"/>
          </a:bodyPr>
          <a:lstStyle/>
          <a:p>
            <a:pPr marL="0" indent="0" algn="ctr">
              <a:buNone/>
            </a:pPr>
            <a:r>
              <a:rPr lang="el-GR" b="1" dirty="0">
                <a:solidFill>
                  <a:srgbClr val="2E74B5"/>
                </a:solidFill>
                <a:ea typeface="Times New Roman" panose="02020603050405020304" pitchFamily="18" charset="0"/>
                <a:cs typeface="Times New Roman" panose="02020603050405020304" pitchFamily="18" charset="0"/>
              </a:rPr>
              <a:t>Αλλαγές σχήματος. Ενίσχυση και απλοποίηση κλασμάτων
</a:t>
            </a:r>
            <a:endParaRPr lang="en-US" b="1" dirty="0">
              <a:solidFill>
                <a:srgbClr val="2E74B5"/>
              </a:solidFill>
              <a:ea typeface="Times New Roman" panose="02020603050405020304" pitchFamily="18" charset="0"/>
              <a:cs typeface="Times New Roman" panose="02020603050405020304" pitchFamily="18" charset="0"/>
            </a:endParaRPr>
          </a:p>
          <a:p>
            <a:pPr marL="0" indent="0">
              <a:buNone/>
            </a:pPr>
            <a:r>
              <a:rPr lang="el-GR" b="1" dirty="0">
                <a:solidFill>
                  <a:schemeClr val="tx1"/>
                </a:solidFill>
                <a:ea typeface="Times New Roman" panose="02020603050405020304" pitchFamily="18" charset="0"/>
                <a:cs typeface="Times New Roman" panose="02020603050405020304" pitchFamily="18" charset="0"/>
              </a:rPr>
              <a:t>Αλλαγές σχήματος</a:t>
            </a:r>
            <a:r>
              <a:rPr lang="en-US" b="1" dirty="0">
                <a:solidFill>
                  <a:schemeClr val="tx1"/>
                </a:solidFill>
                <a:ea typeface="Times New Roman" panose="02020603050405020304" pitchFamily="18" charset="0"/>
                <a:cs typeface="Times New Roman" panose="02020603050405020304" pitchFamily="18" charset="0"/>
              </a:rPr>
              <a:t>:</a:t>
            </a:r>
          </a:p>
          <a:p>
            <a:pPr marL="0" indent="0">
              <a:buNone/>
            </a:pPr>
            <a:r>
              <a:rPr lang="el-GR" dirty="0">
                <a:solidFill>
                  <a:schemeClr val="tx1"/>
                </a:solidFill>
                <a:ea typeface="Times New Roman" panose="02020603050405020304" pitchFamily="18" charset="0"/>
                <a:cs typeface="Times New Roman" panose="02020603050405020304" pitchFamily="18" charset="0"/>
              </a:rPr>
              <a:t>Αν διαιρέσουμε ένα σύνολο σε 3 ίσα μέρη και στη συνέχεια εξαγάγουμε ένα μέρος, έχουμε την ίδια ποσότητα σαν να διαιρέσαμε το σύνολο σε 6 ίσα μέρη και πήραμε δύο μέρη.
Έτσι:
1/3 = 2/6
Σύμφωνα με όσα έχουν ειπωθεί, μπορούμε να γράψουμε:
2/5 = 4/10
5/3 = 12/20
2/3 = 4/6 = 6/9 = ... = 24/36 = ...
</a:t>
            </a:r>
            <a:endParaRPr lang="ro-RO" dirty="0">
              <a:solidFill>
                <a:schemeClr val="tx1"/>
              </a:solidFill>
            </a:endParaRPr>
          </a:p>
        </p:txBody>
      </p:sp>
    </p:spTree>
    <p:extLst>
      <p:ext uri="{BB962C8B-B14F-4D97-AF65-F5344CB8AC3E}">
        <p14:creationId xmlns:p14="http://schemas.microsoft.com/office/powerpoint/2010/main" val="38839988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52CC22D-F32E-F01D-172C-33672455DB9E}"/>
              </a:ext>
            </a:extLst>
          </p:cNvPr>
          <p:cNvSpPr>
            <a:spLocks noGrp="1"/>
          </p:cNvSpPr>
          <p:nvPr>
            <p:ph idx="1"/>
          </p:nvPr>
        </p:nvSpPr>
        <p:spPr>
          <a:xfrm>
            <a:off x="535923" y="879580"/>
            <a:ext cx="8229600" cy="4525963"/>
          </a:xfrm>
        </p:spPr>
        <p:txBody>
          <a:bodyPr>
            <a:normAutofit fontScale="77500" lnSpcReduction="20000"/>
          </a:bodyPr>
          <a:lstStyle/>
          <a:p>
            <a:pPr marL="0" marR="35719" indent="0" algn="just">
              <a:lnSpc>
                <a:spcPct val="107000"/>
              </a:lnSpc>
              <a:spcBef>
                <a:spcPts val="1080"/>
              </a:spcBef>
              <a:spcAft>
                <a:spcPts val="675"/>
              </a:spcAft>
              <a:buNone/>
            </a:pPr>
            <a:r>
              <a:rPr lang="el-GR" b="1" dirty="0">
                <a:solidFill>
                  <a:srgbClr val="1F4D78"/>
                </a:solidFill>
                <a:ea typeface="Times New Roman" panose="02020603050405020304" pitchFamily="18" charset="0"/>
                <a:cs typeface="Times New Roman" panose="02020603050405020304" pitchFamily="18" charset="0"/>
              </a:rPr>
              <a:t>Ενίσχυση και απλοποίηση ενός κλάσματος</a:t>
            </a:r>
            <a:r>
              <a:rPr lang="en-US" b="1" dirty="0">
                <a:solidFill>
                  <a:srgbClr val="1F4D78"/>
                </a:solidFill>
                <a:ea typeface="Times New Roman" panose="02020603050405020304" pitchFamily="18" charset="0"/>
                <a:cs typeface="Times New Roman" panose="02020603050405020304" pitchFamily="18" charset="0"/>
              </a:rPr>
              <a:t>:</a:t>
            </a:r>
          </a:p>
          <a:p>
            <a:pPr marL="35719" marR="35719" algn="just">
              <a:lnSpc>
                <a:spcPct val="107000"/>
              </a:lnSpc>
              <a:spcBef>
                <a:spcPts val="1080"/>
              </a:spcBef>
              <a:spcAft>
                <a:spcPts val="675"/>
              </a:spcAft>
            </a:pPr>
            <a:r>
              <a:rPr lang="el-GR" dirty="0">
                <a:solidFill>
                  <a:schemeClr val="tx1"/>
                </a:solidFill>
                <a:ea typeface="Times New Roman" panose="02020603050405020304" pitchFamily="18" charset="0"/>
                <a:cs typeface="Times New Roman" panose="02020603050405020304" pitchFamily="18" charset="0"/>
              </a:rPr>
              <a:t>Αν ο αριθμητής και ο παρονομαστής ενός κλάσματος Α είναι πολλαπλάσια του αριθμητή και του παρονομαστή ενός άλλου κλάσματος, του Β, αντίστοιχα, λέμε ότι το κλάσμα Α ελήφθη πολλαπλασιάζοντας το κλάσμα Β.
Για παράδειγμα: 8/9 = (8 × 5) / (9 × 5) = 40/45
Σε αυτή την περίπτωση λέμε ότι το κλάσμα 40/45 ελήφθη πολλαπλασιάζοντας το κλάσμα 8/9 - πιο συγκεκριμένα, πολλαπλασιάζοντας τόσο τον αριθμητή όσο και τον παρονομαστή με τον αριθμό 5.</a:t>
            </a:r>
            <a:endParaRPr lang="ro-RO" dirty="0">
              <a:solidFill>
                <a:schemeClr val="tx1"/>
              </a:solidFill>
            </a:endParaRPr>
          </a:p>
        </p:txBody>
      </p:sp>
    </p:spTree>
    <p:extLst>
      <p:ext uri="{BB962C8B-B14F-4D97-AF65-F5344CB8AC3E}">
        <p14:creationId xmlns:p14="http://schemas.microsoft.com/office/powerpoint/2010/main" val="2832322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57B4BE0-5710-53BD-BBC0-6DAC33FAA25D}"/>
              </a:ext>
            </a:extLst>
          </p:cNvPr>
          <p:cNvSpPr>
            <a:spLocks noGrp="1"/>
          </p:cNvSpPr>
          <p:nvPr>
            <p:ph idx="1"/>
          </p:nvPr>
        </p:nvSpPr>
        <p:spPr>
          <a:xfrm>
            <a:off x="457200" y="964359"/>
            <a:ext cx="8229600" cy="4525963"/>
          </a:xfrm>
        </p:spPr>
        <p:txBody>
          <a:bodyPr>
            <a:normAutofit fontScale="70000" lnSpcReduction="20000"/>
          </a:bodyPr>
          <a:lstStyle/>
          <a:p>
            <a:pPr>
              <a:lnSpc>
                <a:spcPct val="120000"/>
              </a:lnSpc>
              <a:spcBef>
                <a:spcPts val="0"/>
              </a:spcBef>
            </a:pPr>
            <a:r>
              <a:rPr lang="el-GR" dirty="0">
                <a:solidFill>
                  <a:schemeClr val="tx1"/>
                </a:solidFill>
                <a:ea typeface="Calibri" panose="020F0502020204030204" pitchFamily="34" charset="0"/>
                <a:cs typeface="Times New Roman" panose="02020603050405020304" pitchFamily="18" charset="0"/>
              </a:rPr>
              <a:t>Ο πολλαπλασιασμός ενός κλάσματος σημαίνει πολλαπλασιασμό τόσο του αριθμητή όσο και του παρονομαστή του κλάσματος με τον ίδιο μη μηδενικό αριθμό, αυτή η πράξη παράγει ένα ισοδύναμο κλάσμα: a/b = (a × c) / (b × c)
Η αντίστροφη λειτουργία της ενίσχυσης ονομάζεται απλοποίηση.
Απλοποίηση σημαίνει διαίρεση τόσο του αριθμητή όσο και του παρονομαστή του κλάσματος με τον ίδιο μη μηδενικό αριθμό, η οποία παράγει ένα ισοδύναμο κλάσμα: a/b = (a : c) / (b : c)
Η λειτουργία: 2/7 = (2 × 3) / (7 × 3) = 6/21 αντιπροσωπεύει, από αριστερά προς τα δεξιά, μια ενίσχυση και από δεξιά προς τα αριστερά μια απλοποίηση</a:t>
            </a:r>
            <a:endParaRPr lang="ro-RO" dirty="0"/>
          </a:p>
        </p:txBody>
      </p:sp>
    </p:spTree>
    <p:extLst>
      <p:ext uri="{BB962C8B-B14F-4D97-AF65-F5344CB8AC3E}">
        <p14:creationId xmlns:p14="http://schemas.microsoft.com/office/powerpoint/2010/main" val="5159792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ACC230D-01D6-F219-D02E-5E519AF463F7}"/>
              </a:ext>
            </a:extLst>
          </p:cNvPr>
          <p:cNvSpPr>
            <a:spLocks noGrp="1"/>
          </p:cNvSpPr>
          <p:nvPr>
            <p:ph idx="1"/>
          </p:nvPr>
        </p:nvSpPr>
        <p:spPr>
          <a:xfrm>
            <a:off x="457200" y="1024915"/>
            <a:ext cx="8229600" cy="4525963"/>
          </a:xfrm>
        </p:spPr>
        <p:txBody>
          <a:bodyPr>
            <a:normAutofit fontScale="62500" lnSpcReduction="20000"/>
          </a:bodyPr>
          <a:lstStyle/>
          <a:p>
            <a:pPr marL="0" marR="35719" indent="0" algn="just">
              <a:lnSpc>
                <a:spcPct val="107000"/>
              </a:lnSpc>
              <a:spcBef>
                <a:spcPts val="1080"/>
              </a:spcBef>
              <a:spcAft>
                <a:spcPts val="675"/>
              </a:spcAft>
              <a:buNone/>
            </a:pPr>
            <a:r>
              <a:rPr lang="el-GR" b="1" dirty="0">
                <a:solidFill>
                  <a:srgbClr val="1F4D78"/>
                </a:solidFill>
                <a:ea typeface="Times New Roman" panose="02020603050405020304" pitchFamily="18" charset="0"/>
                <a:cs typeface="Times New Roman" panose="02020603050405020304" pitchFamily="18" charset="0"/>
              </a:rPr>
              <a:t>Ποια κλάσματα μπορούν να απλοποιηθούν; Μη αναστρέψιμα κλάσματα</a:t>
            </a:r>
            <a:r>
              <a:rPr lang="en-US" b="1" dirty="0">
                <a:solidFill>
                  <a:srgbClr val="1F4D78"/>
                </a:solidFill>
                <a:ea typeface="Times New Roman" panose="02020603050405020304" pitchFamily="18" charset="0"/>
                <a:cs typeface="Times New Roman" panose="02020603050405020304" pitchFamily="18" charset="0"/>
              </a:rPr>
              <a:t>.</a:t>
            </a:r>
          </a:p>
          <a:p>
            <a:pPr marL="35719" marR="35719" algn="just">
              <a:lnSpc>
                <a:spcPct val="107000"/>
              </a:lnSpc>
              <a:spcBef>
                <a:spcPts val="1080"/>
              </a:spcBef>
              <a:spcAft>
                <a:spcPts val="675"/>
              </a:spcAft>
            </a:pPr>
            <a:r>
              <a:rPr lang="el-GR" dirty="0">
                <a:solidFill>
                  <a:schemeClr val="tx1"/>
                </a:solidFill>
                <a:ea typeface="Times New Roman" panose="02020603050405020304" pitchFamily="18" charset="0"/>
                <a:cs typeface="Times New Roman" panose="02020603050405020304" pitchFamily="18" charset="0"/>
              </a:rPr>
              <a:t>Ένα συνηθισμένο κλάσμα όπου ο αριθμητής και ο παρονομαστής είναι αριθμοί </a:t>
            </a:r>
            <a:r>
              <a:rPr lang="el-GR" dirty="0" err="1">
                <a:solidFill>
                  <a:schemeClr val="tx1"/>
                </a:solidFill>
                <a:ea typeface="Times New Roman" panose="02020603050405020304" pitchFamily="18" charset="0"/>
                <a:cs typeface="Times New Roman" panose="02020603050405020304" pitchFamily="18" charset="0"/>
              </a:rPr>
              <a:t>coprime</a:t>
            </a:r>
            <a:r>
              <a:rPr lang="el-GR" dirty="0">
                <a:solidFill>
                  <a:schemeClr val="tx1"/>
                </a:solidFill>
                <a:ea typeface="Times New Roman" panose="02020603050405020304" pitchFamily="18" charset="0"/>
                <a:cs typeface="Times New Roman" panose="02020603050405020304" pitchFamily="18" charset="0"/>
              </a:rPr>
              <a:t> (ο μόνος κοινός παράγοντας τους είναι 1) ονομάζεται μη αναστρέψιμο κλάσμα και δεν μπορεί να απλοποιηθεί.
Το κλάσμα 4/16 δεν είναι μη αναστρέψιμο και μπορεί να απλοποιηθεί αφού τόσο το 4 όσο και το 16 διαιρούνται με το 4.
Αντίθετα, το κλάσμα 4/5 είναι μη αναστρέψιμο και δεν μπορεί να απλοποιηθεί, αφού ο μόνος κοινός συντελεστής 4 και 5 είναι 1.
Συμπερασματικά, οποιοδήποτε κλάσμα στο οποίο ο παρονομαστής και ο αριθμητής περιέχουν κοινούς παράγοντες εκτός από το 1 μπορεί να απλοποιηθεί, δηλαδή οι αριθμοί δεν είναι </a:t>
            </a:r>
            <a:r>
              <a:rPr lang="el-GR" dirty="0" err="1">
                <a:solidFill>
                  <a:schemeClr val="tx1"/>
                </a:solidFill>
                <a:ea typeface="Times New Roman" panose="02020603050405020304" pitchFamily="18" charset="0"/>
                <a:cs typeface="Times New Roman" panose="02020603050405020304" pitchFamily="18" charset="0"/>
              </a:rPr>
              <a:t>coprime</a:t>
            </a:r>
            <a:r>
              <a:rPr lang="el-GR" dirty="0">
                <a:solidFill>
                  <a:schemeClr val="tx1"/>
                </a:solidFill>
                <a:ea typeface="Times New Roman" panose="02020603050405020304" pitchFamily="18" charset="0"/>
                <a:cs typeface="Times New Roman" panose="02020603050405020304" pitchFamily="18" charset="0"/>
              </a:rPr>
              <a:t>.</a:t>
            </a:r>
            <a:endParaRPr lang="ro-RO" dirty="0">
              <a:solidFill>
                <a:schemeClr val="tx1"/>
              </a:solidFill>
            </a:endParaRPr>
          </a:p>
        </p:txBody>
      </p:sp>
    </p:spTree>
    <p:extLst>
      <p:ext uri="{BB962C8B-B14F-4D97-AF65-F5344CB8AC3E}">
        <p14:creationId xmlns:p14="http://schemas.microsoft.com/office/powerpoint/2010/main" val="16517654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DD95FE3-F1D6-4AA4-C98D-86FC790D94B1}"/>
              </a:ext>
            </a:extLst>
          </p:cNvPr>
          <p:cNvSpPr>
            <a:spLocks noGrp="1"/>
          </p:cNvSpPr>
          <p:nvPr>
            <p:ph idx="1"/>
          </p:nvPr>
        </p:nvSpPr>
        <p:spPr>
          <a:xfrm>
            <a:off x="348199" y="1499077"/>
            <a:ext cx="8229600" cy="3678485"/>
          </a:xfrm>
        </p:spPr>
        <p:txBody>
          <a:bodyPr/>
          <a:lstStyle/>
          <a:p>
            <a:pPr algn="ctr"/>
            <a:r>
              <a:rPr lang="el-GR" sz="2400" b="1" i="1" kern="1400" spc="-38" dirty="0">
                <a:latin typeface="Calibri Light" panose="020F0302020204030204" pitchFamily="34" charset="0"/>
                <a:ea typeface="Times New Roman" panose="02020603050405020304" pitchFamily="18" charset="0"/>
                <a:cs typeface="Times New Roman" panose="02020603050405020304" pitchFamily="18" charset="0"/>
              </a:rPr>
              <a:t>Μάθετε πώς μπορείτε να απλοποιήσετε τα κλάσματα σε ισοδύναμες μορφές. Μη αναστρέψιμα κλάσματα. Κοινοί πρωταρχικοί παράγοντες. Μεγαλύτερος κοινός διαιρέτης, CMMDC. Παραδείγματα
Απλοποίηση κλασμάτων. Ισοδύναμα κλάσματα
Ας μάθουμε με παράδειγμα, ας απλοποιήσουμε το κλάσμα: 12/16</a:t>
            </a:r>
            <a:endParaRPr lang="ro-RO" sz="2400" dirty="0"/>
          </a:p>
        </p:txBody>
      </p:sp>
    </p:spTree>
    <p:extLst>
      <p:ext uri="{BB962C8B-B14F-4D97-AF65-F5344CB8AC3E}">
        <p14:creationId xmlns:p14="http://schemas.microsoft.com/office/powerpoint/2010/main" val="7744844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2AEFA0D-AE97-ED7B-51E9-775EF7AFB325}"/>
              </a:ext>
            </a:extLst>
          </p:cNvPr>
          <p:cNvSpPr>
            <a:spLocks noGrp="1"/>
          </p:cNvSpPr>
          <p:nvPr>
            <p:ph idx="1"/>
          </p:nvPr>
        </p:nvSpPr>
        <p:spPr>
          <a:xfrm>
            <a:off x="457200" y="1055193"/>
            <a:ext cx="8229600" cy="4752155"/>
          </a:xfrm>
        </p:spPr>
        <p:txBody>
          <a:bodyPr>
            <a:normAutofit fontScale="70000" lnSpcReduction="20000"/>
          </a:bodyPr>
          <a:lstStyle/>
          <a:p>
            <a:pPr marL="108585" marR="108585" algn="just">
              <a:lnSpc>
                <a:spcPct val="110000"/>
              </a:lnSpc>
              <a:spcBef>
                <a:spcPts val="0"/>
              </a:spcBef>
            </a:pPr>
            <a:r>
              <a:rPr lang="el-GR" dirty="0">
                <a:solidFill>
                  <a:schemeClr val="tx1"/>
                </a:solidFill>
                <a:ea typeface="Times New Roman" panose="02020603050405020304" pitchFamily="18" charset="0"/>
                <a:cs typeface="Times New Roman" panose="02020603050405020304" pitchFamily="18" charset="0"/>
              </a:rPr>
              <a:t>Ο αριθμητής του κλάσματος. Ο αριθμός πάνω από τη γραμμή κλάσματος, 12, ονομάζεται αριθμητής του κλάσματος.
Ο παρονομαστής του κλάσματος. Ο αριθμός κάτω από τη γραμμή κλάσματος, 16, ονομάζεται παρονομαστής του κλάσματος.
Η αξία του κλάσματος. Το κλάσμα 12/16 μας λέει πόσα ίσα μέρη διαιρείται ο αριθμός πάνω από τη γραμμή κλάσματος: το 12 χωρίζεται σε 16 ίσα μέρη. Έτσι, η αξία του κλάσματος υπολογίζεται ως εξής: 12: 16 = 0,75
Παρατηρούμε ότι οι δύο αριθμητές και παρονομαστές, διαιρούνται ομοιόμορφα με το 2, οπότε τους διαιρούμε με τον ίδιο αριθμό, 2: 12/16 = (12 : 2)/(16 : 2) = 6/8
Η τιμή του κλάσματος 6/8 υπολογίζεται ως εξής: 6: 8 = 0,75
Παρατηρούμε ότι η τιμή του κλάσματος 6/8 είναι ίση με την τιμή του κλάσματος 12/16, δηλαδή 0,75</a:t>
            </a:r>
            <a:endParaRPr lang="ro-RO" dirty="0">
              <a:solidFill>
                <a:schemeClr val="tx1"/>
              </a:solidFill>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765760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069DF27-4F8F-8672-F4C3-0475DA8C7B56}"/>
              </a:ext>
            </a:extLst>
          </p:cNvPr>
          <p:cNvSpPr>
            <a:spLocks noGrp="1"/>
          </p:cNvSpPr>
          <p:nvPr>
            <p:ph idx="1"/>
          </p:nvPr>
        </p:nvSpPr>
        <p:spPr>
          <a:xfrm>
            <a:off x="457200" y="976471"/>
            <a:ext cx="8229600" cy="4525963"/>
          </a:xfrm>
        </p:spPr>
        <p:txBody>
          <a:bodyPr>
            <a:normAutofit fontScale="70000" lnSpcReduction="20000"/>
          </a:bodyPr>
          <a:lstStyle/>
          <a:p>
            <a:pPr algn="just">
              <a:lnSpc>
                <a:spcPct val="107000"/>
              </a:lnSpc>
              <a:spcAft>
                <a:spcPts val="600"/>
              </a:spcAft>
            </a:pPr>
            <a:r>
              <a:rPr lang="el-GR" dirty="0">
                <a:solidFill>
                  <a:srgbClr val="000000"/>
                </a:solidFill>
                <a:ea typeface="Calibri" panose="020F0502020204030204" pitchFamily="34" charset="0"/>
                <a:cs typeface="Times New Roman" panose="02020603050405020304" pitchFamily="18" charset="0"/>
              </a:rPr>
              <a:t>Κοινός διαιρέτης. Ο αριθμός 2 στον οποίο χωρίστηκαν οι δύο αριθμοί που αποτελούν το κλάσμα ονομάζεται κοινός διαιρέτης του αριθμητή και του παρονομαστή.
Το απλοποιημένο κλάσμα έχει τώρα έναν αριθμητή ίσο με 6 και έναν παρονομαστή ίσο με 8.
Παρατηρούμε περαιτέρω ότι οι δύο νέοι αριθμοί, ο νέος αριθμητής και ο νέος παρονομαστής, 6 και 8, διαιρούνται και πάλι ομοιόμορφα με το 2 (έχουν κοινό διαιρέτη του 2), οπότε διαιρούμε τον αριθμητή και τον παρονομαστή του κλάσματος με το 2 ξανά: 6/8 = (6 : 2)/(8 : 2) = 3/4
Η τιμή του κλάσματος 3/4 υπολογίζεται ως εξής: 3: 4 = 0,75
Το νέο κλάσμα που λαμβάνεται, 3/4, είναι επομένως ένα απλοποιημένο κλάσμα, ισοδύναμο με τα κλάσματα 12/16 και 6/8</a:t>
            </a:r>
            <a:endParaRPr lang="ro-RO" dirty="0"/>
          </a:p>
        </p:txBody>
      </p:sp>
    </p:spTree>
    <p:extLst>
      <p:ext uri="{BB962C8B-B14F-4D97-AF65-F5344CB8AC3E}">
        <p14:creationId xmlns:p14="http://schemas.microsoft.com/office/powerpoint/2010/main" val="3240800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81521E3-6894-289A-3767-E7FD98534CA2}"/>
              </a:ext>
            </a:extLst>
          </p:cNvPr>
          <p:cNvSpPr>
            <a:spLocks noGrp="1"/>
          </p:cNvSpPr>
          <p:nvPr>
            <p:ph idx="1"/>
          </p:nvPr>
        </p:nvSpPr>
        <p:spPr>
          <a:xfrm>
            <a:off x="675203" y="1636535"/>
            <a:ext cx="7621009" cy="3165580"/>
          </a:xfrm>
        </p:spPr>
        <p:txBody>
          <a:bodyPr/>
          <a:lstStyle/>
          <a:p>
            <a:pPr algn="just"/>
            <a:r>
              <a:rPr lang="el-GR" sz="2400" dirty="0">
                <a:solidFill>
                  <a:srgbClr val="000000"/>
                </a:solidFill>
                <a:ea typeface="Calibri" panose="020F0502020204030204" pitchFamily="34" charset="0"/>
                <a:cs typeface="Times New Roman" panose="02020603050405020304" pitchFamily="18" charset="0"/>
              </a:rPr>
              <a:t>Ανάγωγο κλάσμα. Επιπλέον, το κλάσμα 3/4 ονομάζεται ανάγωγο κλάσμα, δηλαδή δεν μπορεί να απλοποιηθεί πια, είναι στην απλούστερη μορφή του, οι αριθμοί 3 και 4, ο αριθμητής και ο παρονομαστής του κλάσματος, είναι αριθμοί </a:t>
            </a:r>
            <a:r>
              <a:rPr lang="el-GR" sz="2400" dirty="0" err="1">
                <a:solidFill>
                  <a:srgbClr val="000000"/>
                </a:solidFill>
                <a:ea typeface="Calibri" panose="020F0502020204030204" pitchFamily="34" charset="0"/>
                <a:cs typeface="Times New Roman" panose="02020603050405020304" pitchFamily="18" charset="0"/>
              </a:rPr>
              <a:t>coprime</a:t>
            </a:r>
            <a:r>
              <a:rPr lang="el-GR" sz="2400" dirty="0">
                <a:solidFill>
                  <a:srgbClr val="000000"/>
                </a:solidFill>
                <a:ea typeface="Calibri" panose="020F0502020204030204" pitchFamily="34" charset="0"/>
                <a:cs typeface="Times New Roman" panose="02020603050405020304" pitchFamily="18" charset="0"/>
              </a:rPr>
              <a:t> (πρώτοι μεταξύ τους), οπότε δεν έχουν κοινούς διαιρέτες εκτός από το 1.</a:t>
            </a:r>
            <a:endParaRPr lang="ro-RO" sz="2400" dirty="0"/>
          </a:p>
        </p:txBody>
      </p:sp>
    </p:spTree>
    <p:extLst>
      <p:ext uri="{BB962C8B-B14F-4D97-AF65-F5344CB8AC3E}">
        <p14:creationId xmlns:p14="http://schemas.microsoft.com/office/powerpoint/2010/main" val="8669719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D36FE6C-CEF7-E86F-435B-31C08E321F45}"/>
              </a:ext>
            </a:extLst>
          </p:cNvPr>
          <p:cNvSpPr>
            <a:spLocks noGrp="1"/>
          </p:cNvSpPr>
          <p:nvPr>
            <p:ph idx="1"/>
          </p:nvPr>
        </p:nvSpPr>
        <p:spPr>
          <a:xfrm>
            <a:off x="457200" y="1055194"/>
            <a:ext cx="8229600" cy="4525963"/>
          </a:xfrm>
        </p:spPr>
        <p:txBody>
          <a:bodyPr>
            <a:normAutofit fontScale="47500" lnSpcReduction="20000"/>
          </a:bodyPr>
          <a:lstStyle/>
          <a:p>
            <a:pPr marL="0" marR="35719" indent="0" algn="just">
              <a:lnSpc>
                <a:spcPct val="120000"/>
              </a:lnSpc>
              <a:spcBef>
                <a:spcPts val="0"/>
              </a:spcBef>
              <a:buNone/>
            </a:pPr>
            <a:r>
              <a:rPr lang="el-GR" b="1" dirty="0">
                <a:solidFill>
                  <a:srgbClr val="1F4D78"/>
                </a:solidFill>
                <a:ea typeface="Times New Roman" panose="02020603050405020304" pitchFamily="18" charset="0"/>
                <a:cs typeface="Times New Roman" panose="02020603050405020304" pitchFamily="18" charset="0"/>
              </a:rPr>
              <a:t>Πώς απλοποιούμε το κλάσμα 12/16 στην απλούστερη, ανάγωγη μορφή του;</a:t>
            </a:r>
            <a:endParaRPr lang="en-US" b="1" dirty="0">
              <a:solidFill>
                <a:srgbClr val="1F4D78"/>
              </a:solidFill>
              <a:ea typeface="Times New Roman" panose="02020603050405020304" pitchFamily="18" charset="0"/>
              <a:cs typeface="Times New Roman" panose="02020603050405020304" pitchFamily="18" charset="0"/>
            </a:endParaRPr>
          </a:p>
          <a:p>
            <a:pPr marL="0" marR="35719" indent="0" algn="just">
              <a:lnSpc>
                <a:spcPct val="120000"/>
              </a:lnSpc>
              <a:spcBef>
                <a:spcPts val="0"/>
              </a:spcBef>
              <a:buNone/>
            </a:pPr>
            <a:endParaRPr lang="en-US" b="1" dirty="0">
              <a:solidFill>
                <a:srgbClr val="1F4D78"/>
              </a:solidFill>
              <a:ea typeface="Times New Roman" panose="02020603050405020304" pitchFamily="18" charset="0"/>
              <a:cs typeface="Times New Roman" panose="02020603050405020304" pitchFamily="18" charset="0"/>
            </a:endParaRPr>
          </a:p>
          <a:p>
            <a:pPr marL="35719" marR="35719" algn="just">
              <a:lnSpc>
                <a:spcPct val="120000"/>
              </a:lnSpc>
              <a:spcBef>
                <a:spcPts val="0"/>
              </a:spcBef>
            </a:pPr>
            <a:r>
              <a:rPr lang="el-GR" dirty="0">
                <a:solidFill>
                  <a:schemeClr val="tx1"/>
                </a:solidFill>
                <a:ea typeface="Times New Roman" panose="02020603050405020304" pitchFamily="18" charset="0"/>
                <a:cs typeface="Times New Roman" panose="02020603050405020304" pitchFamily="18" charset="0"/>
              </a:rPr>
              <a:t>Μεγαλύτερος κοινός διαιρέτης, ΜΚΔ. Για να απλοποιήσουμε ένα κλάσμα στην απλούστερη, μη αναστρέψιμη μορφή του, πρέπει να διαιρέσουμε τόσο τον αριθμητή όσο και τον παρονομαστή του κλάσματος με τον μεγαλύτερο κοινό διαιρέτη τους, </a:t>
            </a:r>
            <a:r>
              <a:rPr lang="el-GR" dirty="0" err="1">
                <a:solidFill>
                  <a:schemeClr val="tx1"/>
                </a:solidFill>
                <a:ea typeface="Times New Roman" panose="02020603050405020304" pitchFamily="18" charset="0"/>
                <a:cs typeface="Times New Roman" panose="02020603050405020304" pitchFamily="18" charset="0"/>
              </a:rPr>
              <a:t>cmdc</a:t>
            </a:r>
            <a:r>
              <a:rPr lang="el-GR" dirty="0">
                <a:solidFill>
                  <a:schemeClr val="tx1"/>
                </a:solidFill>
                <a:ea typeface="Times New Roman" panose="02020603050405020304" pitchFamily="18" charset="0"/>
                <a:cs typeface="Times New Roman" panose="02020603050405020304" pitchFamily="18" charset="0"/>
              </a:rPr>
              <a:t> (12; 16).
</a:t>
            </a:r>
            <a:endParaRPr lang="en-US" dirty="0">
              <a:solidFill>
                <a:schemeClr val="tx1"/>
              </a:solidFill>
              <a:ea typeface="Times New Roman" panose="02020603050405020304" pitchFamily="18" charset="0"/>
              <a:cs typeface="Times New Roman" panose="02020603050405020304" pitchFamily="18" charset="0"/>
            </a:endParaRPr>
          </a:p>
          <a:p>
            <a:pPr marL="0" marR="35719" indent="0" algn="just">
              <a:lnSpc>
                <a:spcPct val="120000"/>
              </a:lnSpc>
              <a:spcBef>
                <a:spcPts val="0"/>
              </a:spcBef>
              <a:buNone/>
            </a:pPr>
            <a:r>
              <a:rPr lang="en-US" b="1" dirty="0">
                <a:solidFill>
                  <a:srgbClr val="0070C0"/>
                </a:solidFill>
                <a:ea typeface="Times New Roman" panose="02020603050405020304" pitchFamily="18" charset="0"/>
                <a:cs typeface="Times New Roman" panose="02020603050405020304" pitchFamily="18" charset="0"/>
              </a:rPr>
              <a:t>1) </a:t>
            </a:r>
            <a:r>
              <a:rPr lang="el-GR" b="1" dirty="0">
                <a:solidFill>
                  <a:srgbClr val="0070C0"/>
                </a:solidFill>
                <a:ea typeface="Times New Roman" panose="02020603050405020304" pitchFamily="18" charset="0"/>
                <a:cs typeface="Times New Roman" panose="02020603050405020304" pitchFamily="18" charset="0"/>
              </a:rPr>
              <a:t>Αποσύνθεση σε πρώτους παράγοντες</a:t>
            </a:r>
            <a:r>
              <a:rPr lang="en-US" b="1" dirty="0">
                <a:solidFill>
                  <a:srgbClr val="0070C0"/>
                </a:solidFill>
                <a:ea typeface="Times New Roman" panose="02020603050405020304" pitchFamily="18" charset="0"/>
                <a:cs typeface="Times New Roman" panose="02020603050405020304" pitchFamily="18" charset="0"/>
              </a:rPr>
              <a:t>. </a:t>
            </a:r>
          </a:p>
          <a:p>
            <a:pPr marL="35719" marR="35719" algn="just">
              <a:lnSpc>
                <a:spcPct val="120000"/>
              </a:lnSpc>
              <a:spcBef>
                <a:spcPts val="0"/>
              </a:spcBef>
            </a:pPr>
            <a:r>
              <a:rPr lang="el-GR" dirty="0">
                <a:solidFill>
                  <a:schemeClr val="tx1"/>
                </a:solidFill>
                <a:ea typeface="Times New Roman" panose="02020603050405020304" pitchFamily="18" charset="0"/>
                <a:cs typeface="Times New Roman" panose="02020603050405020304" pitchFamily="18" charset="0"/>
              </a:rPr>
              <a:t>Ένας τρόπος για να υπολογίσετε τον ΜΚΔ είναι να προετοιμάσετε τους δύο αριθμούς και στη συνέχεια να πολλαπλασιάσετε τους κοινούς πρώτους παράγοντες στις χαμηλότερες δυνάμεις, δείτε παρακάτω.
Ο αριθμητής και ο παρονομαστής, αποσυντίθενται σε προϊόντα πρώτων παραγόντων:
12 = 2 × 2 × 3 = 22 × 3
16 = 2 × 2 × 2 × 2 = 24
Ο μεγαλύτερος κοινός διαιρέτης CMMDC (12, 16) υπολογίζεται πολλαπλασιάζοντας όλους τους κοινούς πρώτους συντελεστές (που βρίσκονται τόσο στον αριθμητή όσο και στον παρονομαστή) με τις χαμηλότερες δυνάμεις τους, ως εξής:
LCM (12; 16) = (22 × 3; 24) = 22 = 4
</a:t>
            </a:r>
            <a:endParaRPr lang="ro-RO" dirty="0">
              <a:solidFill>
                <a:schemeClr val="tx1"/>
              </a:solidFill>
            </a:endParaRPr>
          </a:p>
        </p:txBody>
      </p:sp>
    </p:spTree>
    <p:extLst>
      <p:ext uri="{BB962C8B-B14F-4D97-AF65-F5344CB8AC3E}">
        <p14:creationId xmlns:p14="http://schemas.microsoft.com/office/powerpoint/2010/main" val="35327981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CD84D91-255B-4AE1-F784-AD35E7F5D25A}"/>
              </a:ext>
            </a:extLst>
          </p:cNvPr>
          <p:cNvSpPr>
            <a:spLocks noGrp="1"/>
          </p:cNvSpPr>
          <p:nvPr>
            <p:ph idx="1"/>
          </p:nvPr>
        </p:nvSpPr>
        <p:spPr>
          <a:xfrm>
            <a:off x="457200" y="1236863"/>
            <a:ext cx="8229600" cy="4525963"/>
          </a:xfrm>
        </p:spPr>
        <p:txBody>
          <a:bodyPr/>
          <a:lstStyle/>
          <a:p>
            <a:pPr marL="0" marR="35719" indent="0" algn="just">
              <a:lnSpc>
                <a:spcPct val="107000"/>
              </a:lnSpc>
              <a:spcBef>
                <a:spcPts val="1080"/>
              </a:spcBef>
              <a:spcAft>
                <a:spcPts val="675"/>
              </a:spcAft>
              <a:buNone/>
            </a:pPr>
            <a:r>
              <a:rPr lang="en-US" sz="2000" b="1" dirty="0">
                <a:solidFill>
                  <a:srgbClr val="2E74B5"/>
                </a:solidFill>
                <a:latin typeface="+mj-lt"/>
                <a:ea typeface="Times New Roman" panose="02020603050405020304" pitchFamily="18" charset="0"/>
                <a:cs typeface="Times New Roman" panose="02020603050405020304" pitchFamily="18" charset="0"/>
              </a:rPr>
              <a:t>2) </a:t>
            </a:r>
            <a:r>
              <a:rPr lang="el-GR" sz="2000" b="1" dirty="0">
                <a:solidFill>
                  <a:srgbClr val="2E74B5"/>
                </a:solidFill>
                <a:latin typeface="+mj-lt"/>
                <a:ea typeface="Times New Roman" panose="02020603050405020304" pitchFamily="18" charset="0"/>
                <a:cs typeface="Times New Roman" panose="02020603050405020304" pitchFamily="18" charset="0"/>
              </a:rPr>
              <a:t>Υπολογίστε το λιγότερο κοινό πολλαπλάσιο, CMMMC, όλων των παρονομαστών των κλασμάτων</a:t>
            </a:r>
            <a:r>
              <a:rPr lang="en-US" sz="2000" b="1" dirty="0">
                <a:solidFill>
                  <a:srgbClr val="2E74B5"/>
                </a:solidFill>
                <a:latin typeface="+mj-lt"/>
                <a:ea typeface="Times New Roman" panose="02020603050405020304" pitchFamily="18" charset="0"/>
                <a:cs typeface="Times New Roman" panose="02020603050405020304" pitchFamily="18" charset="0"/>
              </a:rPr>
              <a:t>.</a:t>
            </a:r>
          </a:p>
          <a:p>
            <a:pPr marL="35719" marR="35719" algn="just">
              <a:lnSpc>
                <a:spcPct val="107000"/>
              </a:lnSpc>
              <a:spcBef>
                <a:spcPts val="1080"/>
              </a:spcBef>
              <a:spcAft>
                <a:spcPts val="675"/>
              </a:spcAft>
            </a:pPr>
            <a:r>
              <a:rPr lang="el-GR" sz="2000" dirty="0">
                <a:solidFill>
                  <a:schemeClr val="tx1"/>
                </a:solidFill>
                <a:latin typeface="+mj-lt"/>
                <a:ea typeface="Times New Roman" panose="02020603050405020304" pitchFamily="18" charset="0"/>
                <a:cs typeface="Times New Roman" panose="02020603050405020304" pitchFamily="18" charset="0"/>
              </a:rPr>
              <a:t>Η CMMMC θα είναι ο νέος παρονομαστής των συγκριτικών ισοδύναμων κλασμάτων.
Παρονομαστές κλασμάτων σε πρωταρχικούς παράγοντες, ως προϊόντα πρώτων παραγόντων, σε εκθετική γραφή.
Για να υπολογίσετε το CMMMC πολλαπλασιάστε όλους τους πρώτους συντελεστές που εμφανίζονται στην αποσύνθεση του παρονομαστή, μοναδικά, στις υψηλότερες δυνάμεις.</a:t>
            </a:r>
            <a:endParaRPr lang="ro-RO" sz="2000" dirty="0">
              <a:solidFill>
                <a:schemeClr val="tx1"/>
              </a:solidFill>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284489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1035169" y="4061379"/>
            <a:ext cx="19730872"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endParaRPr lang="ro-RO" sz="1350"/>
          </a:p>
        </p:txBody>
      </p:sp>
      <p:sp>
        <p:nvSpPr>
          <p:cNvPr id="7" name="Rectangle 4"/>
          <p:cNvSpPr>
            <a:spLocks noChangeArrowheads="1"/>
          </p:cNvSpPr>
          <p:nvPr/>
        </p:nvSpPr>
        <p:spPr bwMode="auto">
          <a:xfrm>
            <a:off x="748371" y="4818376"/>
            <a:ext cx="1777112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endParaRPr lang="ro-RO" sz="1350"/>
          </a:p>
        </p:txBody>
      </p:sp>
      <p:pic>
        <p:nvPicPr>
          <p:cNvPr id="1025" name="Picture 1" descr="Fraction Vector Art, Icons, and Graphics for Free Download">
            <a:extLst>
              <a:ext uri="{FF2B5EF4-FFF2-40B4-BE49-F238E27FC236}">
                <a16:creationId xmlns:a16="http://schemas.microsoft.com/office/drawing/2014/main" id="{4BBC0C57-A7DA-47C3-0310-3FDB1F69F96A}"/>
              </a:ext>
            </a:extLst>
          </p:cNvPr>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604271" y="1000518"/>
            <a:ext cx="3504396" cy="2102638"/>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3">
            <a:extLst>
              <a:ext uri="{FF2B5EF4-FFF2-40B4-BE49-F238E27FC236}">
                <a16:creationId xmlns:a16="http://schemas.microsoft.com/office/drawing/2014/main" id="{390B2558-DD7E-0577-D02A-2CBC6695FFA1}"/>
              </a:ext>
            </a:extLst>
          </p:cNvPr>
          <p:cNvSpPr>
            <a:spLocks noChangeArrowheads="1"/>
          </p:cNvSpPr>
          <p:nvPr/>
        </p:nvSpPr>
        <p:spPr bwMode="auto">
          <a:xfrm>
            <a:off x="-188595" y="2826157"/>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ro-RO" sz="1350"/>
          </a:p>
        </p:txBody>
      </p:sp>
      <p:sp>
        <p:nvSpPr>
          <p:cNvPr id="11" name="TextBox 10">
            <a:extLst>
              <a:ext uri="{FF2B5EF4-FFF2-40B4-BE49-F238E27FC236}">
                <a16:creationId xmlns:a16="http://schemas.microsoft.com/office/drawing/2014/main" id="{F441A13E-A085-3ACA-E9E3-4ACEF3963C73}"/>
              </a:ext>
            </a:extLst>
          </p:cNvPr>
          <p:cNvSpPr txBox="1"/>
          <p:nvPr/>
        </p:nvSpPr>
        <p:spPr>
          <a:xfrm>
            <a:off x="931826" y="3433381"/>
            <a:ext cx="6696908" cy="2246769"/>
          </a:xfrm>
          <a:prstGeom prst="rect">
            <a:avLst/>
          </a:prstGeom>
          <a:noFill/>
        </p:spPr>
        <p:txBody>
          <a:bodyPr wrap="square">
            <a:spAutoFit/>
          </a:bodyPr>
          <a:lstStyle/>
          <a:p>
            <a:r>
              <a:rPr lang="el-GR" sz="2000" dirty="0">
                <a:solidFill>
                  <a:srgbClr val="0070C0"/>
                </a:solidFill>
              </a:rPr>
              <a:t>Τι είναι τα συνηθισμένα κλάσματα;
</a:t>
            </a:r>
            <a:endParaRPr lang="en-US" sz="2000" dirty="0">
              <a:solidFill>
                <a:srgbClr val="0070C0"/>
              </a:solidFill>
            </a:endParaRPr>
          </a:p>
          <a:p>
            <a:r>
              <a:rPr lang="el-GR" sz="2000" dirty="0"/>
              <a:t>Εάν πρέπει να διαιρέσουμε 6 μήλα εξίσου σε 3 παιδιά, τότε εκτελούμε τη λειτουργία:
6 : 3 = 2
Με αυτόν τον τρόπο γνωρίζουμε ότι κάθε παιδί θα πάρει 2 μήλα.</a:t>
            </a:r>
            <a:endParaRPr lang="ro-RO" sz="2000" dirty="0"/>
          </a:p>
        </p:txBody>
      </p:sp>
    </p:spTree>
    <p:extLst>
      <p:ext uri="{BB962C8B-B14F-4D97-AF65-F5344CB8AC3E}">
        <p14:creationId xmlns:p14="http://schemas.microsoft.com/office/powerpoint/2010/main" val="17272951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1734104-1F7F-07A3-BE5F-7BE0A921822B}"/>
              </a:ext>
            </a:extLst>
          </p:cNvPr>
          <p:cNvSpPr>
            <a:spLocks noGrp="1"/>
          </p:cNvSpPr>
          <p:nvPr>
            <p:ph idx="1"/>
          </p:nvPr>
        </p:nvSpPr>
        <p:spPr>
          <a:xfrm>
            <a:off x="457200" y="1166018"/>
            <a:ext cx="8229600" cy="4525963"/>
          </a:xfrm>
        </p:spPr>
        <p:txBody>
          <a:bodyPr>
            <a:normAutofit fontScale="55000" lnSpcReduction="20000"/>
          </a:bodyPr>
          <a:lstStyle/>
          <a:p>
            <a:pPr marL="0" marR="35719" indent="0" algn="just">
              <a:lnSpc>
                <a:spcPct val="107000"/>
              </a:lnSpc>
              <a:spcBef>
                <a:spcPts val="1080"/>
              </a:spcBef>
              <a:spcAft>
                <a:spcPts val="675"/>
              </a:spcAft>
              <a:buNone/>
            </a:pPr>
            <a:r>
              <a:rPr lang="en-US" b="1" dirty="0">
                <a:solidFill>
                  <a:srgbClr val="2E74B5"/>
                </a:solidFill>
                <a:ea typeface="Times New Roman" panose="02020603050405020304" pitchFamily="18" charset="0"/>
                <a:cs typeface="Times New Roman" panose="02020603050405020304" pitchFamily="18" charset="0"/>
              </a:rPr>
              <a:t>3) </a:t>
            </a:r>
            <a:r>
              <a:rPr lang="el-GR" b="1" dirty="0">
                <a:solidFill>
                  <a:srgbClr val="2E74B5"/>
                </a:solidFill>
                <a:ea typeface="Times New Roman" panose="02020603050405020304" pitchFamily="18" charset="0"/>
                <a:cs typeface="Times New Roman" panose="02020603050405020304" pitchFamily="18" charset="0"/>
              </a:rPr>
              <a:t>Φέρτε τα κλάσματα στον ίδιο παρονομαστή, πολλαπλασιάζοντάς τα</a:t>
            </a:r>
            <a:r>
              <a:rPr lang="en-US" b="1" dirty="0">
                <a:solidFill>
                  <a:srgbClr val="2E74B5"/>
                </a:solidFill>
                <a:ea typeface="Times New Roman" panose="02020603050405020304" pitchFamily="18" charset="0"/>
                <a:cs typeface="Times New Roman" panose="02020603050405020304" pitchFamily="18" charset="0"/>
              </a:rPr>
              <a:t>.</a:t>
            </a:r>
          </a:p>
          <a:p>
            <a:pPr marL="35719" marR="35719" algn="just">
              <a:lnSpc>
                <a:spcPct val="107000"/>
              </a:lnSpc>
              <a:spcBef>
                <a:spcPts val="1080"/>
              </a:spcBef>
              <a:spcAft>
                <a:spcPts val="675"/>
              </a:spcAft>
            </a:pPr>
            <a:r>
              <a:rPr lang="el-GR" dirty="0">
                <a:solidFill>
                  <a:schemeClr val="tx1"/>
                </a:solidFill>
                <a:ea typeface="Times New Roman" panose="02020603050405020304" pitchFamily="18" charset="0"/>
                <a:cs typeface="Times New Roman" panose="02020603050405020304" pitchFamily="18" charset="0"/>
              </a:rPr>
              <a:t>Πολλαπλασιασμός κλάσματος = πολλαπλασιασμός τόσο του αριθμητή όσο και του παρονομαστή ενός κλάσματος με τον ίδιο μη μηδενικό αριθμό, που ονομάζεται πολλαπλασιαστής, για να ληφθεί ένα ισοδύναμο κλάσμα.
Υπολογίζεται ο συντελεστής ενίσχυσης για κάθε μεμονωμένο κλάσμα ως εξής: διαιρέστε το ελάχιστο κοινό πολλαπλάσιο της CMMMC με τον παρονομαστή κάθε μεμονωμένου κλάσματος.
Ενισχύστε κάθε κλάσμα (πολλαπλασιάστε τόσο τον αριθμητή όσο και τον παρονομαστή του κλάσματος) με τον "συντελεστή ενίσχυσης" αυτού του κλάσματος, που υπολογίστηκε στο προηγούμενο σημείο.
Η ενίσχυση δεν αλλάζει την τιμή του κλάσματος, αλλά δίνει μόνο ένα ισοδύναμο κλάσμα</a:t>
            </a:r>
            <a:r>
              <a:rPr lang="el-GR" b="1" dirty="0">
                <a:solidFill>
                  <a:schemeClr val="tx1"/>
                </a:solidFill>
                <a:ea typeface="Times New Roman" panose="02020603050405020304" pitchFamily="18" charset="0"/>
                <a:cs typeface="Times New Roman" panose="02020603050405020304" pitchFamily="18" charset="0"/>
              </a:rPr>
              <a:t>
</a:t>
            </a:r>
            <a:endParaRPr lang="ro-RO" dirty="0">
              <a:solidFill>
                <a:schemeClr val="tx1"/>
              </a:solidFill>
            </a:endParaRPr>
          </a:p>
        </p:txBody>
      </p:sp>
    </p:spTree>
    <p:extLst>
      <p:ext uri="{BB962C8B-B14F-4D97-AF65-F5344CB8AC3E}">
        <p14:creationId xmlns:p14="http://schemas.microsoft.com/office/powerpoint/2010/main" val="32602787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515CA1E-553D-8114-258D-D2490768AA04}"/>
              </a:ext>
            </a:extLst>
          </p:cNvPr>
          <p:cNvSpPr>
            <a:spLocks noGrp="1"/>
          </p:cNvSpPr>
          <p:nvPr>
            <p:ph idx="1"/>
          </p:nvPr>
        </p:nvSpPr>
        <p:spPr>
          <a:xfrm>
            <a:off x="363894" y="443822"/>
            <a:ext cx="8229600" cy="4525963"/>
          </a:xfrm>
        </p:spPr>
        <p:txBody>
          <a:bodyPr>
            <a:noAutofit/>
          </a:bodyPr>
          <a:lstStyle/>
          <a:p>
            <a:pPr marL="0" indent="0">
              <a:lnSpc>
                <a:spcPct val="120000"/>
              </a:lnSpc>
              <a:spcBef>
                <a:spcPts val="0"/>
              </a:spcBef>
              <a:buNone/>
            </a:pPr>
            <a:r>
              <a:rPr lang="el-GR" sz="1600" dirty="0">
                <a:solidFill>
                  <a:schemeClr val="tx1"/>
                </a:solidFill>
                <a:latin typeface="Arial" panose="020B0604020202020204" pitchFamily="34" charset="0"/>
                <a:ea typeface="Calibri" panose="020F0502020204030204" pitchFamily="34" charset="0"/>
                <a:cs typeface="Times New Roman" panose="02020603050405020304" pitchFamily="18" charset="0"/>
              </a:rPr>
              <a:t>Κλάσμα 45/75:
Αποσυνθέστε τον αριθμητή και τον παρονομαστή στο γινόμενο των πρώτων παραγόντων στην εκθετική σημειογραφία:
45 = 32 × 5.
75 = 3 × 52.
Υπολογίστε τον μεγαλύτερο κοινό διαιρέτη, CMMDC, του αριθμητή και του παρονομαστή του κλάσματος, πολλαπλασιάστε όλους τους κοινούς πρώτους συντελεστές τους, στις χαμηλότερες δυνάμεις:
ΚΜΜΧ (45; 75) = ΚΜΜΧ (32 × 5, 3 × 52) = 3 × 5;
Διαιρέστε τόσο τον αριθμητή όσο και τον παρονομαστή με τον μεγαλύτερο κοινό διαιρέτη, CMMDC:
45/75 = (32 × 5) / (3 × 52) = ((32 × 5) : (3 × 5)) / ((3 × 52) : (3 × 5)) = 3/5.
Τα απλοποιημένα κλάσματα είναι:
16/24 = 2/3.
45/75 = 3/5.
Τα απλοποιημένα κλάσματα είναι κλάσματα ισοδύναμα με τα αρχικά κλάσματα, καθένα από τα οποία έχει την ίδια τιμή με το αρχικό κλάσμα.
16/24 ≈ 0,67; 2/3 ≈ 0,67;
45/75 = 0,6; 3/5 = 0,6.
</a:t>
            </a:r>
            <a:endParaRPr lang="ro-RO" sz="16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255681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23760A0-13BC-A637-333E-3515A62B3BC0}"/>
              </a:ext>
            </a:extLst>
          </p:cNvPr>
          <p:cNvSpPr>
            <a:spLocks noGrp="1"/>
          </p:cNvSpPr>
          <p:nvPr>
            <p:ph idx="1"/>
          </p:nvPr>
        </p:nvSpPr>
        <p:spPr>
          <a:xfrm>
            <a:off x="457200" y="1024916"/>
            <a:ext cx="8229600" cy="4525963"/>
          </a:xfrm>
        </p:spPr>
        <p:txBody>
          <a:bodyPr/>
          <a:lstStyle/>
          <a:p>
            <a:pPr marL="0" marR="35719" indent="0" algn="just">
              <a:spcBef>
                <a:spcPts val="0"/>
              </a:spcBef>
              <a:buNone/>
            </a:pPr>
            <a:r>
              <a:rPr lang="en-US" sz="2000" b="1" dirty="0">
                <a:solidFill>
                  <a:srgbClr val="2E74B5"/>
                </a:solidFill>
                <a:effectLst/>
                <a:latin typeface="+mj-lt"/>
                <a:ea typeface="Times New Roman" panose="02020603050405020304" pitchFamily="18" charset="0"/>
                <a:cs typeface="Times New Roman" panose="02020603050405020304" pitchFamily="18" charset="0"/>
              </a:rPr>
              <a:t>2) </a:t>
            </a:r>
            <a:r>
              <a:rPr lang="el-GR" sz="2000" b="1" dirty="0">
                <a:solidFill>
                  <a:srgbClr val="2E74B5"/>
                </a:solidFill>
                <a:latin typeface="+mj-lt"/>
                <a:ea typeface="Times New Roman" panose="02020603050405020304" pitchFamily="18" charset="0"/>
                <a:cs typeface="Times New Roman" panose="02020603050405020304" pitchFamily="18" charset="0"/>
              </a:rPr>
              <a:t>Υπολογίζουμε το λιγότερο κοινό πολλαπλάσιο, CMMMC, όλων των παρονομαστών των απλοποιημένων κλασμάτων</a:t>
            </a:r>
            <a:r>
              <a:rPr lang="en-US" sz="2000" b="1" dirty="0">
                <a:solidFill>
                  <a:srgbClr val="2E74B5"/>
                </a:solidFill>
                <a:effectLst/>
                <a:latin typeface="+mj-lt"/>
                <a:ea typeface="Times New Roman" panose="02020603050405020304" pitchFamily="18" charset="0"/>
                <a:cs typeface="Times New Roman" panose="02020603050405020304" pitchFamily="18" charset="0"/>
              </a:rPr>
              <a:t>.</a:t>
            </a:r>
          </a:p>
          <a:p>
            <a:pPr marL="0" marR="35719" indent="0" algn="just">
              <a:spcBef>
                <a:spcPts val="0"/>
              </a:spcBef>
              <a:buNone/>
            </a:pPr>
            <a:endParaRPr lang="en-US" sz="2000" b="1" dirty="0">
              <a:solidFill>
                <a:srgbClr val="2E74B5"/>
              </a:solidFill>
              <a:effectLst/>
              <a:latin typeface="+mj-lt"/>
              <a:ea typeface="Times New Roman" panose="02020603050405020304" pitchFamily="18" charset="0"/>
              <a:cs typeface="Times New Roman" panose="02020603050405020304" pitchFamily="18" charset="0"/>
            </a:endParaRPr>
          </a:p>
          <a:p>
            <a:pPr marL="0" marR="35719" indent="0" algn="just">
              <a:spcBef>
                <a:spcPts val="0"/>
              </a:spcBef>
              <a:buNone/>
            </a:pPr>
            <a:r>
              <a:rPr lang="el-GR" sz="2000" dirty="0">
                <a:solidFill>
                  <a:schemeClr val="tx1"/>
                </a:solidFill>
                <a:latin typeface="+mj-lt"/>
                <a:ea typeface="Times New Roman" panose="02020603050405020304" pitchFamily="18" charset="0"/>
                <a:cs typeface="Times New Roman" panose="02020603050405020304" pitchFamily="18" charset="0"/>
              </a:rPr>
              <a:t>Η CMMMC θα είναι ο νέος παρονομαστής των συγκριτικών ισοδύναμων κλασμάτων.
Για να υπολογίσουμε το CMMMC, υπολογίζουμε τους παρονομαστές των κλασμάτων ως γινόμενα των πρώτων παραγόντων σε εκθετική σημειογραφία και στη συνέχεια πολλαπλασιάζουμε όλους τους πρώτους συντελεστές τους μοναδικά στις υψηλότερες δυνάμεις τους.
Ο παρονομαστής του κλάσματος 2/3 είναι 3, ένας πρώτος αριθμός που δεν μπορεί να αναλυθεί σε άλλους πρώτους παράγοντες.
Ο παρονομαστής του κλάσματος 3/5 είναι 5, πρώτος αριθμός, δεν μπορεί να συνυπολογιστεί σε άλλους πρώτους παράγοντες.
CMMMC(3, 5) = 3 × 5 = 15.
</a:t>
            </a:r>
            <a:endParaRPr lang="ro-RO" sz="2000" dirty="0">
              <a:solidFill>
                <a:schemeClr val="tx1"/>
              </a:solidFill>
              <a:latin typeface="+mj-lt"/>
            </a:endParaRPr>
          </a:p>
        </p:txBody>
      </p:sp>
    </p:spTree>
    <p:extLst>
      <p:ext uri="{BB962C8B-B14F-4D97-AF65-F5344CB8AC3E}">
        <p14:creationId xmlns:p14="http://schemas.microsoft.com/office/powerpoint/2010/main" val="12383367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3593D23-D9BB-2D9D-6ACD-954ADD6CAB6E}"/>
              </a:ext>
            </a:extLst>
          </p:cNvPr>
          <p:cNvSpPr>
            <a:spLocks noGrp="1"/>
          </p:cNvSpPr>
          <p:nvPr>
            <p:ph idx="1"/>
          </p:nvPr>
        </p:nvSpPr>
        <p:spPr>
          <a:xfrm>
            <a:off x="457200" y="649467"/>
            <a:ext cx="8229600" cy="4525963"/>
          </a:xfrm>
        </p:spPr>
        <p:txBody>
          <a:bodyPr>
            <a:noAutofit/>
          </a:bodyPr>
          <a:lstStyle/>
          <a:p>
            <a:pPr marL="0" marR="102394" indent="0" algn="just">
              <a:lnSpc>
                <a:spcPct val="120000"/>
              </a:lnSpc>
              <a:spcBef>
                <a:spcPts val="0"/>
              </a:spcBef>
              <a:buNone/>
            </a:pPr>
            <a:r>
              <a:rPr lang="el-GR" sz="1800" b="1" dirty="0">
                <a:solidFill>
                  <a:srgbClr val="0070C0"/>
                </a:solidFill>
                <a:ea typeface="Calibri" panose="020F0502020204030204" pitchFamily="34" charset="0"/>
                <a:cs typeface="Times New Roman" panose="02020603050405020304" pitchFamily="18" charset="0"/>
              </a:rPr>
              <a:t>3) Φέρνουμε τα κλάσματα στον ίδιο παρονομαστή, ενισχύοντάς τα</a:t>
            </a:r>
            <a:r>
              <a:rPr lang="en-US" sz="1800" b="1" dirty="0">
                <a:solidFill>
                  <a:srgbClr val="0070C0"/>
                </a:solidFill>
                <a:ea typeface="Calibri" panose="020F0502020204030204" pitchFamily="34" charset="0"/>
                <a:cs typeface="Times New Roman" panose="02020603050405020304" pitchFamily="18" charset="0"/>
              </a:rPr>
              <a:t>.</a:t>
            </a:r>
          </a:p>
          <a:p>
            <a:pPr marL="0" marR="102394" indent="0" algn="just">
              <a:lnSpc>
                <a:spcPct val="120000"/>
              </a:lnSpc>
              <a:spcBef>
                <a:spcPts val="0"/>
              </a:spcBef>
              <a:buNone/>
            </a:pPr>
            <a:r>
              <a:rPr lang="el-GR" sz="1400" dirty="0">
                <a:solidFill>
                  <a:schemeClr val="tx1"/>
                </a:solidFill>
                <a:ea typeface="Calibri" panose="020F0502020204030204" pitchFamily="34" charset="0"/>
                <a:cs typeface="Times New Roman" panose="02020603050405020304" pitchFamily="18" charset="0"/>
              </a:rPr>
              <a:t>Πολλαπλασιασμός κλάσματος = πολλαπλασιασμός τόσο του αριθμητή όσο και του παρονομαστή ενός κλάσματος με τον ίδιο μη μηδενικό αριθμό, που ονομάζεται πολλαπλασιαστής, για να ληφθεί ένα ισοδύναμο κλάσμα.
Υπολογίζουμε τον συντελεστή ενίσχυσης διαιρώντας το λιγότερο κοινό πολλαπλάσιο, CMMMC, με τον παρονομαστή κάθε κλάσματος:
Για το πρώτο κλάσμα: 15: 3 = 5.
Για το δεύτερο κλάσμα: 15: 5 = 3.
Ενισχύστε κάθε κλάσμα με τον δικό του "συντελεστή ενίσχυσης", που υπολογίζεται παραπάνω:
Το πρώτο κλάσμα γίνεται: 2/3 = (5 × 2) / (5 × 3) = 10/15.
Το δεύτερο κλάσμα γίνεται: 3/5 = (3 × 3) / (3 × 5) = 9/15.
Όπως και στην περίπτωση απλοποίησης ενός κλάσματος, με ενίσχυση οι τιμές των κλασμάτων δεν αλλάζουν, αλλά λαμβάνονται μόνο μερικά ισοδύναμα κλάσματα της ίδιας τιμής:
2/3 ≈ 0,67; 10/15 ≈ 0,67;
3/5 = 0,6. 9/15 = 0,6.
</a:t>
            </a:r>
            <a:endParaRPr lang="ro-RO" sz="1400" dirty="0">
              <a:solidFill>
                <a:schemeClr val="tx1"/>
              </a:solidFill>
            </a:endParaRPr>
          </a:p>
        </p:txBody>
      </p:sp>
    </p:spTree>
    <p:extLst>
      <p:ext uri="{BB962C8B-B14F-4D97-AF65-F5344CB8AC3E}">
        <p14:creationId xmlns:p14="http://schemas.microsoft.com/office/powerpoint/2010/main" val="98756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DF90BEB-62BA-2B71-C78E-2687C04FF4EC}"/>
              </a:ext>
            </a:extLst>
          </p:cNvPr>
          <p:cNvSpPr>
            <a:spLocks noGrp="1"/>
          </p:cNvSpPr>
          <p:nvPr>
            <p:ph idx="1"/>
          </p:nvPr>
        </p:nvSpPr>
        <p:spPr>
          <a:xfrm>
            <a:off x="457200" y="958303"/>
            <a:ext cx="8229600" cy="4525963"/>
          </a:xfrm>
        </p:spPr>
        <p:txBody>
          <a:bodyPr>
            <a:normAutofit fontScale="47500" lnSpcReduction="20000"/>
          </a:bodyPr>
          <a:lstStyle/>
          <a:p>
            <a:pPr marL="0" marR="35719" indent="0" algn="just">
              <a:lnSpc>
                <a:spcPct val="107000"/>
              </a:lnSpc>
              <a:spcBef>
                <a:spcPts val="1080"/>
              </a:spcBef>
              <a:spcAft>
                <a:spcPts val="675"/>
              </a:spcAft>
              <a:buNone/>
            </a:pPr>
            <a:r>
              <a:rPr lang="el-GR" b="1" dirty="0">
                <a:solidFill>
                  <a:srgbClr val="1F4D78"/>
                </a:solidFill>
                <a:ea typeface="Times New Roman" panose="02020603050405020304" pitchFamily="18" charset="0"/>
                <a:cs typeface="Times New Roman" panose="02020603050405020304" pitchFamily="18" charset="0"/>
              </a:rPr>
              <a:t>B. Για να προσθέσετε κλάσματα που έχουν διαφορετικούς παρονομαστές, τα κλάσματα πρέπει να μεταφερθούν στον ίδιο παρονομαστή. Πώς κι έτσι</a:t>
            </a:r>
            <a:r>
              <a:rPr lang="en-US" b="1" dirty="0">
                <a:solidFill>
                  <a:srgbClr val="1F4D78"/>
                </a:solidFill>
                <a:ea typeface="Times New Roman" panose="02020603050405020304" pitchFamily="18" charset="0"/>
                <a:cs typeface="Times New Roman" panose="02020603050405020304" pitchFamily="18" charset="0"/>
              </a:rPr>
              <a:t>?</a:t>
            </a:r>
          </a:p>
          <a:p>
            <a:pPr marL="0" marR="35719" indent="0" algn="just">
              <a:lnSpc>
                <a:spcPct val="107000"/>
              </a:lnSpc>
              <a:spcBef>
                <a:spcPts val="1080"/>
              </a:spcBef>
              <a:spcAft>
                <a:spcPts val="675"/>
              </a:spcAft>
              <a:buNone/>
            </a:pPr>
            <a:r>
              <a:rPr lang="el-GR" b="1" dirty="0">
                <a:solidFill>
                  <a:srgbClr val="0070C0"/>
                </a:solidFill>
                <a:ea typeface="Times New Roman" panose="02020603050405020304" pitchFamily="18" charset="0"/>
                <a:cs typeface="Times New Roman" panose="02020603050405020304" pitchFamily="18" charset="0"/>
              </a:rPr>
              <a:t>1. Απλοποιήστε τα κλάσματα στην απλούστερη ισοδύναμη μορφή τους</a:t>
            </a:r>
            <a:r>
              <a:rPr lang="en-US" b="1" dirty="0">
                <a:solidFill>
                  <a:srgbClr val="0070C0"/>
                </a:solidFill>
                <a:ea typeface="Times New Roman" panose="02020603050405020304" pitchFamily="18" charset="0"/>
                <a:cs typeface="Times New Roman" panose="02020603050405020304" pitchFamily="18" charset="0"/>
              </a:rPr>
              <a:t>:</a:t>
            </a:r>
          </a:p>
          <a:p>
            <a:pPr marL="0" marR="35719" indent="0" algn="just">
              <a:lnSpc>
                <a:spcPct val="107000"/>
              </a:lnSpc>
              <a:spcBef>
                <a:spcPts val="1080"/>
              </a:spcBef>
              <a:spcAft>
                <a:spcPts val="675"/>
              </a:spcAft>
              <a:buNone/>
            </a:pPr>
            <a:r>
              <a:rPr lang="el-GR" dirty="0">
                <a:solidFill>
                  <a:schemeClr val="tx1"/>
                </a:solidFill>
                <a:ea typeface="Times New Roman" panose="02020603050405020304" pitchFamily="18" charset="0"/>
                <a:cs typeface="Times New Roman" panose="02020603050405020304" pitchFamily="18" charset="0"/>
              </a:rPr>
              <a:t>Συνυπολογίστε τόσο τον αριθμητή όσο και τον παρονομαστή κάθε κλάσματος σε πρωταρχικούς παράγοντες.
Υπολογίζεται το CMMDC, ο μεγαλύτερος κοινός διαιρέτης του αριθμητή και παρονομαστή κάθε κλάσματος.
Το CMMDC λαμβάνεται ως το γινόμενο όλων των κοινών πρώτων παραγόντων του αριθμητή και του παρονομαστή, στις χαμηλότερες δυνάμεις.
Στη συνέχεια διαιρεί τόσο τον αριθμητή όσο και τον παρονομαστή με τον μεγαλύτερο κοινό διαιρέτη, </a:t>
            </a:r>
            <a:r>
              <a:rPr lang="el-GR" dirty="0" err="1">
                <a:solidFill>
                  <a:schemeClr val="tx1"/>
                </a:solidFill>
                <a:ea typeface="Times New Roman" panose="02020603050405020304" pitchFamily="18" charset="0"/>
                <a:cs typeface="Times New Roman" panose="02020603050405020304" pitchFamily="18" charset="0"/>
              </a:rPr>
              <a:t>cmmdc</a:t>
            </a:r>
            <a:r>
              <a:rPr lang="el-GR" dirty="0">
                <a:solidFill>
                  <a:schemeClr val="tx1"/>
                </a:solidFill>
                <a:ea typeface="Times New Roman" panose="02020603050405020304" pitchFamily="18" charset="0"/>
                <a:cs typeface="Times New Roman" panose="02020603050405020304" pitchFamily="18" charset="0"/>
              </a:rPr>
              <a:t> - μετά από αυτή τη λειτουργία το κλάσμα απλοποιείται στην απλούστερη ισοδύναμη μορφή του.
</a:t>
            </a:r>
            <a:endParaRPr lang="ro-RO" dirty="0">
              <a:solidFill>
                <a:schemeClr val="tx1"/>
              </a:solidFill>
            </a:endParaRPr>
          </a:p>
        </p:txBody>
      </p:sp>
    </p:spTree>
    <p:extLst>
      <p:ext uri="{BB962C8B-B14F-4D97-AF65-F5344CB8AC3E}">
        <p14:creationId xmlns:p14="http://schemas.microsoft.com/office/powerpoint/2010/main" val="14425762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A7ECFFF-8186-14C6-E942-C61B88803BAD}"/>
              </a:ext>
            </a:extLst>
          </p:cNvPr>
          <p:cNvSpPr>
            <a:spLocks noGrp="1"/>
          </p:cNvSpPr>
          <p:nvPr>
            <p:ph idx="1"/>
          </p:nvPr>
        </p:nvSpPr>
        <p:spPr>
          <a:xfrm>
            <a:off x="457200" y="1067304"/>
            <a:ext cx="8229600" cy="4525963"/>
          </a:xfrm>
        </p:spPr>
        <p:txBody>
          <a:bodyPr>
            <a:normAutofit fontScale="62500" lnSpcReduction="20000"/>
          </a:bodyPr>
          <a:lstStyle/>
          <a:p>
            <a:pPr marL="0" indent="0">
              <a:buNone/>
            </a:pPr>
            <a:r>
              <a:rPr lang="el-GR" dirty="0"/>
              <a:t>Παράδειγμα προσθήκης κλασμάτων που έχουν διαφορετικούς παρονομαστές, με επεξηγήσεις
6/90 + 16/24 + 30/75 = ?
1. Απλοποιήστε τα κλάσματα στην απλούστερη ισοδύναμη μορφή τους:
6/90 = (2 × 3) / (2 × 32 × 5) = ((2 × 3) : (2 × 3)) / ((2 × 32 × 5) : (2 × 3)) = 1 / (3 × 5) = 1/15
________________________________________
16/24 = 24 / (23 × 3) = (24: 23) / ((23 × 3) : 23) = 2/3
________________________________________
30/75 = (2 × 3 × 5) / (3 × 52) = ((2 × 3 × 5) : (3 × 5)) / ((3 × 52) : (3 × 5)) = 2/ 5
________________________________________
Απλοποιημένα κλάσματα: 6/90 + 16/24 + 30/75 = 1/15 + 2/3 + 2/5
</a:t>
            </a:r>
            <a:endParaRPr lang="ro-RO" dirty="0"/>
          </a:p>
        </p:txBody>
      </p:sp>
    </p:spTree>
    <p:extLst>
      <p:ext uri="{BB962C8B-B14F-4D97-AF65-F5344CB8AC3E}">
        <p14:creationId xmlns:p14="http://schemas.microsoft.com/office/powerpoint/2010/main" val="39142698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3BFC4E9-901B-3911-AD21-DA69693ED19C}"/>
              </a:ext>
            </a:extLst>
          </p:cNvPr>
          <p:cNvSpPr>
            <a:spLocks noGrp="1"/>
          </p:cNvSpPr>
          <p:nvPr>
            <p:ph idx="1"/>
          </p:nvPr>
        </p:nvSpPr>
        <p:spPr>
          <a:xfrm>
            <a:off x="457200" y="994637"/>
            <a:ext cx="8229600" cy="4525963"/>
          </a:xfrm>
        </p:spPr>
        <p:txBody>
          <a:bodyPr>
            <a:normAutofit fontScale="62500" lnSpcReduction="20000"/>
          </a:bodyPr>
          <a:lstStyle/>
          <a:p>
            <a:pPr marL="0" indent="0">
              <a:buNone/>
            </a:pPr>
            <a:r>
              <a:rPr lang="el-GR" dirty="0"/>
              <a:t>2. Υπολογίστε το λιγότερο κοινό πολλαπλάσιο, CMMMC, των νέων παρονομαστών των απλοποιημένων κλασμάτων:
Αποσυνθέστε τους νέους παρονομαστές των απλοποιημένων κλασμάτων και πολλαπλασιάστε όλους τους μοναδικούς πρωταρχικούς παράγοντες στις υψηλότερες δυνάμεις τους.
15 = 3 × 5
________________________________________
Το 3 είναι πρώτος αριθμός, δεν μπορεί να αποσυντεθεί σε άλλους πρώτους παράγοντες
________________________________________
Το 5 είναι πρώτος αριθμός, δεν μπορεί να αποσυντεθεί σε άλλους πρώτους παράγοντες
________________________________________
CMMMC (15, 3, 5) = CMMMC (3 × 5, 3, 5) = 3 × 5 = 15
</a:t>
            </a:r>
            <a:endParaRPr lang="ro-RO" dirty="0"/>
          </a:p>
        </p:txBody>
      </p:sp>
    </p:spTree>
    <p:extLst>
      <p:ext uri="{BB962C8B-B14F-4D97-AF65-F5344CB8AC3E}">
        <p14:creationId xmlns:p14="http://schemas.microsoft.com/office/powerpoint/2010/main" val="200055357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5CAC2AC-DA36-A7D4-9D8D-361E1EDAF9F4}"/>
              </a:ext>
            </a:extLst>
          </p:cNvPr>
          <p:cNvSpPr>
            <a:spLocks noGrp="1"/>
          </p:cNvSpPr>
          <p:nvPr>
            <p:ph idx="1"/>
          </p:nvPr>
        </p:nvSpPr>
        <p:spPr>
          <a:xfrm>
            <a:off x="457200" y="758467"/>
            <a:ext cx="8229600" cy="4525963"/>
          </a:xfrm>
        </p:spPr>
        <p:txBody>
          <a:bodyPr/>
          <a:lstStyle/>
          <a:p>
            <a:pPr marL="0" indent="0">
              <a:buNone/>
            </a:pPr>
            <a:r>
              <a:rPr lang="el-GR" sz="2400" dirty="0"/>
              <a:t>3. Υπολογίστε τον συντελεστή ενίσχυσης κάθε κλάσματος:
Διαιρέστε το λιγότερο κοινό πολλαπλάσιο, CMMMC, με τον παρονομαστή κάθε κλάσματος.
Για το πρώτο κλάσμα: 15: 15 = 1
________________________________________
Για το δεύτερο κλάσμα: 15: 3 = 5
________________________________________
Για το τρίτο κλάσμα: 15: 5 = 3
</a:t>
            </a:r>
            <a:endParaRPr lang="ro-RO" sz="2400" dirty="0"/>
          </a:p>
        </p:txBody>
      </p:sp>
    </p:spTree>
    <p:extLst>
      <p:ext uri="{BB962C8B-B14F-4D97-AF65-F5344CB8AC3E}">
        <p14:creationId xmlns:p14="http://schemas.microsoft.com/office/powerpoint/2010/main" val="38188265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98DB412-9D6D-67A0-4D07-977C4EC02939}"/>
              </a:ext>
            </a:extLst>
          </p:cNvPr>
          <p:cNvSpPr>
            <a:spLocks noGrp="1"/>
          </p:cNvSpPr>
          <p:nvPr>
            <p:ph idx="1"/>
          </p:nvPr>
        </p:nvSpPr>
        <p:spPr>
          <a:xfrm>
            <a:off x="457200" y="1043082"/>
            <a:ext cx="8229600" cy="4525963"/>
          </a:xfrm>
        </p:spPr>
        <p:txBody>
          <a:bodyPr/>
          <a:lstStyle/>
          <a:p>
            <a:pPr marL="0" indent="0">
              <a:buNone/>
            </a:pPr>
            <a:r>
              <a:rPr lang="el-GR" sz="2400" dirty="0"/>
              <a:t>4. Ενισχύστε κάθε κλάσμα:
Πολλαπλασιάστε τον αριθμητή και τον παρονομαστή κάθε κλάσματος με τον δικό του "συντελεστή μεγέθυνσης".
• Το πρώτο κλάσμα παραμένει αμετάβλητο: 1/15 = (1 × 1)/(1 × 15) = 1/15
________________________________________
Το δεύτερο κλάσμα γίνεται: 2/3 = (5 × 2)/(5 × 3) = 10/15
________________________________________
Το τρίτο κλάσμα γίνεται: 2/5 = (3 × 2)/(3 × 5) = 6/15
</a:t>
            </a:r>
            <a:endParaRPr lang="ro-RO" sz="2400" dirty="0"/>
          </a:p>
        </p:txBody>
      </p:sp>
    </p:spTree>
    <p:extLst>
      <p:ext uri="{BB962C8B-B14F-4D97-AF65-F5344CB8AC3E}">
        <p14:creationId xmlns:p14="http://schemas.microsoft.com/office/powerpoint/2010/main" val="384190302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827F3C9-8FB8-37CF-2498-9E588E431B59}"/>
              </a:ext>
            </a:extLst>
          </p:cNvPr>
          <p:cNvSpPr>
            <a:spLocks noGrp="1"/>
          </p:cNvSpPr>
          <p:nvPr>
            <p:ph idx="1"/>
          </p:nvPr>
        </p:nvSpPr>
        <p:spPr>
          <a:xfrm>
            <a:off x="457200" y="928026"/>
            <a:ext cx="8229600" cy="4958046"/>
          </a:xfrm>
        </p:spPr>
        <p:txBody>
          <a:bodyPr>
            <a:normAutofit fontScale="62500" lnSpcReduction="20000"/>
          </a:bodyPr>
          <a:lstStyle/>
          <a:p>
            <a:pPr marL="0" indent="0">
              <a:buNone/>
            </a:pPr>
            <a:r>
              <a:rPr lang="el-GR" dirty="0"/>
              <a:t>5. Προσθέστε τα κλάσματα:
Απλά προσθέστε τους αριθμητές των κλασμάτων.
6/90 + 16/24 + 30/75 = 1/15 + 2/3 + 2/5 = 1/15 + 10/15 + 6/15 = (1 + 10 + 6) / 15 = 17/15
</a:t>
            </a:r>
            <a:endParaRPr lang="en-US" dirty="0"/>
          </a:p>
          <a:p>
            <a:pPr marL="0" indent="0">
              <a:buNone/>
            </a:pPr>
            <a:r>
              <a:rPr lang="el-GR" dirty="0"/>
              <a:t>6. Απλοποιήστε το </a:t>
            </a:r>
            <a:r>
              <a:rPr lang="el-GR" dirty="0" err="1"/>
              <a:t>προκύπτον</a:t>
            </a:r>
            <a:r>
              <a:rPr lang="el-GR" dirty="0"/>
              <a:t> κλάσμα, εάν είναι απαραίτητο.
Σε αυτή την περίπτωση, δεν υπήρχε ανάγκη απλοποίησης του </a:t>
            </a:r>
            <a:r>
              <a:rPr lang="el-GR" dirty="0" err="1"/>
              <a:t>προκύπτοντος</a:t>
            </a:r>
            <a:r>
              <a:rPr lang="el-GR" dirty="0"/>
              <a:t> κλάσματος, αφού ο αριθμητής και ο παρονομαστής είναι αριθμοί </a:t>
            </a:r>
            <a:r>
              <a:rPr lang="el-GR" dirty="0" err="1"/>
              <a:t>coprime</a:t>
            </a:r>
            <a:r>
              <a:rPr lang="el-GR" dirty="0"/>
              <a:t> (πρώτοι μεταξύ τους, δεν έχουν κοινούς διαιρέτες).
</a:t>
            </a:r>
            <a:endParaRPr lang="en-US" dirty="0"/>
          </a:p>
          <a:p>
            <a:pPr marL="0" indent="0">
              <a:buNone/>
            </a:pPr>
            <a:r>
              <a:rPr lang="el-GR" dirty="0"/>
              <a:t>7. Επιπλέον βήμα - ξαναγράψτε το </a:t>
            </a:r>
            <a:r>
              <a:rPr lang="el-GR" dirty="0" err="1"/>
              <a:t>προκύπτον</a:t>
            </a:r>
            <a:r>
              <a:rPr lang="el-GR" dirty="0"/>
              <a:t> κλάσμα:
Επειδή το </a:t>
            </a:r>
            <a:r>
              <a:rPr lang="el-GR" dirty="0" err="1"/>
              <a:t>προκύπτον</a:t>
            </a:r>
            <a:r>
              <a:rPr lang="el-GR" dirty="0"/>
              <a:t> κλάσμα είναι </a:t>
            </a:r>
            <a:r>
              <a:rPr lang="el-GR" dirty="0" err="1"/>
              <a:t>υπερμονάδα</a:t>
            </a:r>
            <a:r>
              <a:rPr lang="el-GR" dirty="0"/>
              <a:t>, ή ονομάζεται επίσης ακατάλληλο κλάσμα, δηλαδή η απόλυτη τιμή του αριθμητή είναι μεγαλύτερη από την απόλυτη τιμή του παρονομαστή, μπορούμε να το γράψουμε με τη μορφή μικτού κλάσματος:
</a:t>
            </a:r>
            <a:r>
              <a:rPr lang="el-GR" b="1" dirty="0">
                <a:solidFill>
                  <a:srgbClr val="0070C0"/>
                </a:solidFill>
              </a:rPr>
              <a:t>17/15 = (15 + 2)/15 = 15/15 + 2/15 = 1 + 2/15 = 1 2/15, που είναι ένα ολόκληρο και δύο δέκατα πέμπτο.</a:t>
            </a:r>
            <a:endParaRPr lang="ro-RO" b="1" dirty="0">
              <a:solidFill>
                <a:srgbClr val="0070C0"/>
              </a:solidFill>
            </a:endParaRPr>
          </a:p>
        </p:txBody>
      </p:sp>
    </p:spTree>
    <p:extLst>
      <p:ext uri="{BB962C8B-B14F-4D97-AF65-F5344CB8AC3E}">
        <p14:creationId xmlns:p14="http://schemas.microsoft.com/office/powerpoint/2010/main" val="16047896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09694"/>
            <a:ext cx="8229600" cy="4525963"/>
          </a:xfrm>
        </p:spPr>
        <p:txBody>
          <a:bodyPr/>
          <a:lstStyle/>
          <a:p>
            <a:pPr marL="0" marR="108585" indent="0" algn="just">
              <a:lnSpc>
                <a:spcPct val="107000"/>
              </a:lnSpc>
              <a:spcBef>
                <a:spcPts val="855"/>
              </a:spcBef>
              <a:spcAft>
                <a:spcPts val="855"/>
              </a:spcAft>
              <a:buNone/>
            </a:pPr>
            <a:r>
              <a:rPr lang="el-GR" sz="2000" dirty="0">
                <a:solidFill>
                  <a:schemeClr val="tx1"/>
                </a:solidFill>
                <a:ea typeface="Times New Roman" panose="02020603050405020304" pitchFamily="18" charset="0"/>
              </a:rPr>
              <a:t>Εάν πρέπει να διαιρέσουμε 2 μήλα εξίσου σε 3 παιδιά, τότε η διαίρεση πρέπει να λυθεί:
</a:t>
            </a:r>
            <a:r>
              <a:rPr lang="en-US" sz="2000" dirty="0">
                <a:solidFill>
                  <a:schemeClr val="tx1"/>
                </a:solidFill>
                <a:ea typeface="Times New Roman" panose="02020603050405020304" pitchFamily="18" charset="0"/>
              </a:rPr>
              <a:t>2 : 3 = ?</a:t>
            </a:r>
          </a:p>
          <a:p>
            <a:pPr marR="108585" algn="just">
              <a:lnSpc>
                <a:spcPct val="107000"/>
              </a:lnSpc>
              <a:spcBef>
                <a:spcPts val="855"/>
              </a:spcBef>
              <a:spcAft>
                <a:spcPts val="855"/>
              </a:spcAft>
            </a:pPr>
            <a:r>
              <a:rPr lang="el-GR" sz="2000" dirty="0">
                <a:solidFill>
                  <a:schemeClr val="tx1"/>
                </a:solidFill>
                <a:ea typeface="Times New Roman" panose="02020603050405020304" pitchFamily="18" charset="0"/>
              </a:rPr>
              <a:t>αυτή η λειτουργία δεν έχει λύση στο σύνολο των φυσικών αριθμών.
ωστόσο, θα μπορέσουμε να διαιρέσουμε τα μήλα χρησιμοποιώντας το μαχαίρι: η ποσότητα μήλου για κάθε παιδί θα καθοριστεί χρησιμοποιώντας το κλάσμα 2/3.
όλες οι παρόμοιες περιπτώσεις οδηγούν σε κλάσματα.</a:t>
            </a:r>
            <a:endParaRPr lang="ro-RO" sz="2000" dirty="0"/>
          </a:p>
        </p:txBody>
      </p:sp>
    </p:spTree>
    <p:extLst>
      <p:ext uri="{BB962C8B-B14F-4D97-AF65-F5344CB8AC3E}">
        <p14:creationId xmlns:p14="http://schemas.microsoft.com/office/powerpoint/2010/main" val="31445327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C475645-DA00-FB7A-4E4C-4DC61BFD6B43}"/>
              </a:ext>
            </a:extLst>
          </p:cNvPr>
          <p:cNvSpPr>
            <a:spLocks noGrp="1"/>
          </p:cNvSpPr>
          <p:nvPr>
            <p:ph idx="1"/>
          </p:nvPr>
        </p:nvSpPr>
        <p:spPr>
          <a:xfrm>
            <a:off x="457200" y="903802"/>
            <a:ext cx="8229600" cy="4525963"/>
          </a:xfrm>
        </p:spPr>
        <p:txBody>
          <a:bodyPr>
            <a:normAutofit fontScale="62500" lnSpcReduction="20000"/>
          </a:bodyPr>
          <a:lstStyle/>
          <a:p>
            <a:pPr marL="0" indent="0" algn="ctr">
              <a:buNone/>
            </a:pPr>
            <a:r>
              <a:rPr lang="el-GR" sz="2175" b="1" dirty="0">
                <a:solidFill>
                  <a:schemeClr val="accent1">
                    <a:lumMod val="75000"/>
                  </a:schemeClr>
                </a:solidFill>
              </a:rPr>
              <a:t>Μάθετε πώς να αφαιρείτε κλάσματα: Θεωρία, βήματα, πλήρες παράδειγμα. Αφαίρεση κλασμάτων με ίσους ή διαφορετικούς παρονομαστές
Θεωρία και πρακτικό παράδειγμα, εξηγείται: αφαιρώντας κλάσματα - πώς αφαιρείτε τα συνηθισμένα κλάσματα;
</a:t>
            </a:r>
            <a:endParaRPr lang="en-US" sz="2175" dirty="0"/>
          </a:p>
          <a:p>
            <a:pPr marL="0" indent="0" algn="ctr">
              <a:buNone/>
            </a:pPr>
            <a:endParaRPr lang="en-US" sz="2175" dirty="0"/>
          </a:p>
          <a:p>
            <a:pPr marL="0" indent="0" algn="ctr">
              <a:buNone/>
            </a:pPr>
            <a:r>
              <a:rPr lang="el-GR" sz="2175" dirty="0"/>
              <a:t>Υπάρχουν δύο περιπτώσεις σχετικά με τους παρονομαστές όταν αφαιρούμε τα συνηθισμένα κλάσματα:
• Α. τα κλάσματα έχουν ίσους παρονομαστές.
• Β. τα κλάσματα έχουν διαφορετικούς παρονομαστές.
</a:t>
            </a:r>
            <a:endParaRPr lang="en-US" sz="2175" dirty="0"/>
          </a:p>
          <a:p>
            <a:pPr marL="514350" indent="-514350">
              <a:buAutoNum type="alphaUcPeriod"/>
            </a:pPr>
            <a:r>
              <a:rPr lang="el-GR" sz="2600" b="1" dirty="0"/>
              <a:t>Πώς αφαιρείτε τα συνηθισμένα κλάσματα που έχουν τον ίδιο παρονομαστή;</a:t>
            </a:r>
          </a:p>
          <a:p>
            <a:pPr marL="514350" indent="-514350">
              <a:buAutoNum type="alphaUcPeriod"/>
            </a:pPr>
            <a:endParaRPr lang="en-US" sz="2600" b="1" dirty="0"/>
          </a:p>
          <a:p>
            <a:pPr marL="0" indent="0">
              <a:buNone/>
            </a:pPr>
            <a:r>
              <a:rPr lang="el-GR" sz="2175" dirty="0"/>
              <a:t>• Απλά αφαιρέστε τους αριθμητές των κλασμάτων.
• Ο παρονομαστής του κλάσματος που προκύπτει θα είναι ο ίδιος κοινός παρονομαστής των κλασμάτων.
• Απλοποιήστε το </a:t>
            </a:r>
            <a:r>
              <a:rPr lang="el-GR" sz="2175" dirty="0" err="1"/>
              <a:t>προκύπτον</a:t>
            </a:r>
            <a:r>
              <a:rPr lang="el-GR" sz="2175" dirty="0"/>
              <a:t> κλάσμα.
Παράδειγμα αφαίρεσης κλασμάτων που έχουν ίσους παρονομαστές, με επεξηγήσεις
3/18 + 4/18 - 5/18 = (3 + 4 - 5)/18 = 2/18.
• Απλώς αφαιρέσαμε τους αριθμητές των κλασμάτων: 3 + 4 - 5 = 2.
• Ο παρονομαστής του κλάσματος που προκύπτει είναι: 18.
Απλοποιήστε το </a:t>
            </a:r>
            <a:r>
              <a:rPr lang="el-GR" sz="2175" dirty="0" err="1"/>
              <a:t>προκύπτον</a:t>
            </a:r>
            <a:r>
              <a:rPr lang="el-GR" sz="2175" dirty="0"/>
              <a:t> κλάσμα: 2/18 = (2: 2)/(18: 2) = 1/9.
</a:t>
            </a:r>
            <a:endParaRPr lang="ro-RO" dirty="0"/>
          </a:p>
        </p:txBody>
      </p:sp>
    </p:spTree>
    <p:extLst>
      <p:ext uri="{BB962C8B-B14F-4D97-AF65-F5344CB8AC3E}">
        <p14:creationId xmlns:p14="http://schemas.microsoft.com/office/powerpoint/2010/main" val="347750358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CBDA60C-CA1A-9101-928B-AD1D108896F5}"/>
              </a:ext>
            </a:extLst>
          </p:cNvPr>
          <p:cNvSpPr>
            <a:spLocks noGrp="1"/>
          </p:cNvSpPr>
          <p:nvPr>
            <p:ph idx="1"/>
          </p:nvPr>
        </p:nvSpPr>
        <p:spPr>
          <a:xfrm>
            <a:off x="457200" y="976470"/>
            <a:ext cx="8229600" cy="4525963"/>
          </a:xfrm>
        </p:spPr>
        <p:txBody>
          <a:bodyPr>
            <a:normAutofit fontScale="62500" lnSpcReduction="20000"/>
          </a:bodyPr>
          <a:lstStyle/>
          <a:p>
            <a:pPr marL="0" indent="0">
              <a:buNone/>
            </a:pPr>
            <a:r>
              <a:rPr lang="en-US" b="1" dirty="0"/>
              <a:t>B. </a:t>
            </a:r>
            <a:r>
              <a:rPr lang="el-GR" b="1" dirty="0"/>
              <a:t>Για να αφαιρεθούν κλάσματα που έχουν διαφορετικούς παρονομαστές, τα κλάσματα πρέπει να μεταφερθούν στον ίδιο παρονομαστή. Πώς κι έτσι</a:t>
            </a:r>
            <a:r>
              <a:rPr lang="en-US" b="1" dirty="0"/>
              <a:t>?</a:t>
            </a:r>
          </a:p>
          <a:p>
            <a:pPr marL="0" indent="0">
              <a:buNone/>
            </a:pPr>
            <a:endParaRPr lang="en-US" b="1" dirty="0"/>
          </a:p>
          <a:p>
            <a:pPr marL="514350" indent="-514350">
              <a:buAutoNum type="arabicPeriod"/>
            </a:pPr>
            <a:r>
              <a:rPr lang="el-GR" dirty="0"/>
              <a:t>Απλοποιήστε τα κλάσματα στην απλούστερη ισοδύναμη μορφή τους</a:t>
            </a:r>
            <a:r>
              <a:rPr lang="en-US" dirty="0"/>
              <a:t>:</a:t>
            </a:r>
          </a:p>
          <a:p>
            <a:pPr marL="0" indent="0">
              <a:buNone/>
            </a:pPr>
            <a:endParaRPr lang="en-US" dirty="0"/>
          </a:p>
          <a:p>
            <a:pPr marL="0" indent="0">
              <a:buNone/>
            </a:pPr>
            <a:r>
              <a:rPr lang="el-GR" dirty="0"/>
              <a:t>• Συνυπολογίστε τόσο τον αριθμητή όσο και τον παρονομαστή κάθε κλάσματος σε πρώτους παράγοντες.
• Υπολογίζει το CMMDC, τον μεγαλύτερο κοινό διαιρέτη του αριθμητή και παρονομαστή κάθε κλάσματος.
• Το CMMDC λαμβάνεται ως το γινόμενο όλων των κοινών πρώτων παραγόντων του αριθμητή και του παρονομαστή πολλαπλασιαζόμενου στις χαμηλότερες δυνάμεις.
• Στη συνέχεια διαιρέστε τόσο τον αριθμητή όσο και τον παρονομαστή με τον μεγαλύτερο κοινό διαιρέτη, </a:t>
            </a:r>
            <a:r>
              <a:rPr lang="el-GR" dirty="0" err="1"/>
              <a:t>cmmdc</a:t>
            </a:r>
            <a:r>
              <a:rPr lang="el-GR" dirty="0"/>
              <a:t> - μετά από αυτή τη λειτουργία το κλάσμα απλοποιείται στην απλούστερη ισοδύναμη μορφή του.
</a:t>
            </a:r>
            <a:endParaRPr lang="ro-RO" dirty="0"/>
          </a:p>
        </p:txBody>
      </p:sp>
    </p:spTree>
    <p:extLst>
      <p:ext uri="{BB962C8B-B14F-4D97-AF65-F5344CB8AC3E}">
        <p14:creationId xmlns:p14="http://schemas.microsoft.com/office/powerpoint/2010/main" val="33195611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6740D38-F82B-E36C-9215-22565B71AE9D}"/>
              </a:ext>
            </a:extLst>
          </p:cNvPr>
          <p:cNvSpPr>
            <a:spLocks noGrp="1"/>
          </p:cNvSpPr>
          <p:nvPr>
            <p:ph idx="1"/>
          </p:nvPr>
        </p:nvSpPr>
        <p:spPr>
          <a:xfrm>
            <a:off x="457200" y="1030971"/>
            <a:ext cx="8229600" cy="4525963"/>
          </a:xfrm>
        </p:spPr>
        <p:txBody>
          <a:bodyPr/>
          <a:lstStyle/>
          <a:p>
            <a:pPr marL="0" indent="0">
              <a:buNone/>
            </a:pPr>
            <a:r>
              <a:rPr lang="el-GR" sz="2400" dirty="0"/>
              <a:t>2. Υπολογίστε το λιγότερο κοινό πολλαπλάσιο, CMMMC, των νέων παρονομαστών των απλοποιημένων κλασμάτων:
• Η CMMMC θα είναι ο κοινός παρονομαστής των προστιθέμενων κλασμάτων.
• Προετοιμάστε όλους τους νέους παρονομαστές απλοποιημένων κλασμάτων.
• Το λιγότερο κοινό πολλαπλό CMMMC προκύπτει πολλαπλασιάζοντας όλους τους μοναδικούς πρωταρχικούς παράγοντες που εμφανίζονται στην αποσύνθεση των παρονομαστών πολλαπλασιασμένους στις υψηλότερες δυνάμεις.
</a:t>
            </a:r>
            <a:endParaRPr lang="ro-RO" sz="2400" dirty="0"/>
          </a:p>
        </p:txBody>
      </p:sp>
    </p:spTree>
    <p:extLst>
      <p:ext uri="{BB962C8B-B14F-4D97-AF65-F5344CB8AC3E}">
        <p14:creationId xmlns:p14="http://schemas.microsoft.com/office/powerpoint/2010/main" val="293610696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B41AEF0-4AB5-6643-E520-C7DAD71EA9B5}"/>
              </a:ext>
            </a:extLst>
          </p:cNvPr>
          <p:cNvSpPr>
            <a:spLocks noGrp="1"/>
          </p:cNvSpPr>
          <p:nvPr>
            <p:ph idx="1"/>
          </p:nvPr>
        </p:nvSpPr>
        <p:spPr>
          <a:xfrm>
            <a:off x="457200" y="1012804"/>
            <a:ext cx="8229600" cy="4752155"/>
          </a:xfrm>
        </p:spPr>
        <p:txBody>
          <a:bodyPr>
            <a:noAutofit/>
          </a:bodyPr>
          <a:lstStyle/>
          <a:p>
            <a:pPr marL="0" indent="0">
              <a:lnSpc>
                <a:spcPct val="120000"/>
              </a:lnSpc>
              <a:spcBef>
                <a:spcPts val="0"/>
              </a:spcBef>
              <a:buNone/>
            </a:pPr>
            <a:r>
              <a:rPr lang="el-GR" sz="1600" dirty="0">
                <a:solidFill>
                  <a:schemeClr val="tx1"/>
                </a:solidFill>
              </a:rPr>
              <a:t>3. Υπολογίστε τον συντελεστή ενίσχυσης κάθε κλάσματος:
• Ο πολλαπλασιαστής είναι ένας μη μηδενικός φυσικός αριθμός που θα χρησιμοποιηθεί για να πολλαπλασιάσει τόσο τον αριθμητή όσο και τον παρονομαστή κάθε ξεχωριστού κλάσματος για να φέρει όλα τα κλάσματα στον ίδιο κοινό παρονομαστή.
• Διαιρεί το χαμηλότερο κοινό πολλαπλάσιο CMMMC που υπολογίστηκε στο προηγούμενο σημείο, με τον παρονομαστή κάθε ξεχωριστού κλάσματος, αποκτώντας έτσι έναν αριθμό για κάθε ξεχωριστό κλάσμα, που ονομάζεται "συντελεστής ενίσχυσης".
4. Ενισχύστε κάθε κλάσμα:
• Πολλαπλασιάστε τόσο τον αριθμητή όσο και τον παρονομαστή κάθε κλάσματος με τον «συντελεστή ενίσχυσης».
• Μετά την ενίσχυση, τα κλάσματα μεταφέρονται στον ίδιο παρονομαστή.
5. Αφαιρέστε τα κλάσματα:
• Για να αφαιρέσετε κλάσματα, αφαιρέστε τους αριθμητές όλων των κλασμάτων.
• Ο παρονομαστής του κλάσματος που προκύπτει θα είναι ίσος με τον κοινό παρονομαστή των προστιθέμενων κλασμάτων, δηλαδή το χαμηλότερο κοινό πολλαπλάσιο των παρονομαστών, που υπολογίζεται παραπάνω.
</a:t>
            </a:r>
            <a:endParaRPr lang="ro-RO" sz="1600" dirty="0">
              <a:solidFill>
                <a:schemeClr val="tx1"/>
              </a:solidFill>
            </a:endParaRPr>
          </a:p>
        </p:txBody>
      </p:sp>
    </p:spTree>
    <p:extLst>
      <p:ext uri="{BB962C8B-B14F-4D97-AF65-F5344CB8AC3E}">
        <p14:creationId xmlns:p14="http://schemas.microsoft.com/office/powerpoint/2010/main" val="97695333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0CA19B9-2731-550F-D6F8-26BDD768EABB}"/>
              </a:ext>
            </a:extLst>
          </p:cNvPr>
          <p:cNvSpPr>
            <a:spLocks noGrp="1"/>
          </p:cNvSpPr>
          <p:nvPr>
            <p:ph idx="1"/>
          </p:nvPr>
        </p:nvSpPr>
        <p:spPr>
          <a:xfrm>
            <a:off x="457200" y="958303"/>
            <a:ext cx="8229600" cy="4525963"/>
          </a:xfrm>
        </p:spPr>
        <p:txBody>
          <a:bodyPr>
            <a:normAutofit fontScale="62500" lnSpcReduction="20000"/>
          </a:bodyPr>
          <a:lstStyle/>
          <a:p>
            <a:pPr marL="0" indent="0">
              <a:buNone/>
            </a:pPr>
            <a:r>
              <a:rPr lang="el-GR" dirty="0"/>
              <a:t>6. Απλοποιήστε το </a:t>
            </a:r>
            <a:r>
              <a:rPr lang="el-GR" dirty="0" err="1"/>
              <a:t>προκύπτον</a:t>
            </a:r>
            <a:r>
              <a:rPr lang="el-GR" dirty="0"/>
              <a:t> κλάσμα, εάν είναι απαραίτητο.
Παράδειγμα αφαίρεσης κλασμάτων που έχουν διαφορετικούς παρονομαστές, με επεξηγήσεις
6/90 + 16/24 - 30/75 = ?
1. Απλοποιήστε τα κλάσματα στην απλούστερη ισοδύναμη μορφή τους:
6/90 = (2 × 3) / (2 × 32 × 5) = ((2 × 3) : (2 × 3)) / ((2 × 32 × 5) : (2 × 3)) = 1 / (3 × 5) = 1/15
________________________________________
16/24 = 24 / (23 × 3) = (24: 23) / ((23 × 3) : 23) = 2/3
________________________________________
30/75 = (2 × 3 × 5) / (3 × 52) = ((2 × 3 × 5) : (3 × 5)) / ((3 × 52) : (3 × 5)) = 2/ 5
Απλοποιημένα κλάσματα: 6/90 + 16/24 - 30/75 = 1/15 + 2/3 - 2/5
</a:t>
            </a:r>
            <a:endParaRPr lang="ro-RO" dirty="0"/>
          </a:p>
        </p:txBody>
      </p:sp>
    </p:spTree>
    <p:extLst>
      <p:ext uri="{BB962C8B-B14F-4D97-AF65-F5344CB8AC3E}">
        <p14:creationId xmlns:p14="http://schemas.microsoft.com/office/powerpoint/2010/main" val="40902095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758368B-54CF-13C2-4585-05ADF660AC5D}"/>
              </a:ext>
            </a:extLst>
          </p:cNvPr>
          <p:cNvSpPr>
            <a:spLocks noGrp="1"/>
          </p:cNvSpPr>
          <p:nvPr>
            <p:ph idx="1"/>
          </p:nvPr>
        </p:nvSpPr>
        <p:spPr>
          <a:xfrm>
            <a:off x="457200" y="1018860"/>
            <a:ext cx="8229600" cy="4525963"/>
          </a:xfrm>
        </p:spPr>
        <p:txBody>
          <a:bodyPr>
            <a:normAutofit fontScale="70000" lnSpcReduction="20000"/>
          </a:bodyPr>
          <a:lstStyle/>
          <a:p>
            <a:pPr marL="0" indent="0">
              <a:buNone/>
            </a:pPr>
            <a:r>
              <a:rPr lang="el-GR" dirty="0"/>
              <a:t>2. Υπολογίστε το λιγότερο κοινό πολλαπλάσιο, CMMMC, των νέων παρονομαστών των απλοποιημένων κλασμάτων:
• Αποσυνθέστε τους νέους παρονομαστές των απλοποιημένων κλασμάτων και πολλαπλασιάστε όλους τους μοναδικούς πρωταρχικούς παράγοντες στις υψηλότερες δυνάμεις.
15 = 3 × 5
________________________________________
Το 3 είναι πρώτος αριθμός, δεν μπορεί να αποσυντεθεί σε άλλους πρώτους παράγοντες
________________________________________
Το 5 είναι πρώτος αριθμός, δεν μπορεί να αποσυντεθεί σε άλλους πρώτους παράγοντες
CMMMC (15, 3, 5) = CMMMC (3 × 5, 3, 5) = 3 × 5 = 15
</a:t>
            </a:r>
            <a:endParaRPr lang="ro-RO" dirty="0"/>
          </a:p>
        </p:txBody>
      </p:sp>
    </p:spTree>
    <p:extLst>
      <p:ext uri="{BB962C8B-B14F-4D97-AF65-F5344CB8AC3E}">
        <p14:creationId xmlns:p14="http://schemas.microsoft.com/office/powerpoint/2010/main" val="415197270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43DD5D7-0D64-D2E0-35B0-7DCEB82C5F04}"/>
              </a:ext>
            </a:extLst>
          </p:cNvPr>
          <p:cNvSpPr>
            <a:spLocks noGrp="1"/>
          </p:cNvSpPr>
          <p:nvPr>
            <p:ph idx="1"/>
          </p:nvPr>
        </p:nvSpPr>
        <p:spPr>
          <a:xfrm>
            <a:off x="457200" y="1030971"/>
            <a:ext cx="8229600" cy="4525963"/>
          </a:xfrm>
        </p:spPr>
        <p:txBody>
          <a:bodyPr>
            <a:normAutofit fontScale="47500" lnSpcReduction="20000"/>
          </a:bodyPr>
          <a:lstStyle/>
          <a:p>
            <a:pPr marL="0" indent="0">
              <a:lnSpc>
                <a:spcPct val="120000"/>
              </a:lnSpc>
              <a:spcBef>
                <a:spcPts val="0"/>
              </a:spcBef>
              <a:buNone/>
            </a:pPr>
            <a:r>
              <a:rPr lang="el-GR" dirty="0"/>
              <a:t>3. Υπολογίστε τον συντελεστή ενίσχυσης κάθε κλάσματος:
Διαιρέστε το λιγότερο κοινό πολλαπλάσιο, CMMMC, με τον παρονομαστή κάθε κλάσματος.
Για το πρώτο κλάσμα: 15: 15 = 1
________________________________________
Για το δεύτερο κλάσμα: 15: 3 = 5
________________________________________
Για το τρίτο κλάσμα: 15: 5 = 3
4. Ενισχύστε κάθε κλάσμα:
• Πολλαπλασιάστε τον αριθμητή και τον παρονομαστή κάθε κλάσματος με τον δικό του «συντελεστή μεγέθυνσης».
Το πρώτο κλάσμα παραμένει αμετάβλητο: 1/15 = (1 × 1)/(1 × 15) = 1/15
________________________________________
Το δεύτερο κλάσμα γίνεται: 2/3 = (5 × 2)/(5 × 3) = 10/15
________________________________________
Το τρίτο κλάσμα γίνεται: 2/5 = (3 × 2)/(3 × 5) = 6/15
</a:t>
            </a:r>
            <a:endParaRPr lang="ro-RO" dirty="0"/>
          </a:p>
        </p:txBody>
      </p:sp>
    </p:spTree>
    <p:extLst>
      <p:ext uri="{BB962C8B-B14F-4D97-AF65-F5344CB8AC3E}">
        <p14:creationId xmlns:p14="http://schemas.microsoft.com/office/powerpoint/2010/main" val="326655326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FD81E53-EB95-5FB8-DDEF-05885B6B1777}"/>
              </a:ext>
            </a:extLst>
          </p:cNvPr>
          <p:cNvSpPr>
            <a:spLocks noGrp="1"/>
          </p:cNvSpPr>
          <p:nvPr>
            <p:ph idx="1"/>
          </p:nvPr>
        </p:nvSpPr>
        <p:spPr>
          <a:xfrm>
            <a:off x="457200" y="1037027"/>
            <a:ext cx="8229600" cy="3607641"/>
          </a:xfrm>
        </p:spPr>
        <p:txBody>
          <a:bodyPr/>
          <a:lstStyle/>
          <a:p>
            <a:pPr marL="0" indent="0">
              <a:buNone/>
            </a:pPr>
            <a:r>
              <a:rPr lang="el-GR" sz="2800" dirty="0"/>
              <a:t>5. Αφαιρέστε τα κλάσματα:
Απλώς αφαιρεί τους αριθμητές των κλασμάτων.
6/90 + 16/24 - 30/75 = 1/15 + 2/3 - 2/5 = 1/15 + 10/15 - 6/15 = (1 + 10 - 6) / 15 = 5/15
6. Απλοποιήστε το </a:t>
            </a:r>
            <a:r>
              <a:rPr lang="el-GR" sz="2800" dirty="0" err="1"/>
              <a:t>προκύπτον</a:t>
            </a:r>
            <a:r>
              <a:rPr lang="el-GR" sz="2800" dirty="0"/>
              <a:t> κλάσμα, εάν είναι απαραίτητο.
5/15 = (5: 5)/(15: 5) = 1/3
</a:t>
            </a:r>
            <a:endParaRPr lang="ro-RO" sz="2800" dirty="0"/>
          </a:p>
        </p:txBody>
      </p:sp>
    </p:spTree>
    <p:extLst>
      <p:ext uri="{BB962C8B-B14F-4D97-AF65-F5344CB8AC3E}">
        <p14:creationId xmlns:p14="http://schemas.microsoft.com/office/powerpoint/2010/main" val="296650436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2A85A92-F79A-7E93-BC0D-D3EC7C0A16BD}"/>
              </a:ext>
            </a:extLst>
          </p:cNvPr>
          <p:cNvSpPr>
            <a:spLocks noGrp="1"/>
          </p:cNvSpPr>
          <p:nvPr>
            <p:ph idx="1"/>
          </p:nvPr>
        </p:nvSpPr>
        <p:spPr>
          <a:xfrm>
            <a:off x="457200" y="1166018"/>
            <a:ext cx="8229600" cy="4525963"/>
          </a:xfrm>
        </p:spPr>
        <p:txBody>
          <a:bodyPr>
            <a:normAutofit fontScale="62500" lnSpcReduction="20000"/>
          </a:bodyPr>
          <a:lstStyle/>
          <a:p>
            <a:pPr marL="0" indent="0" algn="ctr">
              <a:buNone/>
            </a:pPr>
            <a:r>
              <a:rPr lang="el-GR" sz="2925" b="1" dirty="0">
                <a:solidFill>
                  <a:schemeClr val="tx1"/>
                </a:solidFill>
              </a:rPr>
              <a:t>Μάθετε πώς να πολλαπλασιάζετε κλάσματα
Πολλαπλασιασμός κλασμάτων. Πώς πολλαπλασιάζετε τα συνηθισμένα κλάσματα; Βήματα. Παράδειγμα</a:t>
            </a:r>
            <a:r>
              <a:rPr lang="en-US" sz="2925" b="1" dirty="0">
                <a:solidFill>
                  <a:schemeClr val="tx1"/>
                </a:solidFill>
              </a:rPr>
              <a:t>.</a:t>
            </a:r>
          </a:p>
          <a:p>
            <a:pPr marL="0" indent="0" algn="ctr">
              <a:buNone/>
            </a:pPr>
            <a:endParaRPr lang="en-US" sz="2925" b="1" dirty="0">
              <a:solidFill>
                <a:schemeClr val="tx1"/>
              </a:solidFill>
            </a:endParaRPr>
          </a:p>
          <a:p>
            <a:pPr marL="0" indent="0" algn="ctr">
              <a:buNone/>
            </a:pPr>
            <a:r>
              <a:rPr lang="el-GR" sz="2925" b="1" dirty="0">
                <a:solidFill>
                  <a:schemeClr val="tx1"/>
                </a:solidFill>
              </a:rPr>
              <a:t>Πώς πολλαπλασιάζετε δύο κλάσματα;</a:t>
            </a:r>
          </a:p>
          <a:p>
            <a:pPr marL="0" indent="0" algn="just">
              <a:buNone/>
            </a:pPr>
            <a:r>
              <a:rPr lang="el-GR" sz="2925" b="1" dirty="0">
                <a:solidFill>
                  <a:schemeClr val="tx1"/>
                </a:solidFill>
              </a:rPr>
              <a:t>
</a:t>
            </a:r>
            <a:r>
              <a:rPr lang="el-GR" sz="2925" dirty="0">
                <a:solidFill>
                  <a:schemeClr val="tx1"/>
                </a:solidFill>
              </a:rPr>
              <a:t>Μετά τον πολλαπλασιασμό των συνηθισμένων κλασμάτων, το </a:t>
            </a:r>
            <a:r>
              <a:rPr lang="el-GR" sz="2925" dirty="0" err="1">
                <a:solidFill>
                  <a:schemeClr val="tx1"/>
                </a:solidFill>
              </a:rPr>
              <a:t>προκύπτον</a:t>
            </a:r>
            <a:r>
              <a:rPr lang="el-GR" sz="2925" dirty="0">
                <a:solidFill>
                  <a:schemeClr val="tx1"/>
                </a:solidFill>
              </a:rPr>
              <a:t> κλάσμα θα έχει:
• ως αριθμητής, το αποτέλεσμα του πολλαπλασιασμού των αριθμητών των κλασμάτων,
• ως παρονομαστής, το αποτέλεσμα του πολλαπλασιασμού όλων των παρονομαστών των κλασμάτων.
α/β × γ/δ = (α × γ) / (β × δ)
• a, b, c, d είναι ακέραιοι.
• εάν τα ζεύγη (a × c) και (b × d) δεν είναι αριθμοί </a:t>
            </a:r>
            <a:r>
              <a:rPr lang="el-GR" sz="2925" dirty="0" err="1">
                <a:solidFill>
                  <a:schemeClr val="tx1"/>
                </a:solidFill>
              </a:rPr>
              <a:t>coprime</a:t>
            </a:r>
            <a:r>
              <a:rPr lang="el-GR" sz="2925" dirty="0">
                <a:solidFill>
                  <a:schemeClr val="tx1"/>
                </a:solidFill>
              </a:rPr>
              <a:t>, δηλαδή έχουν κοινούς πρώτους παράγοντες, το </a:t>
            </a:r>
            <a:r>
              <a:rPr lang="el-GR" sz="2925" dirty="0" err="1">
                <a:solidFill>
                  <a:schemeClr val="tx1"/>
                </a:solidFill>
              </a:rPr>
              <a:t>προκύπτον</a:t>
            </a:r>
            <a:r>
              <a:rPr lang="el-GR" sz="2925" dirty="0">
                <a:solidFill>
                  <a:schemeClr val="tx1"/>
                </a:solidFill>
              </a:rPr>
              <a:t> κλάσμα πρέπει να απλοποιηθεί.
</a:t>
            </a:r>
            <a:endParaRPr lang="ro-RO" dirty="0"/>
          </a:p>
        </p:txBody>
      </p:sp>
    </p:spTree>
    <p:extLst>
      <p:ext uri="{BB962C8B-B14F-4D97-AF65-F5344CB8AC3E}">
        <p14:creationId xmlns:p14="http://schemas.microsoft.com/office/powerpoint/2010/main" val="328862789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545DFBF-FE7E-690B-CA64-198CD62E0816}"/>
              </a:ext>
            </a:extLst>
          </p:cNvPr>
          <p:cNvSpPr>
            <a:spLocks noGrp="1"/>
          </p:cNvSpPr>
          <p:nvPr>
            <p:ph idx="1"/>
          </p:nvPr>
        </p:nvSpPr>
        <p:spPr>
          <a:xfrm>
            <a:off x="457200" y="1030971"/>
            <a:ext cx="8229600" cy="4525963"/>
          </a:xfrm>
        </p:spPr>
        <p:txBody>
          <a:bodyPr>
            <a:normAutofit fontScale="47500" lnSpcReduction="20000"/>
          </a:bodyPr>
          <a:lstStyle/>
          <a:p>
            <a:pPr marL="0" indent="0" algn="ctr">
              <a:buNone/>
            </a:pPr>
            <a:r>
              <a:rPr lang="el-GR" sz="3800" b="1" dirty="0"/>
              <a:t>Πώς πολλαπλασιάζετε τα συνηθισμένα κλάσματα; Βήματα</a:t>
            </a:r>
            <a:r>
              <a:rPr lang="en-US" sz="3800" b="1" dirty="0"/>
              <a:t>.</a:t>
            </a:r>
          </a:p>
          <a:p>
            <a:pPr marL="0" indent="0">
              <a:buNone/>
            </a:pPr>
            <a:endParaRPr lang="el-GR" sz="3800" dirty="0"/>
          </a:p>
          <a:p>
            <a:pPr marL="0" indent="0">
              <a:buNone/>
            </a:pPr>
            <a:r>
              <a:rPr lang="el-GR" sz="3800" dirty="0"/>
              <a:t>Εάν είναι απαραίτητο, απλοποιήστε κάθε κλάσμα.
• Υπολογίστε τους αριθμητές και τους παρονομαστές των απλοποιημένων κλασμάτων σε πρώτους παράγοντες.
• Στον αριθμητή του </a:t>
            </a:r>
            <a:r>
              <a:rPr lang="el-GR" sz="3800" dirty="0" err="1"/>
              <a:t>προκύπτοντος</a:t>
            </a:r>
            <a:r>
              <a:rPr lang="el-GR" sz="3800" dirty="0"/>
              <a:t> κλάσματος, θα γράψουμε τους αριθμητές όλων των κλασμάτων, που αποσυντίθενται σε πρωταρχικούς παράγοντες, με τη μορφή πολλαπλασιασμού, αλλά χωρίς να εκτελέσουμε τη λειτουργία.
• Στον παρονομαστή του </a:t>
            </a:r>
            <a:r>
              <a:rPr lang="el-GR" sz="3800" dirty="0" err="1"/>
              <a:t>προκύπτοντος</a:t>
            </a:r>
            <a:r>
              <a:rPr lang="el-GR" sz="3800" dirty="0"/>
              <a:t> κλάσματος θα γράψουμε τους παρονομαστές όλων των κλασμάτων, που αποσυντίθενται σε πρωταρχικούς παράγοντες, με τη μορφή πολλαπλασιασμού, αλλά χωρίς να εκτελέσουμε τη λειτουργία.
• Απλοποιεί τους κοινούς πρώτους παράγοντες που εμφανίζονται στον αριθμητή και τον παρονομαστή του </a:t>
            </a:r>
            <a:r>
              <a:rPr lang="el-GR" sz="3800" dirty="0" err="1"/>
              <a:t>προκύπτοντος</a:t>
            </a:r>
            <a:r>
              <a:rPr lang="el-GR" sz="3800" dirty="0"/>
              <a:t> κλάσματος.</a:t>
            </a:r>
            <a:r>
              <a:rPr lang="el-GR" sz="3800" b="1" dirty="0"/>
              <a:t>
</a:t>
            </a:r>
            <a:endParaRPr lang="ro-RO" dirty="0"/>
          </a:p>
        </p:txBody>
      </p:sp>
    </p:spTree>
    <p:extLst>
      <p:ext uri="{BB962C8B-B14F-4D97-AF65-F5344CB8AC3E}">
        <p14:creationId xmlns:p14="http://schemas.microsoft.com/office/powerpoint/2010/main" val="2980935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88911"/>
            <a:ext cx="8229600" cy="4037590"/>
          </a:xfrm>
        </p:spPr>
        <p:txBody>
          <a:bodyPr>
            <a:normAutofit fontScale="55000" lnSpcReduction="20000"/>
          </a:bodyPr>
          <a:lstStyle/>
          <a:p>
            <a:pPr marL="0" marR="35719" indent="0" algn="just">
              <a:lnSpc>
                <a:spcPct val="107000"/>
              </a:lnSpc>
              <a:spcBef>
                <a:spcPts val="1080"/>
              </a:spcBef>
              <a:spcAft>
                <a:spcPts val="675"/>
              </a:spcAft>
              <a:buNone/>
            </a:pPr>
            <a:r>
              <a:rPr lang="el-GR" b="1" dirty="0">
                <a:solidFill>
                  <a:schemeClr val="tx1"/>
                </a:solidFill>
                <a:ea typeface="Times New Roman" panose="02020603050405020304" pitchFamily="18" charset="0"/>
                <a:cs typeface="Times New Roman" panose="02020603050405020304" pitchFamily="18" charset="0"/>
              </a:rPr>
              <a:t>Τα κλάσματα σχηματίζονται με διαίρεση</a:t>
            </a:r>
            <a:r>
              <a:rPr lang="en-US" b="1" dirty="0">
                <a:solidFill>
                  <a:schemeClr val="tx1"/>
                </a:solidFill>
                <a:ea typeface="Times New Roman" panose="02020603050405020304" pitchFamily="18" charset="0"/>
                <a:cs typeface="Times New Roman" panose="02020603050405020304" pitchFamily="18" charset="0"/>
              </a:rPr>
              <a:t>:</a:t>
            </a:r>
          </a:p>
          <a:p>
            <a:pPr marL="35719" marR="35719" algn="just">
              <a:lnSpc>
                <a:spcPct val="107000"/>
              </a:lnSpc>
              <a:spcBef>
                <a:spcPts val="1080"/>
              </a:spcBef>
              <a:spcAft>
                <a:spcPts val="675"/>
              </a:spcAft>
            </a:pPr>
            <a:r>
              <a:rPr lang="el-GR" dirty="0">
                <a:solidFill>
                  <a:schemeClr val="tx1"/>
                </a:solidFill>
                <a:ea typeface="Times New Roman" panose="02020603050405020304" pitchFamily="18" charset="0"/>
                <a:cs typeface="Times New Roman" panose="02020603050405020304" pitchFamily="18" charset="0"/>
              </a:rPr>
              <a:t>Κάθε κλάσμα έχει τη μορφή a/b
"a" είναι ο αριθμητής, γραμμένος πάνω από τη γραμμή κλάσματος.
"b" είναι ο παρονομαστής, γραμμένος κάτω από τη γραμμή κλάσματος. Το "b" δεν μπορεί να είναι μηδέν.
Το "b" μας λέει σε πόσα ίσα μέρη χωρίστηκε το "a".
η τιμή του κλάσματος υπολογίζεται διαιρώντας τον αριθμητή, "a", με τον παρονομαστή, "</a:t>
            </a:r>
            <a:r>
              <a:rPr lang="el-GR" dirty="0" err="1">
                <a:solidFill>
                  <a:schemeClr val="tx1"/>
                </a:solidFill>
                <a:ea typeface="Times New Roman" panose="02020603050405020304" pitchFamily="18" charset="0"/>
                <a:cs typeface="Times New Roman" panose="02020603050405020304" pitchFamily="18" charset="0"/>
              </a:rPr>
              <a:t>b":"a</a:t>
            </a:r>
            <a:r>
              <a:rPr lang="el-GR" dirty="0">
                <a:solidFill>
                  <a:schemeClr val="tx1"/>
                </a:solidFill>
                <a:ea typeface="Times New Roman" panose="02020603050405020304" pitchFamily="18" charset="0"/>
                <a:cs typeface="Times New Roman" panose="02020603050405020304" pitchFamily="18" charset="0"/>
              </a:rPr>
              <a:t>" : "b"
Αυτά τα κλάσματα, στα οποία τόσο ο αριθμητής όσο και ο παρονομαστής είναι ακέραιοι, ονομάζονται συνηθισμένα κλάσματα.</a:t>
            </a:r>
            <a:endParaRPr lang="ro-RO" dirty="0">
              <a:solidFill>
                <a:schemeClr val="tx1"/>
              </a:solidFill>
            </a:endParaRPr>
          </a:p>
        </p:txBody>
      </p:sp>
      <p:pic>
        <p:nvPicPr>
          <p:cNvPr id="4" name="Picture 3" descr="Picture 1">
            <a:extLst>
              <a:ext uri="{FF2B5EF4-FFF2-40B4-BE49-F238E27FC236}">
                <a16:creationId xmlns:a16="http://schemas.microsoft.com/office/drawing/2014/main" id="{88ABDAD4-8770-AF90-AC1F-B3C84680538B}"/>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46094" y="4774722"/>
            <a:ext cx="3366945" cy="1660345"/>
          </a:xfrm>
          <a:prstGeom prst="rect">
            <a:avLst/>
          </a:prstGeom>
          <a:noFill/>
          <a:ln>
            <a:noFill/>
          </a:ln>
        </p:spPr>
      </p:pic>
    </p:spTree>
    <p:extLst>
      <p:ext uri="{BB962C8B-B14F-4D97-AF65-F5344CB8AC3E}">
        <p14:creationId xmlns:p14="http://schemas.microsoft.com/office/powerpoint/2010/main" val="37927786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AEBC698-E9B9-DB29-36A6-A1E71DBD5FAD}"/>
              </a:ext>
            </a:extLst>
          </p:cNvPr>
          <p:cNvSpPr>
            <a:spLocks noGrp="1"/>
          </p:cNvSpPr>
          <p:nvPr>
            <p:ph idx="1"/>
          </p:nvPr>
        </p:nvSpPr>
        <p:spPr>
          <a:xfrm>
            <a:off x="457200" y="982526"/>
            <a:ext cx="8229600" cy="4525963"/>
          </a:xfrm>
        </p:spPr>
        <p:txBody>
          <a:bodyPr/>
          <a:lstStyle/>
          <a:p>
            <a:pPr marL="0" indent="0">
              <a:buNone/>
            </a:pPr>
            <a:r>
              <a:rPr lang="el-GR" sz="2400" dirty="0"/>
              <a:t>• Εκτελεί τον πολλαπλασιασμό των υπόλοιπων πρώτων παραγόντων του αριθμητή.
• Εκτελεί τον πολλαπλασιασμό των υπόλοιπων πρώτων παραγόντων στον παρονομαστή.
• Το </a:t>
            </a:r>
            <a:r>
              <a:rPr lang="el-GR" sz="2400" dirty="0" err="1"/>
              <a:t>προκύπτον</a:t>
            </a:r>
            <a:r>
              <a:rPr lang="el-GR" sz="2400" dirty="0"/>
              <a:t> κλάσμα δεν χρειάζεται πλέον να απλοποιηθεί, αφού έχουμε ήδη απλοποιήσει όλους τους κοινούς πρωταρχικούς παράγοντες.
• Εάν το </a:t>
            </a:r>
            <a:r>
              <a:rPr lang="el-GR" sz="2400" dirty="0" err="1"/>
              <a:t>προκύπτον</a:t>
            </a:r>
            <a:r>
              <a:rPr lang="el-GR" sz="2400" dirty="0"/>
              <a:t> κλάσμα είναι </a:t>
            </a:r>
            <a:r>
              <a:rPr lang="el-GR" sz="2400" dirty="0" err="1"/>
              <a:t>υπερμονάδα</a:t>
            </a:r>
            <a:r>
              <a:rPr lang="el-GR" sz="2400" dirty="0"/>
              <a:t> (ανεξάρτητα από το σημείο, ο αριθμητής είναι μεγαλύτερος από τον παρονομαστή), μπορεί να ξαναγραφεί ως μικτό κλάσμα, αποτελούμενο από ένα σύνολο και ένα κλάσμα </a:t>
            </a:r>
            <a:r>
              <a:rPr lang="el-GR" sz="2400" dirty="0" err="1"/>
              <a:t>υπομονάδας</a:t>
            </a:r>
            <a:r>
              <a:rPr lang="el-GR" sz="2400" dirty="0"/>
              <a:t> του ίδιου σημείου.
</a:t>
            </a:r>
            <a:endParaRPr lang="ro-RO" sz="2400" dirty="0"/>
          </a:p>
        </p:txBody>
      </p:sp>
    </p:spTree>
    <p:extLst>
      <p:ext uri="{BB962C8B-B14F-4D97-AF65-F5344CB8AC3E}">
        <p14:creationId xmlns:p14="http://schemas.microsoft.com/office/powerpoint/2010/main" val="143935717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9E6AF52-A2BB-8CC7-16A8-E51C62590790}"/>
              </a:ext>
            </a:extLst>
          </p:cNvPr>
          <p:cNvSpPr>
            <a:spLocks noGrp="1"/>
          </p:cNvSpPr>
          <p:nvPr>
            <p:ph idx="1"/>
          </p:nvPr>
        </p:nvSpPr>
        <p:spPr>
          <a:xfrm>
            <a:off x="457200" y="921970"/>
            <a:ext cx="8229600" cy="4525963"/>
          </a:xfrm>
        </p:spPr>
        <p:txBody>
          <a:bodyPr>
            <a:normAutofit fontScale="62500" lnSpcReduction="20000"/>
          </a:bodyPr>
          <a:lstStyle/>
          <a:p>
            <a:pPr marL="0" indent="0">
              <a:buNone/>
            </a:pPr>
            <a:r>
              <a:rPr lang="el-GR" dirty="0"/>
              <a:t>Ένα παράδειγμα πολλαπλασιασμού τριών συνηθισμένων κλασμάτων, με εξηγήσεις:
6/90 × 80/24 × 30/75 = ?
Προκαθορίζουμε τους αριθμητές και τους παρονομαστές των κλασμάτων και απλοποιούμε τα αρχικά κλάσματα.
• 6/90 = (2 × 3) / (2 × 32 × 5) = ((2 × 3) : (2 × 3)) / ((2 × 32 × 5) : (2 × 3)) = 1 /(3 × 5) = 1/15
• 80/24 = (24 × 5) / (23 × 3) = ((24 × 5) : (23)) / ((23 × 3) : (23)) = (2 × 5)/3 = 10 /3
• 30/75 = (2 × 3 × 5) / (3 × 52) = ((2 × 3 × 5) : (3 × 5)) / ((3 × 52) : (3 × 5)) = 2 /5
Σε αυτό το σημείο, τα κλάσματα απλοποιούνται και οι αριθμητές και οι παρονομαστές αποσυντίθενται σε προϊόντα πρώτων παραγόντων:
• 6/90 × 80/24 × 30/75 = 1/(3 × 5) × (2 × 5)/3 × 2/5
</a:t>
            </a:r>
            <a:endParaRPr lang="ro-RO" dirty="0"/>
          </a:p>
        </p:txBody>
      </p:sp>
    </p:spTree>
    <p:extLst>
      <p:ext uri="{BB962C8B-B14F-4D97-AF65-F5344CB8AC3E}">
        <p14:creationId xmlns:p14="http://schemas.microsoft.com/office/powerpoint/2010/main" val="167806625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0D2C33C-41C5-1C12-B536-98A74334B636}"/>
              </a:ext>
            </a:extLst>
          </p:cNvPr>
          <p:cNvSpPr>
            <a:spLocks noGrp="1"/>
          </p:cNvSpPr>
          <p:nvPr>
            <p:ph idx="1"/>
          </p:nvPr>
        </p:nvSpPr>
        <p:spPr>
          <a:xfrm>
            <a:off x="457200" y="897746"/>
            <a:ext cx="8229600" cy="4525963"/>
          </a:xfrm>
        </p:spPr>
        <p:txBody>
          <a:bodyPr/>
          <a:lstStyle/>
          <a:p>
            <a:pPr marL="0" indent="0">
              <a:buNone/>
            </a:pPr>
            <a:r>
              <a:rPr lang="el-GR" sz="2400" dirty="0"/>
              <a:t>Πολλαπλασιάζουμε τους αριθμητές και τους παρονομαστές των κλασμάτων αντίστοιχα, εξαλείφοντας τους κοινούς πρωταρχικούς παράγοντες:
</a:t>
            </a:r>
            <a:endParaRPr lang="en-US" sz="2400" dirty="0"/>
          </a:p>
          <a:p>
            <a:pPr marL="0" indent="0">
              <a:buNone/>
            </a:pPr>
            <a:r>
              <a:rPr lang="en-US" sz="2400" dirty="0"/>
              <a:t>1/(3 × 5) × (2 × 5)/3 × 2/5 =</a:t>
            </a:r>
          </a:p>
          <a:p>
            <a:pPr marL="0" indent="0">
              <a:buNone/>
            </a:pPr>
            <a:r>
              <a:rPr lang="en-US" sz="2400" dirty="0"/>
              <a:t>= (1 × 2 × 5 × 2) / (3 × 5 × 3 × 5)</a:t>
            </a:r>
          </a:p>
          <a:p>
            <a:pPr marL="0" indent="0">
              <a:buNone/>
            </a:pPr>
            <a:r>
              <a:rPr lang="en-US" sz="2400" dirty="0"/>
              <a:t>= (1 × 2 × 2 × 5) / (3 × 3 × 5 × 5)</a:t>
            </a:r>
          </a:p>
          <a:p>
            <a:pPr marL="0" indent="0">
              <a:buNone/>
            </a:pPr>
            <a:r>
              <a:rPr lang="en-US" sz="2400" dirty="0"/>
              <a:t>= (1 × 2 × 2 × 5) / (3 × 3 × 5 × 5)</a:t>
            </a:r>
          </a:p>
          <a:p>
            <a:pPr marL="0" indent="0">
              <a:buNone/>
            </a:pPr>
            <a:r>
              <a:rPr lang="en-US" sz="2400" dirty="0"/>
              <a:t>= (2 × 2) / (3 × 3 × 5)</a:t>
            </a:r>
          </a:p>
          <a:p>
            <a:pPr marL="0" indent="0">
              <a:buNone/>
            </a:pPr>
            <a:r>
              <a:rPr lang="en-US" sz="2400" dirty="0"/>
              <a:t>= 4/45</a:t>
            </a:r>
            <a:endParaRPr lang="ro-RO" sz="2400" dirty="0"/>
          </a:p>
        </p:txBody>
      </p:sp>
    </p:spTree>
    <p:extLst>
      <p:ext uri="{BB962C8B-B14F-4D97-AF65-F5344CB8AC3E}">
        <p14:creationId xmlns:p14="http://schemas.microsoft.com/office/powerpoint/2010/main" val="56192800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4523BD5-C886-D7A0-BE2A-6127B44EF3FB}"/>
              </a:ext>
            </a:extLst>
          </p:cNvPr>
          <p:cNvSpPr>
            <a:spLocks noGrp="1"/>
          </p:cNvSpPr>
          <p:nvPr>
            <p:ph idx="1"/>
          </p:nvPr>
        </p:nvSpPr>
        <p:spPr>
          <a:xfrm>
            <a:off x="457200" y="781176"/>
            <a:ext cx="8229600" cy="5344987"/>
          </a:xfrm>
        </p:spPr>
        <p:txBody>
          <a:bodyPr>
            <a:normAutofit fontScale="55000" lnSpcReduction="20000"/>
          </a:bodyPr>
          <a:lstStyle/>
          <a:p>
            <a:pPr marL="0" indent="0" algn="ctr">
              <a:lnSpc>
                <a:spcPct val="120000"/>
              </a:lnSpc>
              <a:spcBef>
                <a:spcPts val="0"/>
              </a:spcBef>
              <a:buNone/>
            </a:pPr>
            <a:r>
              <a:rPr lang="el-GR" i="1" u="sng" kern="1400" spc="-38" dirty="0">
                <a:effectLst>
                  <a:outerShdw blurRad="38100" dist="38100" dir="2700000" algn="tl">
                    <a:srgbClr val="000000">
                      <a:alpha val="43137"/>
                    </a:srgbClr>
                  </a:outerShdw>
                </a:effectLst>
                <a:latin typeface="Calibri Light" panose="020F0302020204030204" pitchFamily="34" charset="0"/>
                <a:ea typeface="Times New Roman" panose="02020603050405020304" pitchFamily="18" charset="0"/>
                <a:cs typeface="Times New Roman" panose="02020603050405020304" pitchFamily="18" charset="0"/>
              </a:rPr>
              <a:t>Κλάσματα, θεωρία: ρητοί αριθμοί
Κλάσματα και ρητοί αριθμοί Q
</a:t>
            </a:r>
            <a:endParaRPr lang="en-US" i="1" u="sng" kern="1400" spc="-38" dirty="0">
              <a:effectLst>
                <a:outerShdw blurRad="38100" dist="38100" dir="2700000" algn="tl">
                  <a:srgbClr val="000000">
                    <a:alpha val="43137"/>
                  </a:srgbClr>
                </a:outerShdw>
              </a:effectLst>
              <a:latin typeface="Calibri Light" panose="020F0302020204030204" pitchFamily="34" charset="0"/>
              <a:ea typeface="Times New Roman" panose="02020603050405020304" pitchFamily="18" charset="0"/>
              <a:cs typeface="Times New Roman" panose="02020603050405020304" pitchFamily="18" charset="0"/>
            </a:endParaRPr>
          </a:p>
          <a:p>
            <a:pPr marL="0" indent="0" algn="ctr">
              <a:lnSpc>
                <a:spcPct val="120000"/>
              </a:lnSpc>
              <a:spcBef>
                <a:spcPts val="0"/>
              </a:spcBef>
              <a:buNone/>
            </a:pPr>
            <a:endParaRPr lang="en-US" i="1" u="sng" kern="1400" spc="-38" dirty="0">
              <a:effectLst>
                <a:outerShdw blurRad="38100" dist="38100" dir="2700000" algn="tl">
                  <a:srgbClr val="000000">
                    <a:alpha val="43137"/>
                  </a:srgbClr>
                </a:outerShdw>
              </a:effectLst>
              <a:latin typeface="Calibri Light" panose="020F0302020204030204" pitchFamily="34" charset="0"/>
              <a:ea typeface="Times New Roman" panose="02020603050405020304" pitchFamily="18" charset="0"/>
              <a:cs typeface="Times New Roman" panose="02020603050405020304" pitchFamily="18" charset="0"/>
            </a:endParaRPr>
          </a:p>
          <a:p>
            <a:pPr marL="0" indent="0" algn="ctr">
              <a:lnSpc>
                <a:spcPct val="120000"/>
              </a:lnSpc>
              <a:spcBef>
                <a:spcPts val="0"/>
              </a:spcBef>
              <a:buNone/>
            </a:pPr>
            <a:r>
              <a:rPr lang="el-GR" b="1" kern="1400" spc="-38" dirty="0">
                <a:latin typeface="Calibri Light" panose="020F0302020204030204" pitchFamily="34" charset="0"/>
                <a:ea typeface="Times New Roman" panose="02020603050405020304" pitchFamily="18" charset="0"/>
                <a:cs typeface="Times New Roman" panose="02020603050405020304" pitchFamily="18" charset="0"/>
              </a:rPr>
              <a:t>Η σύνδεση μεταξύ κλασμάτων και ρητών αριθμών Q
</a:t>
            </a:r>
            <a:endParaRPr lang="en-US" b="1" kern="1400" spc="-38" dirty="0">
              <a:latin typeface="Calibri Light" panose="020F0302020204030204" pitchFamily="34" charset="0"/>
              <a:ea typeface="Times New Roman" panose="02020603050405020304" pitchFamily="18" charset="0"/>
              <a:cs typeface="Times New Roman" panose="02020603050405020304" pitchFamily="18" charset="0"/>
            </a:endParaRPr>
          </a:p>
          <a:p>
            <a:pPr marL="0" indent="0" algn="ctr">
              <a:lnSpc>
                <a:spcPct val="120000"/>
              </a:lnSpc>
              <a:spcBef>
                <a:spcPts val="0"/>
              </a:spcBef>
              <a:buNone/>
            </a:pPr>
            <a:endParaRPr lang="en-US" i="1" u="sng" kern="1400" spc="-38" dirty="0">
              <a:effectLst>
                <a:outerShdw blurRad="38100" dist="38100" dir="2700000" algn="tl">
                  <a:srgbClr val="000000">
                    <a:alpha val="43137"/>
                  </a:srgbClr>
                </a:outerShdw>
              </a:effectLst>
              <a:latin typeface="Calibri Light" panose="020F0302020204030204" pitchFamily="34" charset="0"/>
              <a:ea typeface="Times New Roman" panose="02020603050405020304" pitchFamily="18" charset="0"/>
              <a:cs typeface="Times New Roman" panose="02020603050405020304" pitchFamily="18" charset="0"/>
            </a:endParaRPr>
          </a:p>
          <a:p>
            <a:pPr marL="0" indent="0">
              <a:lnSpc>
                <a:spcPct val="120000"/>
              </a:lnSpc>
              <a:spcBef>
                <a:spcPts val="0"/>
              </a:spcBef>
              <a:buNone/>
            </a:pPr>
            <a:r>
              <a:rPr lang="el-GR" kern="1400" spc="-38" dirty="0">
                <a:latin typeface="Calibri Light" panose="020F0302020204030204" pitchFamily="34" charset="0"/>
                <a:ea typeface="Times New Roman" panose="02020603050405020304" pitchFamily="18" charset="0"/>
                <a:cs typeface="Times New Roman" panose="02020603050405020304" pitchFamily="18" charset="0"/>
              </a:rPr>
              <a:t>Όλα τα κλάσματα 3/4, 6/8, 9/12, ... 27/36, ... που λαμβάνονται με απλοποίηση (ή ενίσχυση), είναι ισοδύναμα κλάσματα, δηλαδή αντιπροσωπεύουν την ίδια ποσότητα, τον μοναδικό ρητό αριθμό:
3/4 = 3 : 4 = 0, 75.
Το 3/4 έχει διπλή σημασία: αντιπροσωπεύει ένα κλάσμα και έναν ρητό αριθμό, δηλαδή αντιπροσωπεύει όλα τα κλάσματα που λαμβάνονται από το 3/4 με ενίσχυση, αλλά ταυτόχρονα αντιπροσωπεύει τον ρητό αριθμό 0, 75.
Και τα κλάσματα με τον παρονομαστή 1 και εκείνα που λαμβάνονται από την ενίσχυσή τους περιέχονται επίσης στο σύνολο των ρητών αριθμών. για παράδειγμα.
3/1 = 6/2 = 9/3 = ... = 27/9 = ...
Μπορούν να αντικατασταθούν μεταξύ τους, είναι ισοδύναμα.
</a:t>
            </a:r>
            <a:endParaRPr lang="ro-RO" dirty="0"/>
          </a:p>
        </p:txBody>
      </p:sp>
    </p:spTree>
    <p:extLst>
      <p:ext uri="{BB962C8B-B14F-4D97-AF65-F5344CB8AC3E}">
        <p14:creationId xmlns:p14="http://schemas.microsoft.com/office/powerpoint/2010/main" val="270619877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B93B261-06D1-1AEA-1CD6-5C60C6882071}"/>
              </a:ext>
            </a:extLst>
          </p:cNvPr>
          <p:cNvSpPr>
            <a:spLocks noGrp="1"/>
          </p:cNvSpPr>
          <p:nvPr>
            <p:ph idx="1"/>
          </p:nvPr>
        </p:nvSpPr>
        <p:spPr>
          <a:xfrm>
            <a:off x="457200" y="958304"/>
            <a:ext cx="8229600" cy="4525963"/>
          </a:xfrm>
        </p:spPr>
        <p:txBody>
          <a:bodyPr>
            <a:normAutofit fontScale="77500" lnSpcReduction="20000"/>
          </a:bodyPr>
          <a:lstStyle/>
          <a:p>
            <a:pPr marL="0" indent="0">
              <a:buNone/>
            </a:pPr>
            <a:r>
              <a:rPr lang="el-GR" dirty="0">
                <a:solidFill>
                  <a:schemeClr val="tx1"/>
                </a:solidFill>
              </a:rPr>
              <a:t>Ο ακέραιος 0 μπορεί να αντικατασταθεί από ένα άπειρο σύνολο κλασμάτων που έχουν τον αριθμητή 0:
0/1 = 0/2 = 0/3 = ... 0/125 = ...
Εξαιρείται ο παρονομαστής 0. Δεν μπορεί να υπάρξει κλάσμα της φόρμας:
0/0 ή 9/0 ή 200/0...
Ένας ρητός αριθμός δεν έχει προκάτοχο και μοναδικό διάδοχο.
Μεταξύ δύο ρητών αριθμών r1 και r2 υπάρχει ένα άπειρο σύνολο ρητών αριθμών r:
r1 &lt; r &lt; r2 ή r1 &gt; r &gt; r2
</a:t>
            </a:r>
            <a:endParaRPr lang="ro-RO" dirty="0"/>
          </a:p>
        </p:txBody>
      </p:sp>
    </p:spTree>
    <p:extLst>
      <p:ext uri="{BB962C8B-B14F-4D97-AF65-F5344CB8AC3E}">
        <p14:creationId xmlns:p14="http://schemas.microsoft.com/office/powerpoint/2010/main" val="419894836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45499"/>
            <a:ext cx="8229600" cy="1143000"/>
          </a:xfrm>
          <a:prstGeom prst="rect">
            <a:avLst/>
          </a:prstGeom>
        </p:spPr>
        <p:txBody>
          <a:bodyPr/>
          <a:lstStyle/>
          <a:p>
            <a:r>
              <a:rPr lang="el-GR" dirty="0"/>
              <a:t>Παραδείγματα κλασμάτων
</a:t>
            </a:r>
            <a:endParaRPr lang="ro-RO" dirty="0"/>
          </a:p>
        </p:txBody>
      </p:sp>
    </p:spTree>
    <p:extLst>
      <p:ext uri="{BB962C8B-B14F-4D97-AF65-F5344CB8AC3E}">
        <p14:creationId xmlns:p14="http://schemas.microsoft.com/office/powerpoint/2010/main" val="371890801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prstGeom prst="rect">
            <a:avLst/>
          </a:prstGeom>
        </p:spPr>
        <p:txBody>
          <a:bodyPr/>
          <a:lstStyle/>
          <a:p>
            <a:r>
              <a:rPr lang="ro-RO" b="1" dirty="0"/>
              <a:t>I. </a:t>
            </a:r>
            <a:r>
              <a:rPr lang="el-GR" dirty="0"/>
              <a:t>Κλάσματα μέσω εικόνων</a:t>
            </a:r>
            <a:endParaRPr lang="ro-RO" dirty="0"/>
          </a:p>
        </p:txBody>
      </p:sp>
      <p:sp>
        <p:nvSpPr>
          <p:cNvPr id="5" name="Rectangle 2"/>
          <p:cNvSpPr>
            <a:spLocks noChangeArrowheads="1"/>
          </p:cNvSpPr>
          <p:nvPr/>
        </p:nvSpPr>
        <p:spPr bwMode="auto">
          <a:xfrm>
            <a:off x="1035169" y="4061379"/>
            <a:ext cx="19730872"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endParaRPr lang="ro-RO" sz="1350"/>
          </a:p>
        </p:txBody>
      </p:sp>
      <p:sp>
        <p:nvSpPr>
          <p:cNvPr id="7" name="Rectangle 4"/>
          <p:cNvSpPr>
            <a:spLocks noChangeArrowheads="1"/>
          </p:cNvSpPr>
          <p:nvPr/>
        </p:nvSpPr>
        <p:spPr bwMode="auto">
          <a:xfrm>
            <a:off x="783242" y="4753298"/>
            <a:ext cx="1777112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endParaRPr lang="ro-RO" sz="1350"/>
          </a:p>
        </p:txBody>
      </p:sp>
      <p:pic>
        <p:nvPicPr>
          <p:cNvPr id="9" name="image14.jpg" descr="Fraction Wall by Visnos"/>
          <p:cNvPicPr/>
          <p:nvPr/>
        </p:nvPicPr>
        <p:blipFill>
          <a:blip r:embed="rId2"/>
          <a:srcRect/>
          <a:stretch>
            <a:fillRect/>
          </a:stretch>
        </p:blipFill>
        <p:spPr>
          <a:xfrm>
            <a:off x="1544312" y="2561359"/>
            <a:ext cx="5962261" cy="3000040"/>
          </a:xfrm>
          <a:prstGeom prst="rect">
            <a:avLst/>
          </a:prstGeom>
          <a:ln/>
        </p:spPr>
      </p:pic>
    </p:spTree>
    <p:extLst>
      <p:ext uri="{BB962C8B-B14F-4D97-AF65-F5344CB8AC3E}">
        <p14:creationId xmlns:p14="http://schemas.microsoft.com/office/powerpoint/2010/main" val="250137492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l-GR" dirty="0"/>
              <a:t>Συμπληρώστε</a:t>
            </a:r>
            <a:r>
              <a:rPr lang="en-US" dirty="0"/>
              <a:t>:</a:t>
            </a:r>
            <a:endParaRPr lang="ro-RO" dirty="0"/>
          </a:p>
        </p:txBody>
      </p:sp>
      <p:pic>
        <p:nvPicPr>
          <p:cNvPr id="4" name="image18.jpg" descr="Equivalent fractions interactive whiteboard.pptx"/>
          <p:cNvPicPr/>
          <p:nvPr/>
        </p:nvPicPr>
        <p:blipFill>
          <a:blip r:embed="rId2"/>
          <a:srcRect/>
          <a:stretch>
            <a:fillRect/>
          </a:stretch>
        </p:blipFill>
        <p:spPr>
          <a:xfrm>
            <a:off x="1349733" y="2236023"/>
            <a:ext cx="6065327" cy="3254315"/>
          </a:xfrm>
          <a:prstGeom prst="rect">
            <a:avLst/>
          </a:prstGeom>
          <a:ln/>
        </p:spPr>
      </p:pic>
    </p:spTree>
    <p:extLst>
      <p:ext uri="{BB962C8B-B14F-4D97-AF65-F5344CB8AC3E}">
        <p14:creationId xmlns:p14="http://schemas.microsoft.com/office/powerpoint/2010/main" val="273882999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l-GR" dirty="0"/>
              <a:t>Συμπληρώστε</a:t>
            </a:r>
            <a:endParaRPr lang="ro-RO" dirty="0"/>
          </a:p>
        </p:txBody>
      </p:sp>
      <p:pic>
        <p:nvPicPr>
          <p:cNvPr id="4" name="image7.jpg" descr="Fraction Wall by Visnos"/>
          <p:cNvPicPr/>
          <p:nvPr/>
        </p:nvPicPr>
        <p:blipFill>
          <a:blip r:embed="rId2"/>
          <a:srcRect/>
          <a:stretch>
            <a:fillRect/>
          </a:stretch>
        </p:blipFill>
        <p:spPr>
          <a:xfrm>
            <a:off x="1680492" y="2379838"/>
            <a:ext cx="5280539" cy="3093741"/>
          </a:xfrm>
          <a:prstGeom prst="rect">
            <a:avLst/>
          </a:prstGeom>
          <a:ln/>
        </p:spPr>
      </p:pic>
    </p:spTree>
    <p:extLst>
      <p:ext uri="{BB962C8B-B14F-4D97-AF65-F5344CB8AC3E}">
        <p14:creationId xmlns:p14="http://schemas.microsoft.com/office/powerpoint/2010/main" val="333088517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90D4472-6A20-D55F-2D52-1F5D3D0CA6D7}"/>
              </a:ext>
            </a:extLst>
          </p:cNvPr>
          <p:cNvSpPr>
            <a:spLocks noGrp="1"/>
          </p:cNvSpPr>
          <p:nvPr>
            <p:ph type="title"/>
          </p:nvPr>
        </p:nvSpPr>
        <p:spPr>
          <a:xfrm>
            <a:off x="457200" y="777255"/>
            <a:ext cx="8229600" cy="1143000"/>
          </a:xfrm>
        </p:spPr>
        <p:txBody>
          <a:bodyPr/>
          <a:lstStyle/>
          <a:p>
            <a:r>
              <a:rPr lang="el-GR" dirty="0"/>
              <a:t>Πηγές</a:t>
            </a:r>
            <a:endParaRPr lang="en-US" dirty="0"/>
          </a:p>
        </p:txBody>
      </p:sp>
      <p:sp>
        <p:nvSpPr>
          <p:cNvPr id="3" name="Content Placeholder 2"/>
          <p:cNvSpPr>
            <a:spLocks noGrp="1"/>
          </p:cNvSpPr>
          <p:nvPr>
            <p:ph idx="1"/>
          </p:nvPr>
        </p:nvSpPr>
        <p:spPr/>
        <p:txBody>
          <a:bodyPr/>
          <a:lstStyle/>
          <a:p>
            <a:pPr marL="0" indent="0">
              <a:buNone/>
            </a:pPr>
            <a:endParaRPr lang="ro-RO" dirty="0"/>
          </a:p>
          <a:p>
            <a:r>
              <a:rPr lang="en-US" u="sng" dirty="0">
                <a:hlinkClick r:id="rId2"/>
              </a:rPr>
              <a:t>https://mquest.ro/home/learnunitnew?id=32</a:t>
            </a:r>
            <a:r>
              <a:rPr lang="en-US" dirty="0"/>
              <a:t> </a:t>
            </a:r>
            <a:r>
              <a:rPr lang="en-US" u="sng" dirty="0">
                <a:hlinkClick r:id="rId3"/>
              </a:rPr>
              <a:t>https://mquest.ro/home/ch?c=6</a:t>
            </a:r>
            <a:r>
              <a:rPr lang="en-US" dirty="0"/>
              <a:t> </a:t>
            </a:r>
            <a:r>
              <a:rPr lang="en-US" u="sng" dirty="0">
                <a:hlinkClick r:id="rId4"/>
              </a:rPr>
              <a:t>https://www.scoalaintuitext.ro/blog/matematica-clasa-a-iii-a-2/</a:t>
            </a:r>
            <a:endParaRPr lang="ro-RO" dirty="0"/>
          </a:p>
          <a:p>
            <a:endParaRPr lang="ro-RO" dirty="0"/>
          </a:p>
        </p:txBody>
      </p:sp>
    </p:spTree>
    <p:extLst>
      <p:ext uri="{BB962C8B-B14F-4D97-AF65-F5344CB8AC3E}">
        <p14:creationId xmlns:p14="http://schemas.microsoft.com/office/powerpoint/2010/main" val="11548240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35719" marR="35719" algn="just">
              <a:lnSpc>
                <a:spcPct val="107000"/>
              </a:lnSpc>
              <a:spcBef>
                <a:spcPts val="1080"/>
              </a:spcBef>
              <a:spcAft>
                <a:spcPts val="675"/>
              </a:spcAft>
            </a:pPr>
            <a:r>
              <a:rPr lang="el-GR" b="1" dirty="0">
                <a:solidFill>
                  <a:srgbClr val="1F4D78"/>
                </a:solidFill>
                <a:ea typeface="Times New Roman" panose="02020603050405020304" pitchFamily="18" charset="0"/>
                <a:cs typeface="Times New Roman" panose="02020603050405020304" pitchFamily="18" charset="0"/>
              </a:rPr>
              <a:t>Κανόνας </a:t>
            </a:r>
            <a:r>
              <a:rPr lang="el-GR" b="1" dirty="0" err="1">
                <a:solidFill>
                  <a:srgbClr val="1F4D78"/>
                </a:solidFill>
                <a:ea typeface="Times New Roman" panose="02020603050405020304" pitchFamily="18" charset="0"/>
                <a:cs typeface="Times New Roman" panose="02020603050405020304" pitchFamily="18" charset="0"/>
              </a:rPr>
              <a:t>προσήμου</a:t>
            </a:r>
            <a:r>
              <a:rPr lang="el-GR" b="1" dirty="0">
                <a:solidFill>
                  <a:srgbClr val="1F4D78"/>
                </a:solidFill>
                <a:ea typeface="Times New Roman" panose="02020603050405020304" pitchFamily="18" charset="0"/>
                <a:cs typeface="Times New Roman" panose="02020603050405020304" pitchFamily="18" charset="0"/>
              </a:rPr>
              <a:t> κατά τον πολλαπλασιασμό ή τη διαίρεση</a:t>
            </a:r>
            <a:r>
              <a:rPr lang="en-US" b="1" dirty="0">
                <a:solidFill>
                  <a:srgbClr val="1F4D78"/>
                </a:solidFill>
                <a:ea typeface="Times New Roman" panose="02020603050405020304" pitchFamily="18" charset="0"/>
                <a:cs typeface="Times New Roman" panose="02020603050405020304" pitchFamily="18" charset="0"/>
              </a:rPr>
              <a:t>:</a:t>
            </a:r>
          </a:p>
          <a:p>
            <a:pPr marL="0" marR="35719" indent="0" algn="just">
              <a:lnSpc>
                <a:spcPct val="107000"/>
              </a:lnSpc>
              <a:spcBef>
                <a:spcPts val="1080"/>
              </a:spcBef>
              <a:spcAft>
                <a:spcPts val="675"/>
              </a:spcAft>
              <a:buNone/>
            </a:pPr>
            <a:r>
              <a:rPr lang="en-US" dirty="0">
                <a:solidFill>
                  <a:schemeClr val="tx1"/>
                </a:solidFill>
                <a:ea typeface="Times New Roman" panose="02020603050405020304" pitchFamily="18" charset="0"/>
                <a:cs typeface="Times New Roman" panose="02020603050405020304" pitchFamily="18" charset="0"/>
              </a:rPr>
              <a:t>(+)(+) = (+)</a:t>
            </a:r>
          </a:p>
          <a:p>
            <a:pPr marL="0" marR="35719" indent="0" algn="just">
              <a:lnSpc>
                <a:spcPct val="107000"/>
              </a:lnSpc>
              <a:spcBef>
                <a:spcPts val="1080"/>
              </a:spcBef>
              <a:spcAft>
                <a:spcPts val="675"/>
              </a:spcAft>
              <a:buNone/>
            </a:pPr>
            <a:r>
              <a:rPr lang="en-US" dirty="0">
                <a:solidFill>
                  <a:schemeClr val="tx1"/>
                </a:solidFill>
                <a:ea typeface="Times New Roman" panose="02020603050405020304" pitchFamily="18" charset="0"/>
                <a:cs typeface="Times New Roman" panose="02020603050405020304" pitchFamily="18" charset="0"/>
              </a:rPr>
              <a:t>(+)(-) = (-); (-)(+) = (-)</a:t>
            </a:r>
          </a:p>
          <a:p>
            <a:pPr marL="0" marR="35719" indent="0" algn="just">
              <a:lnSpc>
                <a:spcPct val="107000"/>
              </a:lnSpc>
              <a:spcBef>
                <a:spcPts val="1080"/>
              </a:spcBef>
              <a:spcAft>
                <a:spcPts val="675"/>
              </a:spcAft>
              <a:buNone/>
            </a:pPr>
            <a:r>
              <a:rPr lang="en-US" dirty="0">
                <a:solidFill>
                  <a:schemeClr val="tx1"/>
                </a:solidFill>
                <a:ea typeface="Times New Roman" panose="02020603050405020304" pitchFamily="18" charset="0"/>
                <a:cs typeface="Times New Roman" panose="02020603050405020304" pitchFamily="18" charset="0"/>
              </a:rPr>
              <a:t>(-)(-) = (+)</a:t>
            </a:r>
            <a:endParaRPr lang="ro-RO" dirty="0">
              <a:solidFill>
                <a:schemeClr val="tx1"/>
              </a:solidFill>
            </a:endParaRPr>
          </a:p>
        </p:txBody>
      </p:sp>
    </p:spTree>
    <p:extLst>
      <p:ext uri="{BB962C8B-B14F-4D97-AF65-F5344CB8AC3E}">
        <p14:creationId xmlns:p14="http://schemas.microsoft.com/office/powerpoint/2010/main" val="330018643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43082"/>
            <a:ext cx="8229600" cy="4525963"/>
          </a:xfrm>
        </p:spPr>
        <p:txBody>
          <a:bodyPr/>
          <a:lstStyle/>
          <a:p>
            <a:r>
              <a:rPr lang="el-GR" dirty="0"/>
              <a:t>Το 1/2 ενός μήλου είναι μια κλασματική μονάδα του (ολόκληρου) μήλου που έχει χωριστεί σε 2 ίσα μέρη.
</a:t>
            </a:r>
            <a:endParaRPr lang="ro-RO" dirty="0"/>
          </a:p>
        </p:txBody>
      </p:sp>
      <p:pic>
        <p:nvPicPr>
          <p:cNvPr id="4" name="image13.png" descr="https://www.scoalaintuitext.ro/blog/wp-content/uploads/sites/7/2019/03/image002-1.png"/>
          <p:cNvPicPr/>
          <p:nvPr/>
        </p:nvPicPr>
        <p:blipFill>
          <a:blip r:embed="rId2"/>
          <a:srcRect/>
          <a:stretch>
            <a:fillRect/>
          </a:stretch>
        </p:blipFill>
        <p:spPr>
          <a:xfrm>
            <a:off x="1870400" y="3240705"/>
            <a:ext cx="3722702" cy="2760046"/>
          </a:xfrm>
          <a:prstGeom prst="rect">
            <a:avLst/>
          </a:prstGeom>
          <a:ln/>
        </p:spPr>
      </p:pic>
    </p:spTree>
    <p:extLst>
      <p:ext uri="{BB962C8B-B14F-4D97-AF65-F5344CB8AC3E}">
        <p14:creationId xmlns:p14="http://schemas.microsoft.com/office/powerpoint/2010/main" val="188445372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l-GR" dirty="0"/>
              <a:t>Παρατηρήστε και γράψτε τα κλάσματα:</a:t>
            </a:r>
            <a:endParaRPr lang="ro-RO" dirty="0"/>
          </a:p>
        </p:txBody>
      </p:sp>
      <p:pic>
        <p:nvPicPr>
          <p:cNvPr id="4" name="image2.png" descr="https://www.scoalaintuitext.ro/blog/wp-content/uploads/sites/7/2019/03/Snip-1.png"/>
          <p:cNvPicPr/>
          <p:nvPr/>
        </p:nvPicPr>
        <p:blipFill>
          <a:blip r:embed="rId2"/>
          <a:srcRect/>
          <a:stretch>
            <a:fillRect/>
          </a:stretch>
        </p:blipFill>
        <p:spPr>
          <a:xfrm>
            <a:off x="608163" y="3334693"/>
            <a:ext cx="5745193" cy="1676176"/>
          </a:xfrm>
          <a:prstGeom prst="rect">
            <a:avLst/>
          </a:prstGeom>
          <a:ln/>
        </p:spPr>
      </p:pic>
    </p:spTree>
    <p:extLst>
      <p:ext uri="{BB962C8B-B14F-4D97-AF65-F5344CB8AC3E}">
        <p14:creationId xmlns:p14="http://schemas.microsoft.com/office/powerpoint/2010/main" val="161490965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81012"/>
            <a:ext cx="8229600" cy="5145151"/>
          </a:xfrm>
        </p:spPr>
        <p:txBody>
          <a:bodyPr/>
          <a:lstStyle/>
          <a:p>
            <a:r>
              <a:rPr lang="el-GR" dirty="0"/>
              <a:t>Δύο καλές φίλες, η </a:t>
            </a:r>
            <a:r>
              <a:rPr lang="el-GR" dirty="0" err="1"/>
              <a:t>Λάρα</a:t>
            </a:r>
            <a:r>
              <a:rPr lang="el-GR" dirty="0"/>
              <a:t> και η Αλεξία, ζωγράφισαν τον φράχτη που ήταν προσαρτημένος στο κουκλόσπιτο ως εξής: 6/9 με κόκκινο χρώμα και 3/9 με κίτρινο χρώμα, όπως στην παρακάτω παράσταση:</a:t>
            </a:r>
            <a:endParaRPr lang="ro-RO" dirty="0"/>
          </a:p>
        </p:txBody>
      </p:sp>
      <p:pic>
        <p:nvPicPr>
          <p:cNvPr id="4" name="image5.jpg" descr="https://www.scoalaintuitext.ro/blog/wp-content/uploads/sites/7/2019/03/Snip2.jpg"/>
          <p:cNvPicPr/>
          <p:nvPr/>
        </p:nvPicPr>
        <p:blipFill>
          <a:blip r:embed="rId2"/>
          <a:srcRect l="13943" t="18702" r="50673" b="10382"/>
          <a:stretch>
            <a:fillRect/>
          </a:stretch>
        </p:blipFill>
        <p:spPr>
          <a:xfrm>
            <a:off x="1759451" y="3684184"/>
            <a:ext cx="3488491" cy="2127076"/>
          </a:xfrm>
          <a:prstGeom prst="rect">
            <a:avLst/>
          </a:prstGeom>
          <a:ln/>
        </p:spPr>
      </p:pic>
    </p:spTree>
    <p:extLst>
      <p:ext uri="{BB962C8B-B14F-4D97-AF65-F5344CB8AC3E}">
        <p14:creationId xmlns:p14="http://schemas.microsoft.com/office/powerpoint/2010/main" val="198992571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66364" y="3622780"/>
            <a:ext cx="8299241" cy="1651673"/>
          </a:xfrm>
        </p:spPr>
        <p:txBody>
          <a:bodyPr>
            <a:normAutofit fontScale="62500" lnSpcReduction="20000"/>
          </a:bodyPr>
          <a:lstStyle/>
          <a:p>
            <a:r>
              <a:rPr lang="el-GR" dirty="0"/>
              <a:t>Παρατηρούμε από το σχέδιο ότι η επιφάνεια του φράχτη χρωματισμένη με κόκκινο χρώμα είναι μεγαλύτερη από την κίτρινη επιφάνεια. Μπορούμε να πούμε ότι ο κλασματικός αριθμός 6/9 είναι μεγαλύτερος από 3/9.
Θα γράψουμε έτσι: 6/9 &gt; 3/9. Σε αυτή την περίπτωση, σύγκρινα ίσα μέρη του ίδιου συνόλου (του φράχτη).</a:t>
            </a:r>
            <a:endParaRPr lang="ro-RO" dirty="0"/>
          </a:p>
        </p:txBody>
      </p:sp>
      <p:pic>
        <p:nvPicPr>
          <p:cNvPr id="6" name="image5.jpg" descr="https://www.scoalaintuitext.ro/blog/wp-content/uploads/sites/7/2019/03/Snip2.jpg"/>
          <p:cNvPicPr/>
          <p:nvPr/>
        </p:nvPicPr>
        <p:blipFill>
          <a:blip r:embed="rId2"/>
          <a:srcRect l="13943" t="18702" r="50673" b="10382"/>
          <a:stretch>
            <a:fillRect/>
          </a:stretch>
        </p:blipFill>
        <p:spPr>
          <a:xfrm>
            <a:off x="2755635" y="946317"/>
            <a:ext cx="3488491" cy="2127076"/>
          </a:xfrm>
          <a:prstGeom prst="rect">
            <a:avLst/>
          </a:prstGeom>
          <a:ln/>
        </p:spPr>
      </p:pic>
    </p:spTree>
    <p:extLst>
      <p:ext uri="{BB962C8B-B14F-4D97-AF65-F5344CB8AC3E}">
        <p14:creationId xmlns:p14="http://schemas.microsoft.com/office/powerpoint/2010/main" val="57116854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84122"/>
            <a:ext cx="8229600" cy="5242041"/>
          </a:xfrm>
        </p:spPr>
        <p:txBody>
          <a:bodyPr>
            <a:normAutofit fontScale="62500" lnSpcReduction="20000"/>
          </a:bodyPr>
          <a:lstStyle/>
          <a:p>
            <a:pPr marL="0" indent="0">
              <a:buNone/>
            </a:pPr>
            <a:r>
              <a:rPr lang="el-GR" dirty="0"/>
              <a:t>Στη συνέχεια θα συγκρίνω ίσα μέρη που δεν ανήκουν στο ίδιο σύνολο. Δύο αδέλφια, ο </a:t>
            </a:r>
            <a:r>
              <a:rPr lang="el-GR" dirty="0" err="1"/>
              <a:t>Βλαντ</a:t>
            </a:r>
            <a:r>
              <a:rPr lang="el-GR" dirty="0"/>
              <a:t> και ο Ράντου, ετοίμασαν δύο πανομοιότυπες πίτσες και στη συνέχεια κάθισαν στο τραπέζι. Κάθε πίτσα κόπηκε σε 8 φέτες ίσου μεγέθους. Εδώ είναι πόσο κάθε αγόρι έφαγε μετά από ένα τέταρτο της ώρας:
</a:t>
            </a: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r>
              <a:rPr lang="el-GR" dirty="0"/>
              <a:t>
  Κοιτάξτε την εικόνα και πείτε ποιος έφαγε λιγότερο. Οι 3 φέτες που έφαγε ο </a:t>
            </a:r>
            <a:r>
              <a:rPr lang="el-GR" dirty="0" err="1"/>
              <a:t>Βλαντ</a:t>
            </a:r>
            <a:r>
              <a:rPr lang="el-GR" dirty="0"/>
              <a:t>, δηλαδή τα 3/8 της πίτσας, είναι λιγότερες από τις 5 φέτες, δηλαδή τα 5/8 που έφαγε ο Ράντου.
</a:t>
            </a:r>
            <a:endParaRPr lang="ro-RO" dirty="0"/>
          </a:p>
        </p:txBody>
      </p:sp>
      <p:pic>
        <p:nvPicPr>
          <p:cNvPr id="4" name="image9.jpg" descr="https://www.scoalaintuitext.ro/blog/wp-content/uploads/sites/7/2019/03/Snip-3.jpg"/>
          <p:cNvPicPr/>
          <p:nvPr/>
        </p:nvPicPr>
        <p:blipFill>
          <a:blip r:embed="rId2"/>
          <a:srcRect l="16028" t="20004" r="34922" b="16473"/>
          <a:stretch>
            <a:fillRect/>
          </a:stretch>
        </p:blipFill>
        <p:spPr>
          <a:xfrm>
            <a:off x="2499089" y="2311784"/>
            <a:ext cx="3684885" cy="1607127"/>
          </a:xfrm>
          <a:prstGeom prst="rect">
            <a:avLst/>
          </a:prstGeom>
          <a:ln/>
        </p:spPr>
      </p:pic>
    </p:spTree>
    <p:extLst>
      <p:ext uri="{BB962C8B-B14F-4D97-AF65-F5344CB8AC3E}">
        <p14:creationId xmlns:p14="http://schemas.microsoft.com/office/powerpoint/2010/main" val="41627659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17510"/>
            <a:ext cx="8229600" cy="5308653"/>
          </a:xfrm>
        </p:spPr>
        <p:txBody>
          <a:bodyPr>
            <a:normAutofit fontScale="77500" lnSpcReduction="20000"/>
          </a:bodyPr>
          <a:lstStyle/>
          <a:p>
            <a:r>
              <a:rPr lang="el-GR" dirty="0"/>
              <a:t>Εάν τα σύνολα δεν έχουν το ίδιο μέγεθος, δεν μπορούμε να συγκρίνουμε τα αντίστοιχα κλάσματά τους. Παρατηρήστε το στην ακόλουθη αναπαράσταση:
</a:t>
            </a:r>
            <a:endParaRPr lang="en-US" dirty="0"/>
          </a:p>
          <a:p>
            <a:endParaRPr lang="en-US" dirty="0"/>
          </a:p>
          <a:p>
            <a:endParaRPr lang="en-US" dirty="0"/>
          </a:p>
          <a:p>
            <a:endParaRPr lang="el-GR" dirty="0"/>
          </a:p>
          <a:p>
            <a:endParaRPr lang="el-GR" dirty="0"/>
          </a:p>
          <a:p>
            <a:endParaRPr lang="en-US" dirty="0"/>
          </a:p>
          <a:p>
            <a:endParaRPr lang="en-US" dirty="0"/>
          </a:p>
          <a:p>
            <a:r>
              <a:rPr lang="el-GR" dirty="0"/>
              <a:t>Μαζί ανακαλύψαμε ότι:
Από δύο κλάσματα με τον ίδιο παρονομαστή, το κλάσμα με τον μεγαλύτερο αριθμητή είναι μεγαλύτερο.</a:t>
            </a:r>
            <a:endParaRPr lang="ro-RO" dirty="0"/>
          </a:p>
        </p:txBody>
      </p:sp>
      <p:pic>
        <p:nvPicPr>
          <p:cNvPr id="4" name="image17.jpg" descr="https://www.scoalaintuitext.ro/blog/wp-content/uploads/sites/7/2019/03/Snip-4.jpg"/>
          <p:cNvPicPr/>
          <p:nvPr/>
        </p:nvPicPr>
        <p:blipFill>
          <a:blip r:embed="rId2"/>
          <a:srcRect l="17471" t="19154" r="46947" b="31044"/>
          <a:stretch>
            <a:fillRect/>
          </a:stretch>
        </p:blipFill>
        <p:spPr>
          <a:xfrm>
            <a:off x="3333094" y="2534555"/>
            <a:ext cx="3231551" cy="1788889"/>
          </a:xfrm>
          <a:prstGeom prst="rect">
            <a:avLst/>
          </a:prstGeom>
          <a:ln/>
        </p:spPr>
      </p:pic>
    </p:spTree>
    <p:extLst>
      <p:ext uri="{BB962C8B-B14F-4D97-AF65-F5344CB8AC3E}">
        <p14:creationId xmlns:p14="http://schemas.microsoft.com/office/powerpoint/2010/main" val="398527231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87232"/>
            <a:ext cx="8229600" cy="5338931"/>
          </a:xfrm>
        </p:spPr>
        <p:txBody>
          <a:bodyPr/>
          <a:lstStyle/>
          <a:p>
            <a:r>
              <a:rPr lang="el-GR" sz="2800" dirty="0"/>
              <a:t>Μπορούμε να συγκρίνουμε δύο κλάσματα μόνο αν είναι ίσα μέρη του ίδιου συνόλου ή ίσα μέρη πανομοιότυπων συνόλων. Η </a:t>
            </a:r>
            <a:r>
              <a:rPr lang="el-GR" sz="2800" dirty="0" err="1"/>
              <a:t>Rodica</a:t>
            </a:r>
            <a:r>
              <a:rPr lang="el-GR" sz="2800" dirty="0"/>
              <a:t> βοήθησε τον παππού της να φυτέψει λαχανικά στον κήπο. Τα λαχανικά διανεμήθηκαν σύμφωνα με το ακόλουθο καθεστώς:</a:t>
            </a:r>
            <a:endParaRPr lang="ro-RO" sz="2800" dirty="0"/>
          </a:p>
        </p:txBody>
      </p:sp>
      <p:pic>
        <p:nvPicPr>
          <p:cNvPr id="4" name="image1.jpg" descr="https://www.scoalaintuitext.ro/blog/wp-content/uploads/sites/7/2019/03/Snip-5.jpg"/>
          <p:cNvPicPr/>
          <p:nvPr/>
        </p:nvPicPr>
        <p:blipFill>
          <a:blip r:embed="rId2"/>
          <a:srcRect l="19712" t="24975" r="23394" b="25670"/>
          <a:stretch>
            <a:fillRect/>
          </a:stretch>
        </p:blipFill>
        <p:spPr>
          <a:xfrm>
            <a:off x="2043508" y="3533309"/>
            <a:ext cx="4717688" cy="1828386"/>
          </a:xfrm>
          <a:prstGeom prst="rect">
            <a:avLst/>
          </a:prstGeom>
          <a:ln/>
        </p:spPr>
      </p:pic>
    </p:spTree>
    <p:extLst>
      <p:ext uri="{BB962C8B-B14F-4D97-AF65-F5344CB8AC3E}">
        <p14:creationId xmlns:p14="http://schemas.microsoft.com/office/powerpoint/2010/main" val="284149611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94802"/>
            <a:ext cx="8229600" cy="4525963"/>
          </a:xfrm>
        </p:spPr>
        <p:txBody>
          <a:bodyPr/>
          <a:lstStyle/>
          <a:p>
            <a:pPr marL="0" indent="0">
              <a:buNone/>
            </a:pPr>
            <a:r>
              <a:rPr lang="el-GR" sz="2400" dirty="0"/>
              <a:t>Σημειώνουμε ότι:
στα 2/10 της επιφάνειας του κήπου φύτεψαν φασόλια,
ντομάτα, στα 4/10 ολόκληρου του κήπου,
το 1/10 της επιφάνειας καταλαμβάνεται από πιπεριές,
στα 3/10 του κήπου φύτεψαν λάχανο.
Η μεγαλύτερη έκταση καλλιεργείται με ντομάτες (4/10) και η μικρότερη έκταση με πιπεριές (1/10).
Έτσι ο Μ παραγγέλνει κλάσματα καλλιεργητών που αντιστοιχούν σε εκτάσεις που καλλιεργούνται με λαχανικά.
</a:t>
            </a:r>
            <a:endParaRPr lang="ro-RO" sz="2400" dirty="0"/>
          </a:p>
        </p:txBody>
      </p:sp>
    </p:spTree>
    <p:extLst>
      <p:ext uri="{BB962C8B-B14F-4D97-AF65-F5344CB8AC3E}">
        <p14:creationId xmlns:p14="http://schemas.microsoft.com/office/powerpoint/2010/main" val="18572476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81012"/>
            <a:ext cx="8229600" cy="5145151"/>
          </a:xfrm>
        </p:spPr>
        <p:txBody>
          <a:bodyPr/>
          <a:lstStyle/>
          <a:p>
            <a:r>
              <a:rPr lang="el-GR" b="1" dirty="0"/>
              <a:t>Ασκήσεις και προβλήματα</a:t>
            </a:r>
            <a:r>
              <a:rPr lang="en-US" b="1" dirty="0"/>
              <a:t>:</a:t>
            </a:r>
          </a:p>
          <a:p>
            <a:pPr marL="0" indent="0">
              <a:buNone/>
            </a:pPr>
            <a:r>
              <a:rPr lang="en-US" dirty="0"/>
              <a:t>1) </a:t>
            </a:r>
            <a:r>
              <a:rPr lang="el-GR" dirty="0"/>
              <a:t>Γράψτε και, στη συνέχεια, συγκρίνετε τα αναπαρασταθέντα κλάσματα, χρησιμοποιώντας σημάδια σχέσης (&lt;, &gt;, = );</a:t>
            </a:r>
            <a:endParaRPr lang="ro-RO" dirty="0"/>
          </a:p>
        </p:txBody>
      </p:sp>
      <p:pic>
        <p:nvPicPr>
          <p:cNvPr id="4" name="image6.jpg" descr="https://www.scoalaintuitext.ro/blog/wp-content/uploads/sites/7/2019/03/Snip-6.jpg"/>
          <p:cNvPicPr/>
          <p:nvPr/>
        </p:nvPicPr>
        <p:blipFill>
          <a:blip r:embed="rId2"/>
          <a:srcRect l="7852" t="10449" r="8483" b="16118"/>
          <a:stretch>
            <a:fillRect/>
          </a:stretch>
        </p:blipFill>
        <p:spPr>
          <a:xfrm>
            <a:off x="1186231" y="3231238"/>
            <a:ext cx="6298242" cy="1757363"/>
          </a:xfrm>
          <a:prstGeom prst="rect">
            <a:avLst/>
          </a:prstGeom>
          <a:ln/>
        </p:spPr>
      </p:pic>
    </p:spTree>
    <p:extLst>
      <p:ext uri="{BB962C8B-B14F-4D97-AF65-F5344CB8AC3E}">
        <p14:creationId xmlns:p14="http://schemas.microsoft.com/office/powerpoint/2010/main" val="213143101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93288"/>
            <a:ext cx="8229600" cy="5332876"/>
          </a:xfrm>
        </p:spPr>
        <p:txBody>
          <a:bodyPr/>
          <a:lstStyle/>
          <a:p>
            <a:r>
              <a:rPr lang="en-US" dirty="0"/>
              <a:t>2) </a:t>
            </a:r>
            <a:r>
              <a:rPr lang="el-GR" dirty="0"/>
              <a:t>Συμπληρώστε τα κλάσματα, έτσι ώστε να ισχύουν οι ακόλουθες ισότητες:</a:t>
            </a:r>
            <a:endParaRPr lang="en-US" dirty="0"/>
          </a:p>
          <a:p>
            <a:endParaRPr lang="en-US" dirty="0"/>
          </a:p>
          <a:p>
            <a:endParaRPr lang="en-US" dirty="0"/>
          </a:p>
          <a:p>
            <a:r>
              <a:rPr lang="el-GR" dirty="0"/>
              <a:t>3. Γράψτε ένα μικρότερο κλάσμα και ένα μεγαλύτερο κλάσμα από τα δεδομένα:</a:t>
            </a:r>
            <a:endParaRPr lang="ro-RO" dirty="0"/>
          </a:p>
        </p:txBody>
      </p:sp>
      <p:pic>
        <p:nvPicPr>
          <p:cNvPr id="4" name="image4.jpg" descr="https://www.scoalaintuitext.ro/blog/wp-content/uploads/sites/7/2019/03/Snip-intercalat-2.jpg"/>
          <p:cNvPicPr/>
          <p:nvPr/>
        </p:nvPicPr>
        <p:blipFill>
          <a:blip r:embed="rId2"/>
          <a:srcRect l="8815" t="24590" r="11996" b="27022"/>
          <a:stretch>
            <a:fillRect/>
          </a:stretch>
        </p:blipFill>
        <p:spPr>
          <a:xfrm>
            <a:off x="1056521" y="2130937"/>
            <a:ext cx="6509273" cy="751644"/>
          </a:xfrm>
          <a:prstGeom prst="rect">
            <a:avLst/>
          </a:prstGeom>
          <a:ln/>
        </p:spPr>
      </p:pic>
      <p:pic>
        <p:nvPicPr>
          <p:cNvPr id="5" name="image15.jpg" descr="https://www.scoalaintuitext.ro/blog/wp-content/uploads/sites/7/2019/03/Snip-intercalat-3.jpg"/>
          <p:cNvPicPr/>
          <p:nvPr/>
        </p:nvPicPr>
        <p:blipFill>
          <a:blip r:embed="rId3"/>
          <a:srcRect l="10168" t="39310" r="30508" b="19999"/>
          <a:stretch>
            <a:fillRect/>
          </a:stretch>
        </p:blipFill>
        <p:spPr>
          <a:xfrm>
            <a:off x="2862346" y="4868827"/>
            <a:ext cx="2703842" cy="659628"/>
          </a:xfrm>
          <a:prstGeom prst="rect">
            <a:avLst/>
          </a:prstGeom>
          <a:ln/>
        </p:spPr>
      </p:pic>
    </p:spTree>
    <p:extLst>
      <p:ext uri="{BB962C8B-B14F-4D97-AF65-F5344CB8AC3E}">
        <p14:creationId xmlns:p14="http://schemas.microsoft.com/office/powerpoint/2010/main" val="26407062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270FFCE-A30D-5441-8AB4-1982C9F92CAD}"/>
              </a:ext>
            </a:extLst>
          </p:cNvPr>
          <p:cNvSpPr>
            <a:spLocks noGrp="1"/>
          </p:cNvSpPr>
          <p:nvPr>
            <p:ph idx="1"/>
          </p:nvPr>
        </p:nvSpPr>
        <p:spPr>
          <a:xfrm>
            <a:off x="414811" y="976470"/>
            <a:ext cx="8229600" cy="4525963"/>
          </a:xfrm>
        </p:spPr>
        <p:txBody>
          <a:bodyPr/>
          <a:lstStyle/>
          <a:p>
            <a:pPr marL="0" marR="35719" indent="0" algn="just">
              <a:lnSpc>
                <a:spcPct val="107000"/>
              </a:lnSpc>
              <a:spcBef>
                <a:spcPts val="1080"/>
              </a:spcBef>
              <a:spcAft>
                <a:spcPts val="675"/>
              </a:spcAft>
              <a:buNone/>
            </a:pPr>
            <a:r>
              <a:rPr lang="el-GR" sz="2400" b="1" dirty="0">
                <a:solidFill>
                  <a:srgbClr val="1F4D78"/>
                </a:solidFill>
                <a:ea typeface="Times New Roman" panose="02020603050405020304" pitchFamily="18" charset="0"/>
                <a:cs typeface="Times New Roman" panose="02020603050405020304" pitchFamily="18" charset="0"/>
              </a:rPr>
              <a:t>Πρόσημο Αριθμητή και παρονομαστή</a:t>
            </a:r>
            <a:r>
              <a:rPr lang="en-US" sz="2400" b="1" dirty="0">
                <a:solidFill>
                  <a:srgbClr val="1F4D78"/>
                </a:solidFill>
                <a:ea typeface="Times New Roman" panose="02020603050405020304" pitchFamily="18" charset="0"/>
                <a:cs typeface="Times New Roman" panose="02020603050405020304" pitchFamily="18" charset="0"/>
              </a:rPr>
              <a:t>:</a:t>
            </a:r>
          </a:p>
          <a:p>
            <a:pPr marL="35719" marR="35719" algn="just">
              <a:lnSpc>
                <a:spcPct val="107000"/>
              </a:lnSpc>
              <a:spcBef>
                <a:spcPts val="1080"/>
              </a:spcBef>
              <a:spcAft>
                <a:spcPts val="675"/>
              </a:spcAft>
            </a:pPr>
            <a:r>
              <a:rPr lang="el-GR" sz="2400" dirty="0">
                <a:solidFill>
                  <a:schemeClr val="tx1"/>
                </a:solidFill>
                <a:ea typeface="Times New Roman" panose="02020603050405020304" pitchFamily="18" charset="0"/>
                <a:cs typeface="Times New Roman" panose="02020603050405020304" pitchFamily="18" charset="0"/>
              </a:rPr>
              <a:t>Οι αριθμητές και οι παρονομαστές ενός κλάσματος μπορεί να είναι θετικοί ή αρνητικοί ακέραιοι αριθμοί.
Παράδειγμα κλασμάτων με θετικούς αριθμητές και παρονομαστές: 7/6, 3/4, 13/20
Παράδειγμα κλασμάτων με αρνητικούς αριθμητές και παρονομαστές: -7/-6, -3/-4, -13/-20
Παράδειγμα κλασμάτων με θετικούς ή/και αρνητικούς αριθμητές και παρονομαστές: -7/6, 3/-4, -13/-20
</a:t>
            </a:r>
            <a:endParaRPr lang="ro-RO" sz="2400" dirty="0">
              <a:solidFill>
                <a:schemeClr val="tx1"/>
              </a:solidFill>
            </a:endParaRPr>
          </a:p>
        </p:txBody>
      </p:sp>
    </p:spTree>
    <p:extLst>
      <p:ext uri="{BB962C8B-B14F-4D97-AF65-F5344CB8AC3E}">
        <p14:creationId xmlns:p14="http://schemas.microsoft.com/office/powerpoint/2010/main" val="167611071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81176"/>
            <a:ext cx="8229600" cy="5344987"/>
          </a:xfrm>
        </p:spPr>
        <p:txBody>
          <a:bodyPr/>
          <a:lstStyle/>
          <a:p>
            <a:r>
              <a:rPr lang="el-GR" dirty="0"/>
              <a:t>4. Γράψτε όλα τα κλάσματα μικρότερα ή ίσα με 5/8.
5. Γράψτε τα κλάσματα που αντιπροσωπεύονται από χρωματισμό σε αύξουσα σειρά:</a:t>
            </a:r>
            <a:endParaRPr lang="ro-RO" b="1" dirty="0"/>
          </a:p>
        </p:txBody>
      </p:sp>
      <p:pic>
        <p:nvPicPr>
          <p:cNvPr id="4" name="image11.jpg" descr="https://www.scoalaintuitext.ro/blog/wp-content/uploads/sites/7/2019/03/Snip-7.jpg"/>
          <p:cNvPicPr/>
          <p:nvPr/>
        </p:nvPicPr>
        <p:blipFill>
          <a:blip r:embed="rId2"/>
          <a:srcRect l="19555" t="30109" r="31237" b="19105"/>
          <a:stretch>
            <a:fillRect/>
          </a:stretch>
        </p:blipFill>
        <p:spPr>
          <a:xfrm>
            <a:off x="2036423" y="3429000"/>
            <a:ext cx="4961200" cy="2198389"/>
          </a:xfrm>
          <a:prstGeom prst="rect">
            <a:avLst/>
          </a:prstGeom>
          <a:ln/>
        </p:spPr>
      </p:pic>
    </p:spTree>
    <p:extLst>
      <p:ext uri="{BB962C8B-B14F-4D97-AF65-F5344CB8AC3E}">
        <p14:creationId xmlns:p14="http://schemas.microsoft.com/office/powerpoint/2010/main" val="42645391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96398"/>
            <a:ext cx="8229600" cy="5429766"/>
          </a:xfrm>
        </p:spPr>
        <p:txBody>
          <a:bodyPr/>
          <a:lstStyle/>
          <a:p>
            <a:r>
              <a:rPr lang="el-GR" dirty="0"/>
              <a:t>6. Βάλτε τα κλάσματα μεταξύ 2/7 και 6/7 σε φθίνουσα σειρά.
7. Παραγγείλετε τα κλάσματα με τον παρονομαστή 8 και στον αριθμητή έναν περιττό αριθμό μικρότερο από 6 σε αύξουσα σειρά.</a:t>
            </a:r>
            <a:endParaRPr lang="ro-RO" dirty="0"/>
          </a:p>
        </p:txBody>
      </p:sp>
      <p:pic>
        <p:nvPicPr>
          <p:cNvPr id="6" name="image16.png" descr="Înțelegi matematica - mquest.ro"/>
          <p:cNvPicPr/>
          <p:nvPr/>
        </p:nvPicPr>
        <p:blipFill>
          <a:blip r:embed="rId2"/>
          <a:srcRect l="2070" t="4804" r="7077" b="6174"/>
          <a:stretch>
            <a:fillRect/>
          </a:stretch>
        </p:blipFill>
        <p:spPr>
          <a:xfrm>
            <a:off x="1668732" y="3970176"/>
            <a:ext cx="5806535" cy="2451517"/>
          </a:xfrm>
          <a:prstGeom prst="rect">
            <a:avLst/>
          </a:prstGeom>
          <a:ln/>
        </p:spPr>
      </p:pic>
    </p:spTree>
    <p:extLst>
      <p:ext uri="{BB962C8B-B14F-4D97-AF65-F5344CB8AC3E}">
        <p14:creationId xmlns:p14="http://schemas.microsoft.com/office/powerpoint/2010/main" val="390169593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2.png" descr="Înțelegi matematica - mquest.ro"/>
          <p:cNvPicPr/>
          <p:nvPr/>
        </p:nvPicPr>
        <p:blipFill>
          <a:blip r:embed="rId2"/>
          <a:srcRect/>
          <a:stretch>
            <a:fillRect/>
          </a:stretch>
        </p:blipFill>
        <p:spPr>
          <a:xfrm>
            <a:off x="1446622" y="1716373"/>
            <a:ext cx="5949950" cy="3173645"/>
          </a:xfrm>
          <a:prstGeom prst="rect">
            <a:avLst/>
          </a:prstGeom>
          <a:ln/>
        </p:spPr>
      </p:pic>
    </p:spTree>
    <p:extLst>
      <p:ext uri="{BB962C8B-B14F-4D97-AF65-F5344CB8AC3E}">
        <p14:creationId xmlns:p14="http://schemas.microsoft.com/office/powerpoint/2010/main" val="24977023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4F0003E-AF7A-708D-5B37-B1116FDC540E}"/>
              </a:ext>
            </a:extLst>
          </p:cNvPr>
          <p:cNvSpPr>
            <a:spLocks noGrp="1"/>
          </p:cNvSpPr>
          <p:nvPr>
            <p:ph idx="1"/>
          </p:nvPr>
        </p:nvSpPr>
        <p:spPr>
          <a:xfrm>
            <a:off x="457200" y="952248"/>
            <a:ext cx="8229600" cy="4525963"/>
          </a:xfrm>
        </p:spPr>
        <p:txBody>
          <a:bodyPr>
            <a:normAutofit fontScale="70000" lnSpcReduction="20000"/>
          </a:bodyPr>
          <a:lstStyle/>
          <a:p>
            <a:pPr marL="0" marR="35719" indent="0" algn="just">
              <a:lnSpc>
                <a:spcPct val="107000"/>
              </a:lnSpc>
              <a:spcBef>
                <a:spcPts val="1080"/>
              </a:spcBef>
              <a:spcAft>
                <a:spcPts val="675"/>
              </a:spcAft>
              <a:buNone/>
            </a:pPr>
            <a:r>
              <a:rPr lang="el-GR" b="1" dirty="0">
                <a:solidFill>
                  <a:srgbClr val="1F4D78"/>
                </a:solidFill>
                <a:ea typeface="Times New Roman" panose="02020603050405020304" pitchFamily="18" charset="0"/>
                <a:cs typeface="Times New Roman" panose="02020603050405020304" pitchFamily="18" charset="0"/>
              </a:rPr>
              <a:t>Πρόσημο κλάσματος</a:t>
            </a:r>
            <a:r>
              <a:rPr lang="en-US" b="1" dirty="0">
                <a:solidFill>
                  <a:srgbClr val="1F4D78"/>
                </a:solidFill>
                <a:ea typeface="Times New Roman" panose="02020603050405020304" pitchFamily="18" charset="0"/>
                <a:cs typeface="Times New Roman" panose="02020603050405020304" pitchFamily="18" charset="0"/>
              </a:rPr>
              <a:t>:</a:t>
            </a:r>
          </a:p>
          <a:p>
            <a:pPr marL="35719" marR="35719" algn="just">
              <a:lnSpc>
                <a:spcPct val="107000"/>
              </a:lnSpc>
              <a:spcBef>
                <a:spcPts val="1080"/>
              </a:spcBef>
              <a:spcAft>
                <a:spcPts val="675"/>
              </a:spcAft>
            </a:pPr>
            <a:r>
              <a:rPr lang="el-GR" dirty="0">
                <a:solidFill>
                  <a:schemeClr val="tx1"/>
                </a:solidFill>
                <a:ea typeface="Times New Roman" panose="02020603050405020304" pitchFamily="18" charset="0"/>
                <a:cs typeface="Times New Roman" panose="02020603050405020304" pitchFamily="18" charset="0"/>
              </a:rPr>
              <a:t>Τα πρόσημα αριθμητή και παρονομαστή ενός κλάσματος αφαιρούνται μπροστά του και συνδυάζονται σύμφωνα με τον κανόνα του σημείου, παραπάνω, έτσι τα παραπάνω κλάσματα γίνονται:
</a:t>
            </a:r>
            <a:r>
              <a:rPr lang="en-GB" baseline="30000" dirty="0">
                <a:latin typeface="Arial" panose="020B0604020202020204" pitchFamily="34" charset="0"/>
                <a:ea typeface="Times New Roman" panose="02020603050405020304" pitchFamily="18" charset="0"/>
                <a:cs typeface="Times New Roman" panose="02020603050405020304" pitchFamily="18" charset="0"/>
              </a:rPr>
              <a:t>-7</a:t>
            </a:r>
            <a:r>
              <a:rPr lang="en-GB" dirty="0">
                <a:latin typeface="Arial" panose="020B0604020202020204" pitchFamily="34" charset="0"/>
                <a:ea typeface="Times New Roman" panose="02020603050405020304" pitchFamily="18" charset="0"/>
                <a:cs typeface="Times New Roman" panose="02020603050405020304" pitchFamily="18" charset="0"/>
              </a:rPr>
              <a:t>/</a:t>
            </a:r>
            <a:r>
              <a:rPr lang="en-GB" baseline="-25000" dirty="0">
                <a:latin typeface="Arial" panose="020B0604020202020204" pitchFamily="34" charset="0"/>
                <a:ea typeface="Times New Roman" panose="02020603050405020304" pitchFamily="18" charset="0"/>
                <a:cs typeface="Times New Roman" panose="02020603050405020304" pitchFamily="18" charset="0"/>
              </a:rPr>
              <a:t>-6</a:t>
            </a:r>
            <a:r>
              <a:rPr lang="en-GB" dirty="0">
                <a:latin typeface="Arial" panose="020B0604020202020204" pitchFamily="34" charset="0"/>
                <a:ea typeface="Times New Roman" panose="02020603050405020304" pitchFamily="18" charset="0"/>
                <a:cs typeface="Times New Roman" panose="02020603050405020304" pitchFamily="18" charset="0"/>
              </a:rPr>
              <a:t> = (-)(-)</a:t>
            </a:r>
            <a:r>
              <a:rPr lang="en-GB" baseline="30000" dirty="0">
                <a:latin typeface="Arial" panose="020B0604020202020204" pitchFamily="34" charset="0"/>
                <a:ea typeface="Times New Roman" panose="02020603050405020304" pitchFamily="18" charset="0"/>
                <a:cs typeface="Times New Roman" panose="02020603050405020304" pitchFamily="18" charset="0"/>
              </a:rPr>
              <a:t>7</a:t>
            </a:r>
            <a:r>
              <a:rPr lang="en-GB" dirty="0">
                <a:latin typeface="Arial" panose="020B0604020202020204" pitchFamily="34" charset="0"/>
                <a:ea typeface="Times New Roman" panose="02020603050405020304" pitchFamily="18" charset="0"/>
                <a:cs typeface="Times New Roman" panose="02020603050405020304" pitchFamily="18" charset="0"/>
              </a:rPr>
              <a:t>/</a:t>
            </a:r>
            <a:r>
              <a:rPr lang="en-GB" baseline="-25000" dirty="0">
                <a:latin typeface="Arial" panose="020B0604020202020204" pitchFamily="34" charset="0"/>
                <a:ea typeface="Times New Roman" panose="02020603050405020304" pitchFamily="18" charset="0"/>
                <a:cs typeface="Times New Roman" panose="02020603050405020304" pitchFamily="18" charset="0"/>
              </a:rPr>
              <a:t>6</a:t>
            </a:r>
            <a:r>
              <a:rPr lang="en-GB" dirty="0">
                <a:latin typeface="Arial" panose="020B0604020202020204" pitchFamily="34" charset="0"/>
                <a:ea typeface="Times New Roman" panose="02020603050405020304" pitchFamily="18" charset="0"/>
                <a:cs typeface="Times New Roman" panose="02020603050405020304" pitchFamily="18" charset="0"/>
              </a:rPr>
              <a:t> = (+)</a:t>
            </a:r>
            <a:r>
              <a:rPr lang="en-GB" baseline="30000" dirty="0">
                <a:latin typeface="Arial" panose="020B0604020202020204" pitchFamily="34" charset="0"/>
                <a:ea typeface="Times New Roman" panose="02020603050405020304" pitchFamily="18" charset="0"/>
                <a:cs typeface="Times New Roman" panose="02020603050405020304" pitchFamily="18" charset="0"/>
              </a:rPr>
              <a:t>7</a:t>
            </a:r>
            <a:r>
              <a:rPr lang="en-GB" dirty="0">
                <a:latin typeface="Arial" panose="020B0604020202020204" pitchFamily="34" charset="0"/>
                <a:ea typeface="Times New Roman" panose="02020603050405020304" pitchFamily="18" charset="0"/>
                <a:cs typeface="Times New Roman" panose="02020603050405020304" pitchFamily="18" charset="0"/>
              </a:rPr>
              <a:t>/</a:t>
            </a:r>
            <a:r>
              <a:rPr lang="en-GB" baseline="-25000" dirty="0">
                <a:latin typeface="Arial" panose="020B0604020202020204" pitchFamily="34" charset="0"/>
                <a:ea typeface="Times New Roman" panose="02020603050405020304" pitchFamily="18" charset="0"/>
                <a:cs typeface="Times New Roman" panose="02020603050405020304" pitchFamily="18" charset="0"/>
              </a:rPr>
              <a:t>6</a:t>
            </a:r>
            <a:r>
              <a:rPr lang="en-GB" dirty="0">
                <a:latin typeface="Arial" panose="020B0604020202020204" pitchFamily="34" charset="0"/>
                <a:ea typeface="Times New Roman" panose="02020603050405020304" pitchFamily="18" charset="0"/>
                <a:cs typeface="Times New Roman" panose="02020603050405020304" pitchFamily="18" charset="0"/>
              </a:rPr>
              <a:t> = </a:t>
            </a:r>
            <a:r>
              <a:rPr lang="en-GB" baseline="30000" dirty="0">
                <a:latin typeface="Arial" panose="020B0604020202020204" pitchFamily="34" charset="0"/>
                <a:ea typeface="Times New Roman" panose="02020603050405020304" pitchFamily="18" charset="0"/>
                <a:cs typeface="Times New Roman" panose="02020603050405020304" pitchFamily="18" charset="0"/>
              </a:rPr>
              <a:t>7</a:t>
            </a:r>
            <a:r>
              <a:rPr lang="en-GB" dirty="0">
                <a:latin typeface="Arial" panose="020B0604020202020204" pitchFamily="34" charset="0"/>
                <a:ea typeface="Times New Roman" panose="02020603050405020304" pitchFamily="18" charset="0"/>
                <a:cs typeface="Times New Roman" panose="02020603050405020304" pitchFamily="18" charset="0"/>
              </a:rPr>
              <a:t>/</a:t>
            </a:r>
            <a:r>
              <a:rPr lang="en-GB" baseline="-25000" dirty="0">
                <a:latin typeface="Arial" panose="020B0604020202020204" pitchFamily="34" charset="0"/>
                <a:ea typeface="Times New Roman" panose="02020603050405020304" pitchFamily="18" charset="0"/>
                <a:cs typeface="Times New Roman" panose="02020603050405020304" pitchFamily="18" charset="0"/>
              </a:rPr>
              <a:t>6</a:t>
            </a:r>
            <a:endParaRPr lang="ro-RO" dirty="0">
              <a:latin typeface="Calibri" panose="020F0502020204030204" pitchFamily="34" charset="0"/>
              <a:ea typeface="Calibri" panose="020F0502020204030204" pitchFamily="34" charset="0"/>
              <a:cs typeface="Times New Roman" panose="02020603050405020304" pitchFamily="18" charset="0"/>
            </a:endParaRPr>
          </a:p>
          <a:p>
            <a:pPr marR="108585" algn="just">
              <a:lnSpc>
                <a:spcPct val="107000"/>
              </a:lnSpc>
              <a:spcAft>
                <a:spcPts val="600"/>
              </a:spcAft>
              <a:buSzPts val="1000"/>
              <a:buFont typeface="Symbol" panose="05050102010706020507" pitchFamily="18" charset="2"/>
              <a:buChar char=""/>
              <a:tabLst>
                <a:tab pos="342900" algn="l"/>
              </a:tabLst>
            </a:pPr>
            <a:r>
              <a:rPr lang="en-GB" baseline="30000" dirty="0">
                <a:latin typeface="Arial" panose="020B0604020202020204" pitchFamily="34" charset="0"/>
                <a:ea typeface="Times New Roman" panose="02020603050405020304" pitchFamily="18" charset="0"/>
                <a:cs typeface="Times New Roman" panose="02020603050405020304" pitchFamily="18" charset="0"/>
              </a:rPr>
              <a:t>-3</a:t>
            </a:r>
            <a:r>
              <a:rPr lang="en-GB" dirty="0">
                <a:latin typeface="Arial" panose="020B0604020202020204" pitchFamily="34" charset="0"/>
                <a:ea typeface="Times New Roman" panose="02020603050405020304" pitchFamily="18" charset="0"/>
                <a:cs typeface="Times New Roman" panose="02020603050405020304" pitchFamily="18" charset="0"/>
              </a:rPr>
              <a:t>/</a:t>
            </a:r>
            <a:r>
              <a:rPr lang="en-GB" baseline="-25000" dirty="0">
                <a:latin typeface="Arial" panose="020B0604020202020204" pitchFamily="34" charset="0"/>
                <a:ea typeface="Times New Roman" panose="02020603050405020304" pitchFamily="18" charset="0"/>
                <a:cs typeface="Times New Roman" panose="02020603050405020304" pitchFamily="18" charset="0"/>
              </a:rPr>
              <a:t>-4</a:t>
            </a:r>
            <a:r>
              <a:rPr lang="en-GB" dirty="0">
                <a:latin typeface="Arial" panose="020B0604020202020204" pitchFamily="34" charset="0"/>
                <a:ea typeface="Times New Roman" panose="02020603050405020304" pitchFamily="18" charset="0"/>
                <a:cs typeface="Times New Roman" panose="02020603050405020304" pitchFamily="18" charset="0"/>
              </a:rPr>
              <a:t> = (-)(-)</a:t>
            </a:r>
            <a:r>
              <a:rPr lang="en-GB" baseline="30000" dirty="0">
                <a:latin typeface="Arial" panose="020B0604020202020204" pitchFamily="34" charset="0"/>
                <a:ea typeface="Times New Roman" panose="02020603050405020304" pitchFamily="18" charset="0"/>
                <a:cs typeface="Times New Roman" panose="02020603050405020304" pitchFamily="18" charset="0"/>
              </a:rPr>
              <a:t>3</a:t>
            </a:r>
            <a:r>
              <a:rPr lang="en-GB" dirty="0">
                <a:latin typeface="Arial" panose="020B0604020202020204" pitchFamily="34" charset="0"/>
                <a:ea typeface="Times New Roman" panose="02020603050405020304" pitchFamily="18" charset="0"/>
                <a:cs typeface="Times New Roman" panose="02020603050405020304" pitchFamily="18" charset="0"/>
              </a:rPr>
              <a:t>/</a:t>
            </a:r>
            <a:r>
              <a:rPr lang="en-GB" baseline="-25000" dirty="0">
                <a:latin typeface="Arial" panose="020B0604020202020204" pitchFamily="34" charset="0"/>
                <a:ea typeface="Times New Roman" panose="02020603050405020304" pitchFamily="18" charset="0"/>
                <a:cs typeface="Times New Roman" panose="02020603050405020304" pitchFamily="18" charset="0"/>
              </a:rPr>
              <a:t>4</a:t>
            </a:r>
            <a:r>
              <a:rPr lang="en-GB" dirty="0">
                <a:latin typeface="Arial" panose="020B0604020202020204" pitchFamily="34" charset="0"/>
                <a:ea typeface="Times New Roman" panose="02020603050405020304" pitchFamily="18" charset="0"/>
                <a:cs typeface="Times New Roman" panose="02020603050405020304" pitchFamily="18" charset="0"/>
              </a:rPr>
              <a:t> = (+)</a:t>
            </a:r>
            <a:r>
              <a:rPr lang="en-GB" baseline="30000" dirty="0">
                <a:latin typeface="Arial" panose="020B0604020202020204" pitchFamily="34" charset="0"/>
                <a:ea typeface="Times New Roman" panose="02020603050405020304" pitchFamily="18" charset="0"/>
                <a:cs typeface="Times New Roman" panose="02020603050405020304" pitchFamily="18" charset="0"/>
              </a:rPr>
              <a:t>3</a:t>
            </a:r>
            <a:r>
              <a:rPr lang="en-GB" dirty="0">
                <a:latin typeface="Arial" panose="020B0604020202020204" pitchFamily="34" charset="0"/>
                <a:ea typeface="Times New Roman" panose="02020603050405020304" pitchFamily="18" charset="0"/>
                <a:cs typeface="Times New Roman" panose="02020603050405020304" pitchFamily="18" charset="0"/>
              </a:rPr>
              <a:t>/</a:t>
            </a:r>
            <a:r>
              <a:rPr lang="en-GB" baseline="-25000" dirty="0">
                <a:latin typeface="Arial" panose="020B0604020202020204" pitchFamily="34" charset="0"/>
                <a:ea typeface="Times New Roman" panose="02020603050405020304" pitchFamily="18" charset="0"/>
                <a:cs typeface="Times New Roman" panose="02020603050405020304" pitchFamily="18" charset="0"/>
              </a:rPr>
              <a:t>4</a:t>
            </a:r>
            <a:r>
              <a:rPr lang="en-GB" dirty="0">
                <a:latin typeface="Arial" panose="020B0604020202020204" pitchFamily="34" charset="0"/>
                <a:ea typeface="Times New Roman" panose="02020603050405020304" pitchFamily="18" charset="0"/>
                <a:cs typeface="Times New Roman" panose="02020603050405020304" pitchFamily="18" charset="0"/>
              </a:rPr>
              <a:t> = </a:t>
            </a:r>
            <a:r>
              <a:rPr lang="en-GB" baseline="30000" dirty="0">
                <a:latin typeface="Arial" panose="020B0604020202020204" pitchFamily="34" charset="0"/>
                <a:ea typeface="Times New Roman" panose="02020603050405020304" pitchFamily="18" charset="0"/>
                <a:cs typeface="Times New Roman" panose="02020603050405020304" pitchFamily="18" charset="0"/>
              </a:rPr>
              <a:t>3</a:t>
            </a:r>
            <a:r>
              <a:rPr lang="en-GB" dirty="0">
                <a:latin typeface="Arial" panose="020B0604020202020204" pitchFamily="34" charset="0"/>
                <a:ea typeface="Times New Roman" panose="02020603050405020304" pitchFamily="18" charset="0"/>
                <a:cs typeface="Times New Roman" panose="02020603050405020304" pitchFamily="18" charset="0"/>
              </a:rPr>
              <a:t>/</a:t>
            </a:r>
            <a:r>
              <a:rPr lang="en-GB" baseline="-25000" dirty="0">
                <a:latin typeface="Arial" panose="020B0604020202020204" pitchFamily="34" charset="0"/>
                <a:ea typeface="Times New Roman" panose="02020603050405020304" pitchFamily="18" charset="0"/>
                <a:cs typeface="Times New Roman" panose="02020603050405020304" pitchFamily="18" charset="0"/>
              </a:rPr>
              <a:t>4</a:t>
            </a:r>
            <a:endParaRPr lang="ro-RO" dirty="0">
              <a:latin typeface="Calibri" panose="020F0502020204030204" pitchFamily="34" charset="0"/>
              <a:ea typeface="Calibri" panose="020F0502020204030204" pitchFamily="34" charset="0"/>
              <a:cs typeface="Times New Roman" panose="02020603050405020304" pitchFamily="18" charset="0"/>
            </a:endParaRPr>
          </a:p>
          <a:p>
            <a:pPr marR="108585" algn="just">
              <a:lnSpc>
                <a:spcPct val="107000"/>
              </a:lnSpc>
              <a:spcAft>
                <a:spcPts val="600"/>
              </a:spcAft>
              <a:buSzPts val="1000"/>
              <a:buFont typeface="Symbol" panose="05050102010706020507" pitchFamily="18" charset="2"/>
              <a:buChar char=""/>
              <a:tabLst>
                <a:tab pos="342900" algn="l"/>
              </a:tabLst>
            </a:pPr>
            <a:r>
              <a:rPr lang="en-GB" baseline="30000" dirty="0">
                <a:latin typeface="Arial" panose="020B0604020202020204" pitchFamily="34" charset="0"/>
                <a:ea typeface="Times New Roman" panose="02020603050405020304" pitchFamily="18" charset="0"/>
                <a:cs typeface="Times New Roman" panose="02020603050405020304" pitchFamily="18" charset="0"/>
              </a:rPr>
              <a:t>-13</a:t>
            </a:r>
            <a:r>
              <a:rPr lang="en-GB" dirty="0">
                <a:latin typeface="Arial" panose="020B0604020202020204" pitchFamily="34" charset="0"/>
                <a:ea typeface="Times New Roman" panose="02020603050405020304" pitchFamily="18" charset="0"/>
                <a:cs typeface="Times New Roman" panose="02020603050405020304" pitchFamily="18" charset="0"/>
              </a:rPr>
              <a:t>/</a:t>
            </a:r>
            <a:r>
              <a:rPr lang="en-GB" baseline="-25000" dirty="0">
                <a:latin typeface="Arial" panose="020B0604020202020204" pitchFamily="34" charset="0"/>
                <a:ea typeface="Times New Roman" panose="02020603050405020304" pitchFamily="18" charset="0"/>
                <a:cs typeface="Times New Roman" panose="02020603050405020304" pitchFamily="18" charset="0"/>
              </a:rPr>
              <a:t>-20</a:t>
            </a:r>
            <a:r>
              <a:rPr lang="en-GB" dirty="0">
                <a:latin typeface="Arial" panose="020B0604020202020204" pitchFamily="34" charset="0"/>
                <a:ea typeface="Times New Roman" panose="02020603050405020304" pitchFamily="18" charset="0"/>
                <a:cs typeface="Times New Roman" panose="02020603050405020304" pitchFamily="18" charset="0"/>
              </a:rPr>
              <a:t> = (-)(-)</a:t>
            </a:r>
            <a:r>
              <a:rPr lang="en-GB" baseline="30000" dirty="0">
                <a:latin typeface="Arial" panose="020B0604020202020204" pitchFamily="34" charset="0"/>
                <a:ea typeface="Times New Roman" panose="02020603050405020304" pitchFamily="18" charset="0"/>
                <a:cs typeface="Times New Roman" panose="02020603050405020304" pitchFamily="18" charset="0"/>
              </a:rPr>
              <a:t>13</a:t>
            </a:r>
            <a:r>
              <a:rPr lang="en-GB" dirty="0">
                <a:latin typeface="Arial" panose="020B0604020202020204" pitchFamily="34" charset="0"/>
                <a:ea typeface="Times New Roman" panose="02020603050405020304" pitchFamily="18" charset="0"/>
                <a:cs typeface="Times New Roman" panose="02020603050405020304" pitchFamily="18" charset="0"/>
              </a:rPr>
              <a:t>/</a:t>
            </a:r>
            <a:r>
              <a:rPr lang="en-GB" baseline="-25000" dirty="0">
                <a:latin typeface="Arial" panose="020B0604020202020204" pitchFamily="34" charset="0"/>
                <a:ea typeface="Times New Roman" panose="02020603050405020304" pitchFamily="18" charset="0"/>
                <a:cs typeface="Times New Roman" panose="02020603050405020304" pitchFamily="18" charset="0"/>
              </a:rPr>
              <a:t>20</a:t>
            </a:r>
            <a:r>
              <a:rPr lang="en-GB" dirty="0">
                <a:latin typeface="Arial" panose="020B0604020202020204" pitchFamily="34" charset="0"/>
                <a:ea typeface="Times New Roman" panose="02020603050405020304" pitchFamily="18" charset="0"/>
                <a:cs typeface="Times New Roman" panose="02020603050405020304" pitchFamily="18" charset="0"/>
              </a:rPr>
              <a:t> = (+)</a:t>
            </a:r>
            <a:r>
              <a:rPr lang="en-GB" baseline="30000" dirty="0">
                <a:latin typeface="Arial" panose="020B0604020202020204" pitchFamily="34" charset="0"/>
                <a:ea typeface="Times New Roman" panose="02020603050405020304" pitchFamily="18" charset="0"/>
                <a:cs typeface="Times New Roman" panose="02020603050405020304" pitchFamily="18" charset="0"/>
              </a:rPr>
              <a:t>13</a:t>
            </a:r>
            <a:r>
              <a:rPr lang="en-GB" dirty="0">
                <a:latin typeface="Arial" panose="020B0604020202020204" pitchFamily="34" charset="0"/>
                <a:ea typeface="Times New Roman" panose="02020603050405020304" pitchFamily="18" charset="0"/>
                <a:cs typeface="Times New Roman" panose="02020603050405020304" pitchFamily="18" charset="0"/>
              </a:rPr>
              <a:t>/</a:t>
            </a:r>
            <a:r>
              <a:rPr lang="en-GB" baseline="-25000" dirty="0">
                <a:latin typeface="Arial" panose="020B0604020202020204" pitchFamily="34" charset="0"/>
                <a:ea typeface="Times New Roman" panose="02020603050405020304" pitchFamily="18" charset="0"/>
                <a:cs typeface="Times New Roman" panose="02020603050405020304" pitchFamily="18" charset="0"/>
              </a:rPr>
              <a:t>20</a:t>
            </a:r>
            <a:r>
              <a:rPr lang="en-GB" dirty="0">
                <a:latin typeface="Arial" panose="020B0604020202020204" pitchFamily="34" charset="0"/>
                <a:ea typeface="Times New Roman" panose="02020603050405020304" pitchFamily="18" charset="0"/>
                <a:cs typeface="Times New Roman" panose="02020603050405020304" pitchFamily="18" charset="0"/>
              </a:rPr>
              <a:t> = </a:t>
            </a:r>
            <a:r>
              <a:rPr lang="en-GB" baseline="30000" dirty="0">
                <a:latin typeface="Arial" panose="020B0604020202020204" pitchFamily="34" charset="0"/>
                <a:ea typeface="Times New Roman" panose="02020603050405020304" pitchFamily="18" charset="0"/>
                <a:cs typeface="Times New Roman" panose="02020603050405020304" pitchFamily="18" charset="0"/>
              </a:rPr>
              <a:t>13</a:t>
            </a:r>
            <a:r>
              <a:rPr lang="en-GB" dirty="0">
                <a:latin typeface="Arial" panose="020B0604020202020204" pitchFamily="34" charset="0"/>
                <a:ea typeface="Times New Roman" panose="02020603050405020304" pitchFamily="18" charset="0"/>
                <a:cs typeface="Times New Roman" panose="02020603050405020304" pitchFamily="18" charset="0"/>
              </a:rPr>
              <a:t>/</a:t>
            </a:r>
            <a:r>
              <a:rPr lang="en-GB" baseline="-25000" dirty="0">
                <a:latin typeface="Arial" panose="020B0604020202020204" pitchFamily="34" charset="0"/>
                <a:ea typeface="Times New Roman" panose="02020603050405020304" pitchFamily="18" charset="0"/>
                <a:cs typeface="Times New Roman" panose="02020603050405020304" pitchFamily="18" charset="0"/>
              </a:rPr>
              <a:t>20</a:t>
            </a:r>
            <a:endParaRPr lang="ro-RO" dirty="0">
              <a:latin typeface="Calibri" panose="020F0502020204030204" pitchFamily="34" charset="0"/>
              <a:ea typeface="Calibri" panose="020F0502020204030204" pitchFamily="34" charset="0"/>
              <a:cs typeface="Times New Roman" panose="02020603050405020304" pitchFamily="18" charset="0"/>
            </a:endParaRPr>
          </a:p>
          <a:p>
            <a:pPr marR="108585" algn="just">
              <a:lnSpc>
                <a:spcPct val="107000"/>
              </a:lnSpc>
              <a:spcAft>
                <a:spcPts val="600"/>
              </a:spcAft>
              <a:buSzPts val="1000"/>
              <a:buFont typeface="Symbol" panose="05050102010706020507" pitchFamily="18" charset="2"/>
              <a:buChar char=""/>
              <a:tabLst>
                <a:tab pos="342900" algn="l"/>
              </a:tabLst>
            </a:pPr>
            <a:r>
              <a:rPr lang="en-GB" baseline="30000" dirty="0">
                <a:latin typeface="Arial" panose="020B0604020202020204" pitchFamily="34" charset="0"/>
                <a:ea typeface="Times New Roman" panose="02020603050405020304" pitchFamily="18" charset="0"/>
                <a:cs typeface="Times New Roman" panose="02020603050405020304" pitchFamily="18" charset="0"/>
              </a:rPr>
              <a:t>-7</a:t>
            </a:r>
            <a:r>
              <a:rPr lang="en-GB" dirty="0">
                <a:latin typeface="Arial" panose="020B0604020202020204" pitchFamily="34" charset="0"/>
                <a:ea typeface="Times New Roman" panose="02020603050405020304" pitchFamily="18" charset="0"/>
                <a:cs typeface="Times New Roman" panose="02020603050405020304" pitchFamily="18" charset="0"/>
              </a:rPr>
              <a:t>/</a:t>
            </a:r>
            <a:r>
              <a:rPr lang="en-GB" baseline="-25000" dirty="0">
                <a:latin typeface="Arial" panose="020B0604020202020204" pitchFamily="34" charset="0"/>
                <a:ea typeface="Times New Roman" panose="02020603050405020304" pitchFamily="18" charset="0"/>
                <a:cs typeface="Times New Roman" panose="02020603050405020304" pitchFamily="18" charset="0"/>
              </a:rPr>
              <a:t>6</a:t>
            </a:r>
            <a:r>
              <a:rPr lang="en-GB" dirty="0">
                <a:latin typeface="Arial" panose="020B0604020202020204" pitchFamily="34" charset="0"/>
                <a:ea typeface="Times New Roman" panose="02020603050405020304" pitchFamily="18" charset="0"/>
                <a:cs typeface="Times New Roman" panose="02020603050405020304" pitchFamily="18" charset="0"/>
              </a:rPr>
              <a:t> = (-)(+)</a:t>
            </a:r>
            <a:r>
              <a:rPr lang="en-GB" baseline="30000" dirty="0">
                <a:latin typeface="Arial" panose="020B0604020202020204" pitchFamily="34" charset="0"/>
                <a:ea typeface="Times New Roman" panose="02020603050405020304" pitchFamily="18" charset="0"/>
                <a:cs typeface="Times New Roman" panose="02020603050405020304" pitchFamily="18" charset="0"/>
              </a:rPr>
              <a:t>7</a:t>
            </a:r>
            <a:r>
              <a:rPr lang="en-GB" dirty="0">
                <a:latin typeface="Arial" panose="020B0604020202020204" pitchFamily="34" charset="0"/>
                <a:ea typeface="Times New Roman" panose="02020603050405020304" pitchFamily="18" charset="0"/>
                <a:cs typeface="Times New Roman" panose="02020603050405020304" pitchFamily="18" charset="0"/>
              </a:rPr>
              <a:t>/</a:t>
            </a:r>
            <a:r>
              <a:rPr lang="en-GB" baseline="-25000" dirty="0">
                <a:latin typeface="Arial" panose="020B0604020202020204" pitchFamily="34" charset="0"/>
                <a:ea typeface="Times New Roman" panose="02020603050405020304" pitchFamily="18" charset="0"/>
                <a:cs typeface="Times New Roman" panose="02020603050405020304" pitchFamily="18" charset="0"/>
              </a:rPr>
              <a:t>6</a:t>
            </a:r>
            <a:r>
              <a:rPr lang="en-GB" dirty="0">
                <a:latin typeface="Arial" panose="020B0604020202020204" pitchFamily="34" charset="0"/>
                <a:ea typeface="Times New Roman" panose="02020603050405020304" pitchFamily="18" charset="0"/>
                <a:cs typeface="Times New Roman" panose="02020603050405020304" pitchFamily="18" charset="0"/>
              </a:rPr>
              <a:t> = (-)</a:t>
            </a:r>
            <a:r>
              <a:rPr lang="en-GB" baseline="30000" dirty="0">
                <a:latin typeface="Arial" panose="020B0604020202020204" pitchFamily="34" charset="0"/>
                <a:ea typeface="Times New Roman" panose="02020603050405020304" pitchFamily="18" charset="0"/>
                <a:cs typeface="Times New Roman" panose="02020603050405020304" pitchFamily="18" charset="0"/>
              </a:rPr>
              <a:t>7</a:t>
            </a:r>
            <a:r>
              <a:rPr lang="en-GB" dirty="0">
                <a:latin typeface="Arial" panose="020B0604020202020204" pitchFamily="34" charset="0"/>
                <a:ea typeface="Times New Roman" panose="02020603050405020304" pitchFamily="18" charset="0"/>
                <a:cs typeface="Times New Roman" panose="02020603050405020304" pitchFamily="18" charset="0"/>
              </a:rPr>
              <a:t>/</a:t>
            </a:r>
            <a:r>
              <a:rPr lang="en-GB" baseline="-25000" dirty="0">
                <a:latin typeface="Arial" panose="020B0604020202020204" pitchFamily="34" charset="0"/>
                <a:ea typeface="Times New Roman" panose="02020603050405020304" pitchFamily="18" charset="0"/>
                <a:cs typeface="Times New Roman" panose="02020603050405020304" pitchFamily="18" charset="0"/>
              </a:rPr>
              <a:t>6</a:t>
            </a:r>
            <a:r>
              <a:rPr lang="en-GB" dirty="0">
                <a:latin typeface="Arial" panose="020B0604020202020204" pitchFamily="34" charset="0"/>
                <a:ea typeface="Times New Roman" panose="02020603050405020304" pitchFamily="18" charset="0"/>
                <a:cs typeface="Times New Roman" panose="02020603050405020304" pitchFamily="18" charset="0"/>
              </a:rPr>
              <a:t> = - </a:t>
            </a:r>
            <a:r>
              <a:rPr lang="en-GB" baseline="30000" dirty="0">
                <a:latin typeface="Arial" panose="020B0604020202020204" pitchFamily="34" charset="0"/>
                <a:ea typeface="Times New Roman" panose="02020603050405020304" pitchFamily="18" charset="0"/>
                <a:cs typeface="Times New Roman" panose="02020603050405020304" pitchFamily="18" charset="0"/>
              </a:rPr>
              <a:t>7</a:t>
            </a:r>
            <a:r>
              <a:rPr lang="en-GB" dirty="0">
                <a:latin typeface="Arial" panose="020B0604020202020204" pitchFamily="34" charset="0"/>
                <a:ea typeface="Times New Roman" panose="02020603050405020304" pitchFamily="18" charset="0"/>
                <a:cs typeface="Times New Roman" panose="02020603050405020304" pitchFamily="18" charset="0"/>
              </a:rPr>
              <a:t>/</a:t>
            </a:r>
            <a:r>
              <a:rPr lang="en-GB" baseline="-25000" dirty="0">
                <a:latin typeface="Arial" panose="020B0604020202020204" pitchFamily="34" charset="0"/>
                <a:ea typeface="Times New Roman" panose="02020603050405020304" pitchFamily="18" charset="0"/>
                <a:cs typeface="Times New Roman" panose="02020603050405020304" pitchFamily="18" charset="0"/>
              </a:rPr>
              <a:t>6</a:t>
            </a:r>
            <a:endParaRPr lang="ro-RO" dirty="0">
              <a:latin typeface="Calibri" panose="020F0502020204030204" pitchFamily="34" charset="0"/>
              <a:ea typeface="Calibri" panose="020F0502020204030204" pitchFamily="34" charset="0"/>
              <a:cs typeface="Times New Roman" panose="02020603050405020304" pitchFamily="18" charset="0"/>
            </a:endParaRPr>
          </a:p>
          <a:p>
            <a:pPr marR="108585" algn="just">
              <a:lnSpc>
                <a:spcPct val="107000"/>
              </a:lnSpc>
              <a:spcAft>
                <a:spcPts val="600"/>
              </a:spcAft>
              <a:buSzPts val="1000"/>
              <a:buFont typeface="Symbol" panose="05050102010706020507" pitchFamily="18" charset="2"/>
              <a:buChar char=""/>
              <a:tabLst>
                <a:tab pos="342900" algn="l"/>
              </a:tabLst>
            </a:pPr>
            <a:r>
              <a:rPr lang="en-GB" baseline="30000" dirty="0">
                <a:latin typeface="Arial" panose="020B0604020202020204" pitchFamily="34" charset="0"/>
                <a:ea typeface="Times New Roman" panose="02020603050405020304" pitchFamily="18" charset="0"/>
                <a:cs typeface="Times New Roman" panose="02020603050405020304" pitchFamily="18" charset="0"/>
              </a:rPr>
              <a:t>3</a:t>
            </a:r>
            <a:r>
              <a:rPr lang="en-GB" dirty="0">
                <a:latin typeface="Arial" panose="020B0604020202020204" pitchFamily="34" charset="0"/>
                <a:ea typeface="Times New Roman" panose="02020603050405020304" pitchFamily="18" charset="0"/>
                <a:cs typeface="Times New Roman" panose="02020603050405020304" pitchFamily="18" charset="0"/>
              </a:rPr>
              <a:t>/</a:t>
            </a:r>
            <a:r>
              <a:rPr lang="en-GB" baseline="-25000" dirty="0">
                <a:latin typeface="Arial" panose="020B0604020202020204" pitchFamily="34" charset="0"/>
                <a:ea typeface="Times New Roman" panose="02020603050405020304" pitchFamily="18" charset="0"/>
                <a:cs typeface="Times New Roman" panose="02020603050405020304" pitchFamily="18" charset="0"/>
              </a:rPr>
              <a:t>-4</a:t>
            </a:r>
            <a:r>
              <a:rPr lang="en-GB" dirty="0">
                <a:latin typeface="Arial" panose="020B0604020202020204" pitchFamily="34" charset="0"/>
                <a:ea typeface="Times New Roman" panose="02020603050405020304" pitchFamily="18" charset="0"/>
                <a:cs typeface="Times New Roman" panose="02020603050405020304" pitchFamily="18" charset="0"/>
              </a:rPr>
              <a:t> = (+)(-)</a:t>
            </a:r>
            <a:r>
              <a:rPr lang="en-GB" baseline="30000" dirty="0">
                <a:latin typeface="Arial" panose="020B0604020202020204" pitchFamily="34" charset="0"/>
                <a:ea typeface="Times New Roman" panose="02020603050405020304" pitchFamily="18" charset="0"/>
                <a:cs typeface="Times New Roman" panose="02020603050405020304" pitchFamily="18" charset="0"/>
              </a:rPr>
              <a:t>3</a:t>
            </a:r>
            <a:r>
              <a:rPr lang="en-GB" dirty="0">
                <a:latin typeface="Arial" panose="020B0604020202020204" pitchFamily="34" charset="0"/>
                <a:ea typeface="Times New Roman" panose="02020603050405020304" pitchFamily="18" charset="0"/>
                <a:cs typeface="Times New Roman" panose="02020603050405020304" pitchFamily="18" charset="0"/>
              </a:rPr>
              <a:t>/</a:t>
            </a:r>
            <a:r>
              <a:rPr lang="en-GB" baseline="-25000" dirty="0">
                <a:latin typeface="Arial" panose="020B0604020202020204" pitchFamily="34" charset="0"/>
                <a:ea typeface="Times New Roman" panose="02020603050405020304" pitchFamily="18" charset="0"/>
                <a:cs typeface="Times New Roman" panose="02020603050405020304" pitchFamily="18" charset="0"/>
              </a:rPr>
              <a:t>4</a:t>
            </a:r>
            <a:r>
              <a:rPr lang="en-GB" dirty="0">
                <a:latin typeface="Arial" panose="020B0604020202020204" pitchFamily="34" charset="0"/>
                <a:ea typeface="Times New Roman" panose="02020603050405020304" pitchFamily="18" charset="0"/>
                <a:cs typeface="Times New Roman" panose="02020603050405020304" pitchFamily="18" charset="0"/>
              </a:rPr>
              <a:t> = (-)</a:t>
            </a:r>
            <a:r>
              <a:rPr lang="en-GB" baseline="30000" dirty="0">
                <a:latin typeface="Arial" panose="020B0604020202020204" pitchFamily="34" charset="0"/>
                <a:ea typeface="Times New Roman" panose="02020603050405020304" pitchFamily="18" charset="0"/>
                <a:cs typeface="Times New Roman" panose="02020603050405020304" pitchFamily="18" charset="0"/>
              </a:rPr>
              <a:t>3</a:t>
            </a:r>
            <a:r>
              <a:rPr lang="en-GB" dirty="0">
                <a:latin typeface="Arial" panose="020B0604020202020204" pitchFamily="34" charset="0"/>
                <a:ea typeface="Times New Roman" panose="02020603050405020304" pitchFamily="18" charset="0"/>
                <a:cs typeface="Times New Roman" panose="02020603050405020304" pitchFamily="18" charset="0"/>
              </a:rPr>
              <a:t>/</a:t>
            </a:r>
            <a:r>
              <a:rPr lang="en-GB" baseline="-25000" dirty="0">
                <a:latin typeface="Arial" panose="020B0604020202020204" pitchFamily="34" charset="0"/>
                <a:ea typeface="Times New Roman" panose="02020603050405020304" pitchFamily="18" charset="0"/>
                <a:cs typeface="Times New Roman" panose="02020603050405020304" pitchFamily="18" charset="0"/>
              </a:rPr>
              <a:t>4</a:t>
            </a:r>
            <a:r>
              <a:rPr lang="en-GB" dirty="0">
                <a:latin typeface="Arial" panose="020B0604020202020204" pitchFamily="34" charset="0"/>
                <a:ea typeface="Times New Roman" panose="02020603050405020304" pitchFamily="18" charset="0"/>
                <a:cs typeface="Times New Roman" panose="02020603050405020304" pitchFamily="18" charset="0"/>
              </a:rPr>
              <a:t> = - </a:t>
            </a:r>
            <a:r>
              <a:rPr lang="en-GB" baseline="30000" dirty="0">
                <a:latin typeface="Arial" panose="020B0604020202020204" pitchFamily="34" charset="0"/>
                <a:ea typeface="Times New Roman" panose="02020603050405020304" pitchFamily="18" charset="0"/>
                <a:cs typeface="Times New Roman" panose="02020603050405020304" pitchFamily="18" charset="0"/>
              </a:rPr>
              <a:t>3</a:t>
            </a:r>
            <a:r>
              <a:rPr lang="en-GB" dirty="0">
                <a:latin typeface="Arial" panose="020B0604020202020204" pitchFamily="34" charset="0"/>
                <a:ea typeface="Times New Roman" panose="02020603050405020304" pitchFamily="18" charset="0"/>
                <a:cs typeface="Times New Roman" panose="02020603050405020304" pitchFamily="18" charset="0"/>
              </a:rPr>
              <a:t>/</a:t>
            </a:r>
            <a:r>
              <a:rPr lang="en-GB" baseline="-25000" dirty="0">
                <a:latin typeface="Arial" panose="020B0604020202020204" pitchFamily="34" charset="0"/>
                <a:ea typeface="Times New Roman" panose="02020603050405020304" pitchFamily="18" charset="0"/>
                <a:cs typeface="Times New Roman" panose="02020603050405020304" pitchFamily="18" charset="0"/>
              </a:rPr>
              <a:t>4</a:t>
            </a:r>
            <a:endParaRPr lang="ro-RO" dirty="0">
              <a:latin typeface="Calibri" panose="020F0502020204030204" pitchFamily="34" charset="0"/>
              <a:ea typeface="Calibri" panose="020F0502020204030204" pitchFamily="34" charset="0"/>
              <a:cs typeface="Times New Roman" panose="02020603050405020304" pitchFamily="18" charset="0"/>
            </a:endParaRPr>
          </a:p>
          <a:p>
            <a:pPr marR="108585" algn="just">
              <a:lnSpc>
                <a:spcPct val="107000"/>
              </a:lnSpc>
              <a:spcAft>
                <a:spcPts val="600"/>
              </a:spcAft>
              <a:buSzPts val="1000"/>
              <a:buFont typeface="Symbol" panose="05050102010706020507" pitchFamily="18" charset="2"/>
              <a:buChar char=""/>
              <a:tabLst>
                <a:tab pos="342900" algn="l"/>
              </a:tabLst>
            </a:pPr>
            <a:r>
              <a:rPr lang="en-GB" baseline="30000" dirty="0">
                <a:latin typeface="Arial" panose="020B0604020202020204" pitchFamily="34" charset="0"/>
                <a:ea typeface="Times New Roman" panose="02020603050405020304" pitchFamily="18" charset="0"/>
                <a:cs typeface="Times New Roman" panose="02020603050405020304" pitchFamily="18" charset="0"/>
              </a:rPr>
              <a:t>-13</a:t>
            </a:r>
            <a:r>
              <a:rPr lang="en-GB" dirty="0">
                <a:latin typeface="Arial" panose="020B0604020202020204" pitchFamily="34" charset="0"/>
                <a:ea typeface="Times New Roman" panose="02020603050405020304" pitchFamily="18" charset="0"/>
                <a:cs typeface="Times New Roman" panose="02020603050405020304" pitchFamily="18" charset="0"/>
              </a:rPr>
              <a:t>/</a:t>
            </a:r>
            <a:r>
              <a:rPr lang="en-GB" baseline="-25000" dirty="0">
                <a:latin typeface="Arial" panose="020B0604020202020204" pitchFamily="34" charset="0"/>
                <a:ea typeface="Times New Roman" panose="02020603050405020304" pitchFamily="18" charset="0"/>
                <a:cs typeface="Times New Roman" panose="02020603050405020304" pitchFamily="18" charset="0"/>
              </a:rPr>
              <a:t>-20</a:t>
            </a:r>
            <a:r>
              <a:rPr lang="en-GB" dirty="0">
                <a:latin typeface="Arial" panose="020B0604020202020204" pitchFamily="34" charset="0"/>
                <a:ea typeface="Times New Roman" panose="02020603050405020304" pitchFamily="18" charset="0"/>
                <a:cs typeface="Times New Roman" panose="02020603050405020304" pitchFamily="18" charset="0"/>
              </a:rPr>
              <a:t> = (-)(-)</a:t>
            </a:r>
            <a:r>
              <a:rPr lang="en-GB" baseline="30000" dirty="0">
                <a:latin typeface="Arial" panose="020B0604020202020204" pitchFamily="34" charset="0"/>
                <a:ea typeface="Times New Roman" panose="02020603050405020304" pitchFamily="18" charset="0"/>
                <a:cs typeface="Times New Roman" panose="02020603050405020304" pitchFamily="18" charset="0"/>
              </a:rPr>
              <a:t>13</a:t>
            </a:r>
            <a:r>
              <a:rPr lang="en-GB" dirty="0">
                <a:latin typeface="Arial" panose="020B0604020202020204" pitchFamily="34" charset="0"/>
                <a:ea typeface="Times New Roman" panose="02020603050405020304" pitchFamily="18" charset="0"/>
                <a:cs typeface="Times New Roman" panose="02020603050405020304" pitchFamily="18" charset="0"/>
              </a:rPr>
              <a:t>/</a:t>
            </a:r>
            <a:r>
              <a:rPr lang="en-GB" baseline="-25000" dirty="0">
                <a:latin typeface="Arial" panose="020B0604020202020204" pitchFamily="34" charset="0"/>
                <a:ea typeface="Times New Roman" panose="02020603050405020304" pitchFamily="18" charset="0"/>
                <a:cs typeface="Times New Roman" panose="02020603050405020304" pitchFamily="18" charset="0"/>
              </a:rPr>
              <a:t>20</a:t>
            </a:r>
            <a:r>
              <a:rPr lang="en-GB" dirty="0">
                <a:latin typeface="Arial" panose="020B0604020202020204" pitchFamily="34" charset="0"/>
                <a:ea typeface="Times New Roman" panose="02020603050405020304" pitchFamily="18" charset="0"/>
                <a:cs typeface="Times New Roman" panose="02020603050405020304" pitchFamily="18" charset="0"/>
              </a:rPr>
              <a:t> = (+)</a:t>
            </a:r>
            <a:r>
              <a:rPr lang="en-GB" baseline="30000" dirty="0">
                <a:latin typeface="Arial" panose="020B0604020202020204" pitchFamily="34" charset="0"/>
                <a:ea typeface="Times New Roman" panose="02020603050405020304" pitchFamily="18" charset="0"/>
                <a:cs typeface="Times New Roman" panose="02020603050405020304" pitchFamily="18" charset="0"/>
              </a:rPr>
              <a:t>13</a:t>
            </a:r>
            <a:r>
              <a:rPr lang="en-GB" dirty="0">
                <a:latin typeface="Arial" panose="020B0604020202020204" pitchFamily="34" charset="0"/>
                <a:ea typeface="Times New Roman" panose="02020603050405020304" pitchFamily="18" charset="0"/>
                <a:cs typeface="Times New Roman" panose="02020603050405020304" pitchFamily="18" charset="0"/>
              </a:rPr>
              <a:t>/</a:t>
            </a:r>
            <a:r>
              <a:rPr lang="en-GB" baseline="-25000" dirty="0">
                <a:latin typeface="Arial" panose="020B0604020202020204" pitchFamily="34" charset="0"/>
                <a:ea typeface="Times New Roman" panose="02020603050405020304" pitchFamily="18" charset="0"/>
                <a:cs typeface="Times New Roman" panose="02020603050405020304" pitchFamily="18" charset="0"/>
              </a:rPr>
              <a:t>20</a:t>
            </a:r>
            <a:r>
              <a:rPr lang="en-GB" dirty="0">
                <a:latin typeface="Arial" panose="020B0604020202020204" pitchFamily="34" charset="0"/>
                <a:ea typeface="Times New Roman" panose="02020603050405020304" pitchFamily="18" charset="0"/>
                <a:cs typeface="Times New Roman" panose="02020603050405020304" pitchFamily="18" charset="0"/>
              </a:rPr>
              <a:t> = </a:t>
            </a:r>
            <a:r>
              <a:rPr lang="en-GB" baseline="30000" dirty="0">
                <a:latin typeface="Arial" panose="020B0604020202020204" pitchFamily="34" charset="0"/>
                <a:ea typeface="Times New Roman" panose="02020603050405020304" pitchFamily="18" charset="0"/>
                <a:cs typeface="Times New Roman" panose="02020603050405020304" pitchFamily="18" charset="0"/>
              </a:rPr>
              <a:t>13</a:t>
            </a:r>
            <a:r>
              <a:rPr lang="en-GB" dirty="0">
                <a:latin typeface="Arial" panose="020B0604020202020204" pitchFamily="34" charset="0"/>
                <a:ea typeface="Times New Roman" panose="02020603050405020304" pitchFamily="18" charset="0"/>
                <a:cs typeface="Times New Roman" panose="02020603050405020304" pitchFamily="18" charset="0"/>
              </a:rPr>
              <a:t>/</a:t>
            </a:r>
            <a:r>
              <a:rPr lang="en-GB" baseline="-25000" dirty="0">
                <a:latin typeface="Arial" panose="020B0604020202020204" pitchFamily="34" charset="0"/>
                <a:ea typeface="Times New Roman" panose="02020603050405020304" pitchFamily="18" charset="0"/>
                <a:cs typeface="Times New Roman" panose="02020603050405020304" pitchFamily="18" charset="0"/>
              </a:rPr>
              <a:t>20</a:t>
            </a:r>
            <a:endParaRPr lang="ro-RO" dirty="0">
              <a:latin typeface="Calibri" panose="020F0502020204030204" pitchFamily="34" charset="0"/>
              <a:ea typeface="Calibri" panose="020F0502020204030204" pitchFamily="34" charset="0"/>
              <a:cs typeface="Times New Roman" panose="02020603050405020304" pitchFamily="18" charset="0"/>
            </a:endParaRPr>
          </a:p>
          <a:p>
            <a:endParaRPr lang="ro-RO" dirty="0"/>
          </a:p>
        </p:txBody>
      </p:sp>
    </p:spTree>
    <p:extLst>
      <p:ext uri="{BB962C8B-B14F-4D97-AF65-F5344CB8AC3E}">
        <p14:creationId xmlns:p14="http://schemas.microsoft.com/office/powerpoint/2010/main" val="36569016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9E1C699-0099-C8DD-3022-FA6AA1D01424}"/>
              </a:ext>
            </a:extLst>
          </p:cNvPr>
          <p:cNvSpPr>
            <a:spLocks noGrp="1"/>
          </p:cNvSpPr>
          <p:nvPr>
            <p:ph idx="1"/>
          </p:nvPr>
        </p:nvSpPr>
        <p:spPr>
          <a:xfrm>
            <a:off x="457200" y="843247"/>
            <a:ext cx="8229600" cy="4525963"/>
          </a:xfrm>
        </p:spPr>
        <p:txBody>
          <a:bodyPr>
            <a:normAutofit fontScale="47500" lnSpcReduction="20000"/>
          </a:bodyPr>
          <a:lstStyle/>
          <a:p>
            <a:pPr marL="0" marR="35719" indent="0" algn="just">
              <a:lnSpc>
                <a:spcPct val="107000"/>
              </a:lnSpc>
              <a:spcBef>
                <a:spcPts val="1080"/>
              </a:spcBef>
              <a:spcAft>
                <a:spcPts val="675"/>
              </a:spcAft>
              <a:buNone/>
            </a:pPr>
            <a:r>
              <a:rPr lang="el-GR" b="1" dirty="0">
                <a:solidFill>
                  <a:schemeClr val="tx1"/>
                </a:solidFill>
                <a:ea typeface="Times New Roman" panose="02020603050405020304" pitchFamily="18" charset="0"/>
                <a:cs typeface="Times New Roman" panose="02020603050405020304" pitchFamily="18" charset="0"/>
              </a:rPr>
              <a:t>Τύποι συνηθισμένων κλασμάτων</a:t>
            </a:r>
            <a:r>
              <a:rPr lang="en-US" b="1" dirty="0">
                <a:solidFill>
                  <a:schemeClr val="tx1"/>
                </a:solidFill>
                <a:ea typeface="Times New Roman" panose="02020603050405020304" pitchFamily="18" charset="0"/>
                <a:cs typeface="Times New Roman" panose="02020603050405020304" pitchFamily="18" charset="0"/>
              </a:rPr>
              <a:t>:</a:t>
            </a:r>
          </a:p>
          <a:p>
            <a:pPr marL="35719" marR="35719" algn="just">
              <a:lnSpc>
                <a:spcPct val="107000"/>
              </a:lnSpc>
              <a:spcBef>
                <a:spcPts val="1080"/>
              </a:spcBef>
              <a:spcAft>
                <a:spcPts val="675"/>
              </a:spcAft>
            </a:pPr>
            <a:r>
              <a:rPr lang="el-GR" b="1" dirty="0">
                <a:solidFill>
                  <a:schemeClr val="tx1"/>
                </a:solidFill>
                <a:ea typeface="Times New Roman" panose="02020603050405020304" pitchFamily="18" charset="0"/>
                <a:cs typeface="Times New Roman" panose="02020603050405020304" pitchFamily="18" charset="0"/>
              </a:rPr>
              <a:t>Απόλυτη τιμή ενός αριθμού </a:t>
            </a:r>
            <a:r>
              <a:rPr lang="en-US" dirty="0">
                <a:solidFill>
                  <a:schemeClr val="tx1"/>
                </a:solidFill>
                <a:ea typeface="Times New Roman" panose="02020603050405020304" pitchFamily="18" charset="0"/>
                <a:cs typeface="Times New Roman" panose="02020603050405020304" pitchFamily="18" charset="0"/>
              </a:rPr>
              <a:t>= </a:t>
            </a:r>
            <a:r>
              <a:rPr lang="el-GR" dirty="0">
                <a:solidFill>
                  <a:schemeClr val="tx1"/>
                </a:solidFill>
                <a:ea typeface="Times New Roman" panose="02020603050405020304" pitchFamily="18" charset="0"/>
                <a:cs typeface="Times New Roman" panose="02020603050405020304" pitchFamily="18" charset="0"/>
              </a:rPr>
              <a:t>η αριθμητική τιμή ενός αριθμού χωρίς να λαμβάνεται υπόψη το πρόσημό του. Για παράδειγμα, η απόλυτη τιμή του αριθμού -7 (γραμμένη ως │-7│) είναι 7. Περισσότερα παραδείγματα: |-17| = 17; |10| = 10; |-123| = 123;
</a:t>
            </a:r>
            <a:r>
              <a:rPr lang="el-GR" b="1" dirty="0">
                <a:solidFill>
                  <a:schemeClr val="tx1"/>
                </a:solidFill>
                <a:ea typeface="Times New Roman" panose="02020603050405020304" pitchFamily="18" charset="0"/>
                <a:cs typeface="Times New Roman" panose="02020603050405020304" pitchFamily="18" charset="0"/>
              </a:rPr>
              <a:t>Κλάσματα </a:t>
            </a:r>
            <a:r>
              <a:rPr lang="el-GR" b="1" dirty="0" err="1">
                <a:solidFill>
                  <a:schemeClr val="tx1"/>
                </a:solidFill>
                <a:ea typeface="Times New Roman" panose="02020603050405020304" pitchFamily="18" charset="0"/>
                <a:cs typeface="Times New Roman" panose="02020603050405020304" pitchFamily="18" charset="0"/>
              </a:rPr>
              <a:t>υπομονάδων</a:t>
            </a:r>
            <a:r>
              <a:rPr lang="en-US" b="1" dirty="0">
                <a:solidFill>
                  <a:schemeClr val="tx1"/>
                </a:solidFill>
                <a:ea typeface="Times New Roman" panose="02020603050405020304" pitchFamily="18" charset="0"/>
                <a:cs typeface="Times New Roman" panose="02020603050405020304" pitchFamily="18" charset="0"/>
              </a:rPr>
              <a:t>: </a:t>
            </a:r>
            <a:r>
              <a:rPr lang="el-GR" dirty="0">
                <a:solidFill>
                  <a:schemeClr val="tx1"/>
                </a:solidFill>
                <a:ea typeface="Times New Roman" panose="02020603050405020304" pitchFamily="18" charset="0"/>
                <a:cs typeface="Times New Roman" panose="02020603050405020304" pitchFamily="18" charset="0"/>
              </a:rPr>
              <a:t>2/3, 1/7, 5/9, -11/13, 10/11, -15/-16 - η απόλυτη τιμή του αριθμητή είναι μικρότερη από την απόλυτη τιμή του παρονομαστή, οπότε η απόλυτη τιμή του κλάσματος είναι μικρότερη από 1.
</a:t>
            </a:r>
            <a:r>
              <a:rPr lang="el-GR" b="1" dirty="0">
                <a:solidFill>
                  <a:schemeClr val="tx1"/>
                </a:solidFill>
                <a:ea typeface="Times New Roman" panose="02020603050405020304" pitchFamily="18" charset="0"/>
                <a:cs typeface="Times New Roman" panose="02020603050405020304" pitchFamily="18" charset="0"/>
              </a:rPr>
              <a:t>Ισοδύναμα κλάσματα</a:t>
            </a:r>
            <a:r>
              <a:rPr lang="en-US" b="1" dirty="0">
                <a:solidFill>
                  <a:schemeClr val="tx1"/>
                </a:solidFill>
                <a:ea typeface="Times New Roman" panose="02020603050405020304" pitchFamily="18" charset="0"/>
                <a:cs typeface="Times New Roman" panose="02020603050405020304" pitchFamily="18" charset="0"/>
              </a:rPr>
              <a:t>: </a:t>
            </a:r>
            <a:r>
              <a:rPr lang="el-GR" dirty="0">
                <a:solidFill>
                  <a:schemeClr val="tx1"/>
                </a:solidFill>
                <a:ea typeface="Times New Roman" panose="02020603050405020304" pitchFamily="18" charset="0"/>
                <a:cs typeface="Times New Roman" panose="02020603050405020304" pitchFamily="18" charset="0"/>
              </a:rPr>
              <a:t> 5/5, 11/11, -19/19; η απόλυτη τιμή του αριθμητή είναι ίση με την απόλυτη τιμή του παρονομαστή, οπότε η απόλυτη τιμή του κλάσματος είναι ίση με 1.
</a:t>
            </a:r>
            <a:r>
              <a:rPr lang="el-GR" b="1" dirty="0" err="1">
                <a:solidFill>
                  <a:schemeClr val="tx1"/>
                </a:solidFill>
                <a:ea typeface="Times New Roman" panose="02020603050405020304" pitchFamily="18" charset="0"/>
                <a:cs typeface="Times New Roman" panose="02020603050405020304" pitchFamily="18" charset="0"/>
              </a:rPr>
              <a:t>Υπερμονάδα</a:t>
            </a:r>
            <a:r>
              <a:rPr lang="el-GR" b="1" dirty="0">
                <a:solidFill>
                  <a:schemeClr val="tx1"/>
                </a:solidFill>
                <a:ea typeface="Times New Roman" panose="02020603050405020304" pitchFamily="18" charset="0"/>
                <a:cs typeface="Times New Roman" panose="02020603050405020304" pitchFamily="18" charset="0"/>
              </a:rPr>
              <a:t> ή ακατάλληλα κλάσματα</a:t>
            </a:r>
            <a:r>
              <a:rPr lang="en-US" b="1" dirty="0">
                <a:solidFill>
                  <a:schemeClr val="tx1"/>
                </a:solidFill>
                <a:ea typeface="Times New Roman" panose="02020603050405020304" pitchFamily="18" charset="0"/>
                <a:cs typeface="Times New Roman" panose="02020603050405020304" pitchFamily="18" charset="0"/>
              </a:rPr>
              <a:t>: </a:t>
            </a:r>
            <a:r>
              <a:rPr lang="el-GR" dirty="0">
                <a:solidFill>
                  <a:schemeClr val="tx1"/>
                </a:solidFill>
                <a:ea typeface="Times New Roman" panose="02020603050405020304" pitchFamily="18" charset="0"/>
                <a:cs typeface="Times New Roman" panose="02020603050405020304" pitchFamily="18" charset="0"/>
              </a:rPr>
              <a:t>4/3, 16/3, 9/8, 123/-13 - η απόλυτη τιμή του αριθμητή είναι μεγαλύτερη από την απόλυτη τιμή του παρονομαστή, οπότε η απόλυτη τιμή του κλάσματος είναι μεγαλύτερη από 1. αυτά τα κλάσματα ονομάζονται επίσης ακατάλληλα κλάσματα.</a:t>
            </a:r>
            <a:endParaRPr lang="ro-RO" dirty="0">
              <a:solidFill>
                <a:schemeClr val="tx1"/>
              </a:solidFill>
            </a:endParaRPr>
          </a:p>
        </p:txBody>
      </p:sp>
    </p:spTree>
    <p:extLst>
      <p:ext uri="{BB962C8B-B14F-4D97-AF65-F5344CB8AC3E}">
        <p14:creationId xmlns:p14="http://schemas.microsoft.com/office/powerpoint/2010/main" val="24045398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069CB0E-0A31-E076-4C44-7907FC7D854A}"/>
              </a:ext>
            </a:extLst>
          </p:cNvPr>
          <p:cNvSpPr>
            <a:spLocks noGrp="1"/>
          </p:cNvSpPr>
          <p:nvPr>
            <p:ph idx="1"/>
          </p:nvPr>
        </p:nvSpPr>
        <p:spPr>
          <a:xfrm>
            <a:off x="457200" y="1000693"/>
            <a:ext cx="8229600" cy="4525963"/>
          </a:xfrm>
        </p:spPr>
        <p:txBody>
          <a:bodyPr>
            <a:normAutofit fontScale="55000" lnSpcReduction="20000"/>
          </a:bodyPr>
          <a:lstStyle/>
          <a:p>
            <a:pPr marL="102394" marR="102394" algn="just">
              <a:lnSpc>
                <a:spcPct val="107000"/>
              </a:lnSpc>
              <a:spcAft>
                <a:spcPts val="600"/>
              </a:spcAft>
            </a:pPr>
            <a:r>
              <a:rPr lang="el-GR" dirty="0">
                <a:solidFill>
                  <a:schemeClr val="tx1"/>
                </a:solidFill>
                <a:ea typeface="Times New Roman" panose="02020603050405020304" pitchFamily="18" charset="0"/>
                <a:cs typeface="Times New Roman" panose="02020603050405020304" pitchFamily="18" charset="0"/>
              </a:rPr>
              <a:t>Τα ακατάλληλα κλάσματα μπορούν επίσης να γραφτούν ως μικτά κλάσματα:
4/3 = 3/3 + 1/3 = 1 + 1/3, που γράφεται: 1 1/3
16/3 = 15/3 + 1/3 = 5 + 1/3, που γράφεται: 5 1/3
9/8 = 8/8 + 1/8 = 1 + 1/8, που γράφεται: 1 1/8
123/-13 = - 123/13 = - (117 + 6)/13 = - 117/13 - 6/13 = - 9 - 6/13, που γράφεται: - 9 6/13
Σημειώστε ότι ένα μικτό κλάσμα αποτελείται από ένα σύνολο και ένα κλάσμα </a:t>
            </a:r>
            <a:r>
              <a:rPr lang="el-GR" dirty="0" err="1">
                <a:solidFill>
                  <a:schemeClr val="tx1"/>
                </a:solidFill>
                <a:ea typeface="Times New Roman" panose="02020603050405020304" pitchFamily="18" charset="0"/>
                <a:cs typeface="Times New Roman" panose="02020603050405020304" pitchFamily="18" charset="0"/>
              </a:rPr>
              <a:t>υπομονάδας</a:t>
            </a:r>
            <a:r>
              <a:rPr lang="el-GR" dirty="0">
                <a:solidFill>
                  <a:schemeClr val="tx1"/>
                </a:solidFill>
                <a:ea typeface="Times New Roman" panose="02020603050405020304" pitchFamily="18" charset="0"/>
                <a:cs typeface="Times New Roman" panose="02020603050405020304" pitchFamily="18" charset="0"/>
              </a:rPr>
              <a:t>, και τα δύο έχουν το ίδιο πρόσημο.
Εάν ο αριθμητής ενός κλάσματος είναι ίσος με τον παρονομαστή ενός άλλου κλάσματος και αντίστροφα, τότε τα κλάσματα ονομάζονται αντίστροφα ή αντίστροφα. 
Π.χ.: 3/5 και 5/3· 6/17 και 6/17 - το γινόμενο ενός κλάσματος και το αντίστροφό του είναι 1.</a:t>
            </a:r>
            <a:endParaRPr lang="ro-RO" dirty="0"/>
          </a:p>
        </p:txBody>
      </p:sp>
    </p:spTree>
    <p:extLst>
      <p:ext uri="{BB962C8B-B14F-4D97-AF65-F5344CB8AC3E}">
        <p14:creationId xmlns:p14="http://schemas.microsoft.com/office/powerpoint/2010/main" val="189316549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321</TotalTime>
  <Words>5774</Words>
  <Application>Microsoft Office PowerPoint</Application>
  <PresentationFormat>On-screen Show (4:3)</PresentationFormat>
  <Paragraphs>137</Paragraphs>
  <Slides>62</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62</vt:i4>
      </vt:variant>
    </vt:vector>
  </HeadingPairs>
  <TitlesOfParts>
    <vt:vector size="68" baseType="lpstr">
      <vt:lpstr>Adobe Heiti Std R</vt:lpstr>
      <vt:lpstr>Arial</vt:lpstr>
      <vt:lpstr>Calibri</vt:lpstr>
      <vt:lpstr>Calibri Light</vt:lpstr>
      <vt:lpstr>Symbol</vt:lpstr>
      <vt:lpstr>Office Theme</vt:lpstr>
      <vt:lpstr>Τι είναι τα κλάσματα;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Παραδείγματα κλασμάτων
</vt:lpstr>
      <vt:lpstr>PowerPoint Presentation</vt:lpstr>
      <vt:lpstr>PowerPoint Presentation</vt:lpstr>
      <vt:lpstr>PowerPoint Presentation</vt:lpstr>
      <vt:lpstr>Πηγές</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Numere întregi</dc:title>
  <dc:creator>Microsoft account</dc:creator>
  <cp:lastModifiedBy>Κωνσταντίνος Κόβας</cp:lastModifiedBy>
  <cp:revision>20</cp:revision>
  <dcterms:created xsi:type="dcterms:W3CDTF">2022-06-19T18:34:58Z</dcterms:created>
  <dcterms:modified xsi:type="dcterms:W3CDTF">2023-01-26T20:53:25Z</dcterms:modified>
</cp:coreProperties>
</file>