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7"/>
  </p:notesMasterIdLst>
  <p:sldIdLst>
    <p:sldId id="256" r:id="rId2"/>
    <p:sldId id="257" r:id="rId3"/>
    <p:sldId id="261" r:id="rId4"/>
    <p:sldId id="260" r:id="rId5"/>
    <p:sldId id="259"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1" d="100"/>
          <a:sy n="141" d="100"/>
        </p:scale>
        <p:origin x="132"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45B008-AFF0-40F7-A3E8-1CCE5AD87301}" type="datetimeFigureOut">
              <a:rPr lang="en-US" smtClean="0"/>
              <a:t>26-Jan-23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515856-AE8F-4E51-A3EA-8FF918D5A81D}" type="slidenum">
              <a:rPr lang="en-US" smtClean="0"/>
              <a:t>‹#›</a:t>
            </a:fld>
            <a:endParaRPr lang="en-US"/>
          </a:p>
        </p:txBody>
      </p:sp>
    </p:spTree>
    <p:extLst>
      <p:ext uri="{BB962C8B-B14F-4D97-AF65-F5344CB8AC3E}">
        <p14:creationId xmlns:p14="http://schemas.microsoft.com/office/powerpoint/2010/main" val="387138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ro.wikipedia.org/wiki/Rafae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8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Un matematician grec, secolul 3 î.Hr., cum e imaginat de către </a:t>
            </a:r>
            <a:r>
              <a:rPr lang="en-US" u="sng">
                <a:solidFill>
                  <a:schemeClr val="hlink"/>
                </a:solidFill>
                <a:hlinkClick r:id="rId3"/>
              </a:rPr>
              <a:t>Rafael</a:t>
            </a:r>
            <a:r>
              <a:rPr lang="en-US"/>
              <a:t>, într-un detaliu al lucrării „Şcoala ateniană”!</a:t>
            </a:r>
            <a:endParaRPr/>
          </a:p>
        </p:txBody>
      </p:sp>
    </p:spTree>
    <p:extLst>
      <p:ext uri="{BB962C8B-B14F-4D97-AF65-F5344CB8AC3E}">
        <p14:creationId xmlns:p14="http://schemas.microsoft.com/office/powerpoint/2010/main" val="2137456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99" name="Google Shape;29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531615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75" name="Google Shape;37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2566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5952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4" name="Google Shape;10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6523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4" name="Google Shape;1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01818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3" name="Google Shape;15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563359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0" name="Google Shape;18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08970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7" name="Google Shape;22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9040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7" name="Google Shape;23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7163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79" name="Google Shape;2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926978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24708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164245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858468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170851722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366808"/>
            <a:ext cx="10363200" cy="1470025"/>
          </a:xfrm>
        </p:spPr>
        <p:txBody>
          <a:bodyPr/>
          <a:lstStyle/>
          <a:p>
            <a:pPr algn="ctr"/>
            <a:r>
              <a:rPr lang="el-GR" b="1" dirty="0"/>
              <a:t>Εξισώσεις Πρώτου Βαθμού
</a:t>
            </a:r>
            <a:endParaRPr lang="ro-RO" b="1" dirty="0"/>
          </a:p>
        </p:txBody>
      </p:sp>
    </p:spTree>
    <p:extLst>
      <p:ext uri="{BB962C8B-B14F-4D97-AF65-F5344CB8AC3E}">
        <p14:creationId xmlns:p14="http://schemas.microsoft.com/office/powerpoint/2010/main" val="3790029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l-GR" dirty="0"/>
              <a:t>Παραδείγματα
</a:t>
            </a:r>
            <a:endParaRPr lang="ro-RO" dirty="0"/>
          </a:p>
        </p:txBody>
      </p:sp>
      <p:sp>
        <p:nvSpPr>
          <p:cNvPr id="3" name="Content Placeholder 2"/>
          <p:cNvSpPr>
            <a:spLocks noGrp="1"/>
          </p:cNvSpPr>
          <p:nvPr>
            <p:ph type="subTitle" idx="1"/>
          </p:nvPr>
        </p:nvSpPr>
        <p:spPr/>
        <p:txBody>
          <a:bodyPr/>
          <a:lstStyle/>
          <a:p>
            <a:pPr lvl="0"/>
            <a:r>
              <a:rPr lang="el-GR" sz="2000" dirty="0">
                <a:solidFill>
                  <a:schemeClr val="tx1"/>
                </a:solidFill>
              </a:rPr>
              <a:t>1) </a:t>
            </a:r>
            <a:r>
              <a:rPr lang="en-US" sz="2000" dirty="0">
                <a:solidFill>
                  <a:schemeClr val="tx1"/>
                </a:solidFill>
              </a:rPr>
              <a:t>f</a:t>
            </a:r>
            <a:r>
              <a:rPr lang="el-GR" sz="2000" dirty="0">
                <a:solidFill>
                  <a:schemeClr val="tx1"/>
                </a:solidFill>
              </a:rPr>
              <a:t>(χ)=3x+2 
A: πρώτα </a:t>
            </a:r>
            <a:r>
              <a:rPr lang="el-GR" sz="2000" dirty="0" err="1">
                <a:solidFill>
                  <a:schemeClr val="tx1"/>
                </a:solidFill>
              </a:rPr>
              <a:t>απ</a:t>
            </a:r>
            <a:r>
              <a:rPr lang="el-GR" sz="2000" dirty="0">
                <a:solidFill>
                  <a:schemeClr val="tx1"/>
                </a:solidFill>
              </a:rPr>
              <a:t> 'όλα πρέπει να υπολογίσουμε το σημείο όπου αλλάζει το πρόσημο της συνάρτησης, δηλαδή όταν f(x)=0 =&gt; x=-3/2.
</a:t>
            </a:r>
            <a:endParaRPr lang="ro-RO" sz="2000" dirty="0">
              <a:solidFill>
                <a:schemeClr val="tx1"/>
              </a:solidFill>
            </a:endParaRPr>
          </a:p>
        </p:txBody>
      </p:sp>
      <p:pic>
        <p:nvPicPr>
          <p:cNvPr id="4" name="Picture 3"/>
          <p:cNvPicPr/>
          <p:nvPr/>
        </p:nvPicPr>
        <p:blipFill>
          <a:blip r:embed="rId2" cstate="print"/>
          <a:stretch>
            <a:fillRect/>
          </a:stretch>
        </p:blipFill>
        <p:spPr>
          <a:xfrm>
            <a:off x="5592977" y="3299929"/>
            <a:ext cx="3181350" cy="819150"/>
          </a:xfrm>
          <a:prstGeom prst="rect">
            <a:avLst/>
          </a:prstGeom>
        </p:spPr>
      </p:pic>
      <p:sp>
        <p:nvSpPr>
          <p:cNvPr id="5" name="TextBox 4"/>
          <p:cNvSpPr txBox="1"/>
          <p:nvPr/>
        </p:nvSpPr>
        <p:spPr>
          <a:xfrm>
            <a:off x="505318" y="3732873"/>
            <a:ext cx="8195062" cy="1456809"/>
          </a:xfrm>
          <a:prstGeom prst="rect">
            <a:avLst/>
          </a:prstGeom>
          <a:noFill/>
        </p:spPr>
        <p:txBody>
          <a:bodyPr wrap="square" rtlCol="0">
            <a:spAutoFit/>
          </a:bodyPr>
          <a:lstStyle/>
          <a:p>
            <a:pPr marL="342900" indent="-342900" defTabSz="457200">
              <a:spcBef>
                <a:spcPts val="1000"/>
              </a:spcBef>
              <a:buClr>
                <a:srgbClr val="90C226"/>
              </a:buClr>
              <a:buSzPct val="80000"/>
              <a:buFont typeface="Wingdings 3" charset="2"/>
              <a:buChar char=""/>
            </a:pPr>
            <a:r>
              <a:rPr lang="en-US" dirty="0">
                <a:solidFill>
                  <a:prstClr val="black">
                    <a:lumMod val="75000"/>
                    <a:lumOff val="25000"/>
                  </a:prstClr>
                </a:solidFill>
              </a:rPr>
              <a:t>2) </a:t>
            </a:r>
            <a:r>
              <a:rPr lang="ro-RO" dirty="0">
                <a:solidFill>
                  <a:prstClr val="black">
                    <a:lumMod val="75000"/>
                    <a:lumOff val="25000"/>
                  </a:prstClr>
                </a:solidFill>
              </a:rPr>
              <a:t>f(x)=4−5⋅x</a:t>
            </a:r>
          </a:p>
          <a:p>
            <a:pPr marL="342900" indent="-342900" defTabSz="457200">
              <a:spcBef>
                <a:spcPts val="1000"/>
              </a:spcBef>
              <a:buClr>
                <a:srgbClr val="90C226"/>
              </a:buClr>
              <a:buSzPct val="80000"/>
              <a:buFont typeface="Wingdings 3" charset="2"/>
              <a:buChar char=""/>
            </a:pPr>
            <a:r>
              <a:rPr lang="el-GR" dirty="0">
                <a:solidFill>
                  <a:prstClr val="black">
                    <a:lumMod val="75000"/>
                    <a:lumOff val="25000"/>
                  </a:prstClr>
                </a:solidFill>
              </a:rPr>
              <a:t>Α: θα υπολογίσουμε το σημείο όπου αλλάζει το πρόσημο : 4−5⋅x=0 ⇒ −5⋅x=−4 ⇒ x= 4/5
</a:t>
            </a:r>
            <a:endParaRPr lang="en-US" dirty="0">
              <a:solidFill>
                <a:prstClr val="black">
                  <a:lumMod val="75000"/>
                  <a:lumOff val="25000"/>
                </a:prstClr>
              </a:solidFill>
            </a:endParaRPr>
          </a:p>
        </p:txBody>
      </p:sp>
      <p:pic>
        <p:nvPicPr>
          <p:cNvPr id="6" name="Picture 5"/>
          <p:cNvPicPr/>
          <p:nvPr/>
        </p:nvPicPr>
        <p:blipFill>
          <a:blip r:embed="rId3" cstate="print"/>
          <a:stretch>
            <a:fillRect/>
          </a:stretch>
        </p:blipFill>
        <p:spPr>
          <a:xfrm>
            <a:off x="1001634" y="4965401"/>
            <a:ext cx="2819400" cy="657225"/>
          </a:xfrm>
          <a:prstGeom prst="rect">
            <a:avLst/>
          </a:prstGeom>
        </p:spPr>
      </p:pic>
    </p:spTree>
    <p:extLst>
      <p:ext uri="{BB962C8B-B14F-4D97-AF65-F5344CB8AC3E}">
        <p14:creationId xmlns:p14="http://schemas.microsoft.com/office/powerpoint/2010/main" val="196624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601" y="737844"/>
            <a:ext cx="10363200" cy="1470025"/>
          </a:xfrm>
        </p:spPr>
        <p:txBody>
          <a:bodyPr/>
          <a:lstStyle/>
          <a:p>
            <a:r>
              <a:rPr lang="el-GR" b="1" dirty="0"/>
              <a:t>Ανισότητες πρώτου βαθμού
</a:t>
            </a:r>
            <a:endParaRPr lang="ro-RO" dirty="0"/>
          </a:p>
        </p:txBody>
      </p:sp>
      <p:sp>
        <p:nvSpPr>
          <p:cNvPr id="3" name="Content Placeholder 2"/>
          <p:cNvSpPr>
            <a:spLocks noGrp="1"/>
          </p:cNvSpPr>
          <p:nvPr>
            <p:ph type="subTitle" idx="1"/>
          </p:nvPr>
        </p:nvSpPr>
        <p:spPr>
          <a:xfrm>
            <a:off x="697819" y="1946570"/>
            <a:ext cx="10650430" cy="1752600"/>
          </a:xfrm>
        </p:spPr>
        <p:txBody>
          <a:bodyPr>
            <a:noAutofit/>
          </a:bodyPr>
          <a:lstStyle/>
          <a:p>
            <a:r>
              <a:rPr lang="el-GR" sz="1800" dirty="0">
                <a:solidFill>
                  <a:schemeClr val="tx1"/>
                </a:solidFill>
              </a:rPr>
              <a:t>Για μια συνάρτηση πρώτου βαθμού όπως f(x)=7⋅x+8, μπορούμε να δημιουργήσουμε μια ανισότητα της μορφής 7⋅x+8≥0 (ή ≤0).
Αυτή η ανισότητα δεν είναι τίποτα περισσότερο από την έκφραση της συνάρτησης για την οποία θέλουμε να υπολογίσουμε τις τιμές του x, οι οποίες μας λένε τα μέρη όπου η συνάρτηση είναι μικρότερη ή μεγαλύτερη από 0. Και όταν λέμε ότι η συνάρτηση είναι μεγαλύτερη από 0, αυτό σημαίνει ότι επιστρέφει θετικούς αριθμούς.
Γιατί?
Ο κύριος λόγος για να δημιουργήσετε μια ανισότητα από μια έκφραση συνάρτησης είναι να μάθετε περισσότερα για τη συνάρτηση. Συγκεκριμένα, μπορούμε να μάθουμε για ποιες τιμές του x η συνάρτηση θα είναι μεγαλύτερη ή μικρότερη από 0.
Δεν χρειάζεται απαραίτητα να το κάνουμε αυτό, αλλά μόνο αν μας ζητηθεί ή αν μας ενδιαφέρει ιδιαίτερα να μάθουμε σε ποιο διάστημα η συνάρτηση επιστρέφει θετικές ή αρνητικές τιμές.
Μπορούμε πραγματικά να φανταστούμε ότι οποιαδήποτε ανισότητα (της μορφής a⋅x+b≥0) έχει μια συνδεδεμένη συνάρτηση και όταν την λύσουμε, μαθαίνουμε κάτι για τη συνάρτηση που έχει την ίδια έκφραση.
</a:t>
            </a:r>
            <a:endParaRPr lang="ro-RO" sz="1800" dirty="0">
              <a:solidFill>
                <a:schemeClr val="tx1"/>
              </a:solidFill>
            </a:endParaRPr>
          </a:p>
        </p:txBody>
      </p:sp>
    </p:spTree>
    <p:extLst>
      <p:ext uri="{BB962C8B-B14F-4D97-AF65-F5344CB8AC3E}">
        <p14:creationId xmlns:p14="http://schemas.microsoft.com/office/powerpoint/2010/main" val="422262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706706"/>
            <a:ext cx="10363200" cy="1470025"/>
          </a:xfrm>
        </p:spPr>
        <p:txBody>
          <a:bodyPr/>
          <a:lstStyle/>
          <a:p>
            <a:r>
              <a:rPr lang="el-GR" b="1" dirty="0"/>
              <a:t>Ανισότητες πρώτου βαθμού
</a:t>
            </a:r>
            <a:endParaRPr lang="ro-RO" dirty="0"/>
          </a:p>
        </p:txBody>
      </p:sp>
      <p:sp>
        <p:nvSpPr>
          <p:cNvPr id="3" name="Content Placeholder 2"/>
          <p:cNvSpPr>
            <a:spLocks noGrp="1"/>
          </p:cNvSpPr>
          <p:nvPr>
            <p:ph type="subTitle" idx="1"/>
          </p:nvPr>
        </p:nvSpPr>
        <p:spPr>
          <a:xfrm>
            <a:off x="431371" y="1744021"/>
            <a:ext cx="8534400" cy="2645491"/>
          </a:xfrm>
        </p:spPr>
        <p:txBody>
          <a:bodyPr>
            <a:noAutofit/>
          </a:bodyPr>
          <a:lstStyle/>
          <a:p>
            <a:r>
              <a:rPr lang="el-GR" sz="1800" dirty="0">
                <a:solidFill>
                  <a:schemeClr val="tx1"/>
                </a:solidFill>
              </a:rPr>
              <a:t>Πώς υπολογίζουμε;
Η λύση γίνεται με τον κανονικό τρόπο υπολογισμού μιας ανισότητας. Η ερμηνεία λοιπόν είναι πιο ενδιαφέρουσα.
Για παράδειγμα, ας υποθέσουμε ότι έχουμε τη συνάρτηση:
και θα υπολογίσουμε για αυτή τη συνάρτηση, όταν η εξίσωσή της είναι μεγαλύτερη από 0, δηλαδή:
Και αποδεικνύεται ότι η συνάρτηση f(x) είναι πάντα μεγαλύτερη από 0 όταν το x ανήκει στο διάστημα [8/15;+∞)
</a:t>
            </a:r>
            <a:endParaRPr lang="ro-RO" sz="1800" dirty="0">
              <a:solidFill>
                <a:schemeClr val="tx1"/>
              </a:solidFill>
            </a:endParaRPr>
          </a:p>
        </p:txBody>
      </p:sp>
      <p:pic>
        <p:nvPicPr>
          <p:cNvPr id="4" name="Picture 3"/>
          <p:cNvPicPr/>
          <p:nvPr/>
        </p:nvPicPr>
        <p:blipFill>
          <a:blip r:embed="rId2" cstate="print"/>
          <a:stretch>
            <a:fillRect/>
          </a:stretch>
        </p:blipFill>
        <p:spPr>
          <a:xfrm>
            <a:off x="6564102" y="2552416"/>
            <a:ext cx="1790700" cy="514350"/>
          </a:xfrm>
          <a:prstGeom prst="rect">
            <a:avLst/>
          </a:prstGeom>
        </p:spPr>
      </p:pic>
      <p:pic>
        <p:nvPicPr>
          <p:cNvPr id="5" name="Picture 4"/>
          <p:cNvPicPr/>
          <p:nvPr/>
        </p:nvPicPr>
        <p:blipFill>
          <a:blip r:embed="rId3" cstate="print"/>
          <a:stretch>
            <a:fillRect/>
          </a:stretch>
        </p:blipFill>
        <p:spPr>
          <a:xfrm>
            <a:off x="9026463" y="2209800"/>
            <a:ext cx="1952625" cy="2438400"/>
          </a:xfrm>
          <a:prstGeom prst="rect">
            <a:avLst/>
          </a:prstGeom>
        </p:spPr>
      </p:pic>
      <p:pic>
        <p:nvPicPr>
          <p:cNvPr id="10" name="Picture 9"/>
          <p:cNvPicPr/>
          <p:nvPr/>
        </p:nvPicPr>
        <p:blipFill>
          <a:blip r:embed="rId4" cstate="print"/>
          <a:stretch>
            <a:fillRect/>
          </a:stretch>
        </p:blipFill>
        <p:spPr>
          <a:xfrm>
            <a:off x="3417458" y="5355374"/>
            <a:ext cx="4391025" cy="590550"/>
          </a:xfrm>
          <a:prstGeom prst="rect">
            <a:avLst/>
          </a:prstGeom>
        </p:spPr>
      </p:pic>
    </p:spTree>
    <p:extLst>
      <p:ext uri="{BB962C8B-B14F-4D97-AF65-F5344CB8AC3E}">
        <p14:creationId xmlns:p14="http://schemas.microsoft.com/office/powerpoint/2010/main" val="4152922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628843"/>
            <a:ext cx="10363200" cy="1470025"/>
          </a:xfrm>
        </p:spPr>
        <p:txBody>
          <a:bodyPr/>
          <a:lstStyle/>
          <a:p>
            <a:r>
              <a:rPr lang="el-GR" dirty="0"/>
              <a:t>Ανισότητες
</a:t>
            </a:r>
            <a:endParaRPr lang="ro-RO" dirty="0"/>
          </a:p>
        </p:txBody>
      </p:sp>
      <p:sp>
        <p:nvSpPr>
          <p:cNvPr id="3" name="Content Placeholder 2"/>
          <p:cNvSpPr>
            <a:spLocks noGrp="1"/>
          </p:cNvSpPr>
          <p:nvPr>
            <p:ph type="subTitle" idx="1"/>
          </p:nvPr>
        </p:nvSpPr>
        <p:spPr>
          <a:xfrm>
            <a:off x="431371" y="1980191"/>
            <a:ext cx="8534400" cy="2409321"/>
          </a:xfrm>
        </p:spPr>
        <p:txBody>
          <a:bodyPr/>
          <a:lstStyle/>
          <a:p>
            <a:r>
              <a:rPr lang="el-GR" dirty="0">
                <a:solidFill>
                  <a:schemeClr val="tx1"/>
                </a:solidFill>
              </a:rPr>
              <a:t>Η λύση μιας ανισότητας της μορφής a⋅x+b≥0a⋅x+b≥0 (ή ≤0≤0) είναι το διάστημα που αρχίζει (ή τελειώνει) με –b/a αλλά εξαρτάται από το a, ως εξής:
</a:t>
            </a:r>
            <a:endParaRPr lang="ro-RO" dirty="0">
              <a:solidFill>
                <a:schemeClr val="tx1"/>
              </a:solidFill>
            </a:endParaRPr>
          </a:p>
        </p:txBody>
      </p:sp>
      <p:pic>
        <p:nvPicPr>
          <p:cNvPr id="4" name="Picture 3"/>
          <p:cNvPicPr/>
          <p:nvPr/>
        </p:nvPicPr>
        <p:blipFill>
          <a:blip r:embed="rId2" cstate="print"/>
          <a:stretch>
            <a:fillRect/>
          </a:stretch>
        </p:blipFill>
        <p:spPr>
          <a:xfrm>
            <a:off x="3707971" y="3901883"/>
            <a:ext cx="3810000" cy="1714500"/>
          </a:xfrm>
          <a:prstGeom prst="rect">
            <a:avLst/>
          </a:prstGeom>
        </p:spPr>
      </p:pic>
    </p:spTree>
    <p:extLst>
      <p:ext uri="{BB962C8B-B14F-4D97-AF65-F5344CB8AC3E}">
        <p14:creationId xmlns:p14="http://schemas.microsoft.com/office/powerpoint/2010/main" val="363275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9990" y="653066"/>
            <a:ext cx="10363200" cy="1470025"/>
          </a:xfrm>
        </p:spPr>
        <p:txBody>
          <a:bodyPr/>
          <a:lstStyle/>
          <a:p>
            <a:pPr algn="ctr"/>
            <a:r>
              <a:rPr lang="el-GR" dirty="0"/>
              <a:t>Πηγές
</a:t>
            </a:r>
            <a:endParaRPr lang="ro-RO" dirty="0"/>
          </a:p>
        </p:txBody>
      </p:sp>
      <p:sp>
        <p:nvSpPr>
          <p:cNvPr id="3" name="Content Placeholder 2"/>
          <p:cNvSpPr>
            <a:spLocks noGrp="1"/>
          </p:cNvSpPr>
          <p:nvPr>
            <p:ph type="subTitle" idx="1"/>
          </p:nvPr>
        </p:nvSpPr>
        <p:spPr>
          <a:xfrm>
            <a:off x="509990" y="1946570"/>
            <a:ext cx="8534400" cy="1752600"/>
          </a:xfrm>
        </p:spPr>
        <p:txBody>
          <a:bodyPr/>
          <a:lstStyle/>
          <a:p>
            <a:pPr marL="0" indent="0">
              <a:buNone/>
            </a:pPr>
            <a:endParaRPr lang="ro-RO" sz="1800" dirty="0">
              <a:solidFill>
                <a:schemeClr val="tx1"/>
              </a:solidFill>
            </a:endParaRPr>
          </a:p>
          <a:p>
            <a:r>
              <a:rPr lang="ro-RO" sz="1800" dirty="0">
                <a:solidFill>
                  <a:schemeClr val="tx1"/>
                </a:solidFill>
              </a:rPr>
              <a:t>https://matematic.eu/LectiaDeMatematica/FunctiaDeGradul1.html</a:t>
            </a:r>
          </a:p>
          <a:p>
            <a:r>
              <a:rPr lang="ro-RO" sz="1800" dirty="0">
                <a:solidFill>
                  <a:schemeClr val="tx1"/>
                </a:solidFill>
              </a:rPr>
              <a:t>https://www.edumo.org/lectie/6401139935281152 - fctie de gr I</a:t>
            </a:r>
          </a:p>
          <a:p>
            <a:r>
              <a:rPr lang="ro-RO" sz="1800" dirty="0">
                <a:solidFill>
                  <a:schemeClr val="tx1"/>
                </a:solidFill>
              </a:rPr>
              <a:t>https://www.edumo.org/lectie/6086439091568640 - propr fct gr I</a:t>
            </a:r>
          </a:p>
          <a:p>
            <a:r>
              <a:rPr lang="ro-RO" sz="1800" dirty="0">
                <a:solidFill>
                  <a:schemeClr val="tx1"/>
                </a:solidFill>
              </a:rPr>
              <a:t>https://www.edumo.org/lectie/5551744788463616 - monotonie</a:t>
            </a:r>
          </a:p>
          <a:p>
            <a:r>
              <a:rPr lang="ro-RO" sz="1800" dirty="0">
                <a:solidFill>
                  <a:schemeClr val="tx1"/>
                </a:solidFill>
              </a:rPr>
              <a:t>https://www.edumo.org/lectie/5345009758896128 - semnul fctiei de  gr I</a:t>
            </a:r>
          </a:p>
          <a:p>
            <a:r>
              <a:rPr lang="ro-RO" sz="1800" dirty="0">
                <a:solidFill>
                  <a:schemeClr val="tx1"/>
                </a:solidFill>
              </a:rPr>
              <a:t>https://www.edumo.org/lectie/5037387289722880 - inecuatii</a:t>
            </a:r>
          </a:p>
          <a:p>
            <a:r>
              <a:rPr lang="ro-RO" sz="1800" dirty="0">
                <a:solidFill>
                  <a:schemeClr val="tx1"/>
                </a:solidFill>
              </a:rPr>
              <a:t>https://ro.wikipedia.org/wiki/Func%C8%9Bie_algebric%C4%83_de_gradul_%C3%AEnt%C3%A2i</a:t>
            </a:r>
          </a:p>
          <a:p>
            <a:endParaRPr lang="ro-RO" sz="1800" dirty="0">
              <a:solidFill>
                <a:schemeClr val="tx1"/>
              </a:solidFill>
            </a:endParaRPr>
          </a:p>
        </p:txBody>
      </p:sp>
    </p:spTree>
    <p:extLst>
      <p:ext uri="{BB962C8B-B14F-4D97-AF65-F5344CB8AC3E}">
        <p14:creationId xmlns:p14="http://schemas.microsoft.com/office/powerpoint/2010/main" val="1662793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descr="Marmură albă"/>
          <p:cNvSpPr/>
          <p:nvPr/>
        </p:nvSpPr>
        <p:spPr>
          <a:xfrm>
            <a:off x="3810000" y="5486400"/>
            <a:ext cx="6515100" cy="609600"/>
          </a:xfrm>
          <a:prstGeom prst="rect">
            <a:avLst/>
          </a:prstGeom>
        </p:spPr>
        <p:txBody>
          <a:bodyPr>
            <a:prstTxWarp prst="textPlain">
              <a:avLst/>
            </a:prstTxWarp>
          </a:bodyPr>
          <a:lstStyle/>
          <a:p>
            <a:pPr algn="ctr">
              <a:buClr>
                <a:srgbClr val="000000"/>
              </a:buClr>
            </a:pPr>
            <a:r>
              <a:rPr sz="1400" b="1" kern="0">
                <a:noFill/>
                <a:latin typeface="Arial"/>
                <a:cs typeface="Arial"/>
                <a:sym typeface="Arial"/>
              </a:rPr>
              <a:t>FUNCTIA DE GRADUL 2</a:t>
            </a:r>
          </a:p>
        </p:txBody>
      </p:sp>
      <p:sp>
        <p:nvSpPr>
          <p:cNvPr id="85" name="Google Shape;85;p1"/>
          <p:cNvSpPr txBox="1"/>
          <p:nvPr/>
        </p:nvSpPr>
        <p:spPr>
          <a:xfrm>
            <a:off x="2678219" y="2395000"/>
            <a:ext cx="7900963" cy="646200"/>
          </a:xfrm>
          <a:prstGeom prst="rect">
            <a:avLst/>
          </a:prstGeom>
          <a:noFill/>
          <a:ln>
            <a:noFill/>
          </a:ln>
        </p:spPr>
        <p:txBody>
          <a:bodyPr spcFirstLastPara="1" wrap="square" lIns="91425" tIns="45700" rIns="91425" bIns="45700" anchor="t" anchorCtr="0">
            <a:noAutofit/>
          </a:bodyPr>
          <a:lstStyle/>
          <a:p>
            <a:pPr algn="just">
              <a:buClr>
                <a:srgbClr val="000000"/>
              </a:buClr>
              <a:buSzPts val="1800"/>
            </a:pPr>
            <a:r>
              <a:rPr lang="el-GR" sz="4400" b="1" kern="0" dirty="0">
                <a:solidFill>
                  <a:srgbClr val="000000"/>
                </a:solidFill>
                <a:latin typeface="Calibri" panose="020F0502020204030204" pitchFamily="34" charset="0"/>
                <a:ea typeface="Arial"/>
                <a:cs typeface="Calibri" panose="020F0502020204030204" pitchFamily="34" charset="0"/>
                <a:sym typeface="Arial"/>
              </a:rPr>
              <a:t>Εξισώσεις δευτέρου βαθμού
</a:t>
            </a:r>
            <a:endParaRPr sz="4400" b="1" kern="0" dirty="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
          <p:cNvSpPr/>
          <p:nvPr/>
        </p:nvSpPr>
        <p:spPr>
          <a:xfrm>
            <a:off x="1153092" y="435502"/>
            <a:ext cx="3249349"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l-GR" sz="4000" kern="0" dirty="0">
                <a:solidFill>
                  <a:srgbClr val="FF0000"/>
                </a:solidFill>
                <a:ea typeface="Times New Roman"/>
                <a:cs typeface="Times New Roman"/>
                <a:sym typeface="Times New Roman"/>
              </a:rPr>
              <a:t>Ορισμός:
</a:t>
            </a:r>
            <a:endParaRPr sz="1400" kern="0" dirty="0">
              <a:solidFill>
                <a:srgbClr val="000000"/>
              </a:solidFill>
              <a:ea typeface="Arial"/>
              <a:cs typeface="Arial"/>
              <a:sym typeface="Arial"/>
            </a:endParaRPr>
          </a:p>
        </p:txBody>
      </p:sp>
      <p:sp>
        <p:nvSpPr>
          <p:cNvPr id="94" name="Google Shape;94;p2"/>
          <p:cNvSpPr/>
          <p:nvPr/>
        </p:nvSpPr>
        <p:spPr>
          <a:xfrm>
            <a:off x="1153093" y="1370013"/>
            <a:ext cx="7092950" cy="915988"/>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l-GR" kern="0" dirty="0">
                <a:solidFill>
                  <a:srgbClr val="000000"/>
                </a:solidFill>
                <a:ea typeface="Arial"/>
                <a:cs typeface="Arial"/>
                <a:sym typeface="Arial"/>
              </a:rPr>
              <a:t>Συνάρτηση f: R→R, ƒ(x)= ax2 + </a:t>
            </a:r>
            <a:r>
              <a:rPr lang="el-GR" kern="0" dirty="0" err="1">
                <a:solidFill>
                  <a:srgbClr val="000000"/>
                </a:solidFill>
                <a:ea typeface="Arial"/>
                <a:cs typeface="Arial"/>
                <a:sym typeface="Arial"/>
              </a:rPr>
              <a:t>bx</a:t>
            </a:r>
            <a:r>
              <a:rPr lang="el-GR" kern="0" dirty="0">
                <a:solidFill>
                  <a:srgbClr val="000000"/>
                </a:solidFill>
                <a:ea typeface="Arial"/>
                <a:cs typeface="Arial"/>
                <a:sym typeface="Arial"/>
              </a:rPr>
              <a:t> + c, </a:t>
            </a:r>
            <a:r>
              <a:rPr lang="el-GR" kern="0" dirty="0" err="1">
                <a:solidFill>
                  <a:srgbClr val="000000"/>
                </a:solidFill>
                <a:ea typeface="Arial"/>
                <a:cs typeface="Arial"/>
                <a:sym typeface="Arial"/>
              </a:rPr>
              <a:t>a,b,c</a:t>
            </a:r>
            <a:r>
              <a:rPr lang="el-GR" kern="0" dirty="0">
                <a:solidFill>
                  <a:srgbClr val="000000"/>
                </a:solidFill>
                <a:ea typeface="Arial"/>
                <a:cs typeface="Arial"/>
                <a:sym typeface="Arial"/>
              </a:rPr>
              <a:t> є R a≠0, ονομάζεται
Συνάρτηση δευτέρου βαθμού (τετραγωνική συνάρτηση </a:t>
            </a:r>
            <a:r>
              <a:rPr lang="el-GR" kern="0" dirty="0" err="1">
                <a:solidFill>
                  <a:srgbClr val="000000"/>
                </a:solidFill>
                <a:ea typeface="Arial"/>
                <a:cs typeface="Arial"/>
                <a:sym typeface="Arial"/>
              </a:rPr>
              <a:t>sau</a:t>
            </a:r>
            <a:r>
              <a:rPr lang="el-GR" kern="0" dirty="0">
                <a:solidFill>
                  <a:srgbClr val="000000"/>
                </a:solidFill>
                <a:ea typeface="Arial"/>
                <a:cs typeface="Arial"/>
                <a:sym typeface="Arial"/>
              </a:rPr>
              <a:t>) με τους συντελεστές
</a:t>
            </a:r>
            <a:r>
              <a:rPr lang="el-GR" kern="0" dirty="0" err="1">
                <a:solidFill>
                  <a:srgbClr val="000000"/>
                </a:solidFill>
                <a:ea typeface="Arial"/>
                <a:cs typeface="Arial"/>
                <a:sym typeface="Arial"/>
              </a:rPr>
              <a:t>α,β,γ</a:t>
            </a:r>
            <a:r>
              <a:rPr lang="el-GR" kern="0" dirty="0">
                <a:solidFill>
                  <a:srgbClr val="000000"/>
                </a:solidFill>
                <a:ea typeface="Arial"/>
                <a:cs typeface="Arial"/>
                <a:sym typeface="Arial"/>
              </a:rPr>
              <a:t>
</a:t>
            </a:r>
            <a:endParaRPr kern="0" dirty="0">
              <a:solidFill>
                <a:srgbClr val="000000"/>
              </a:solidFill>
              <a:ea typeface="Arial"/>
              <a:cs typeface="Arial"/>
              <a:sym typeface="Arial"/>
            </a:endParaRPr>
          </a:p>
        </p:txBody>
      </p:sp>
      <p:sp>
        <p:nvSpPr>
          <p:cNvPr id="95" name="Google Shape;95;p2"/>
          <p:cNvSpPr/>
          <p:nvPr/>
        </p:nvSpPr>
        <p:spPr>
          <a:xfrm>
            <a:off x="1078586" y="2533120"/>
            <a:ext cx="43275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l-GR" sz="2000" kern="0" dirty="0">
                <a:solidFill>
                  <a:srgbClr val="0000FF"/>
                </a:solidFill>
                <a:latin typeface="Calibri" panose="020F0502020204030204" pitchFamily="34" charset="0"/>
                <a:ea typeface="Comic Sans MS"/>
                <a:cs typeface="Calibri" panose="020F0502020204030204" pitchFamily="34" charset="0"/>
                <a:sym typeface="Comic Sans MS"/>
              </a:rPr>
              <a:t>Για τη λειτουργία δεύτερου βαθμού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96" name="Google Shape;96;p2"/>
          <p:cNvSpPr/>
          <p:nvPr/>
        </p:nvSpPr>
        <p:spPr>
          <a:xfrm>
            <a:off x="3733800" y="3159500"/>
            <a:ext cx="69342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l-GR" sz="2400" kern="0" dirty="0">
                <a:solidFill>
                  <a:srgbClr val="000000"/>
                </a:solidFill>
                <a:latin typeface="Comic Sans MS"/>
                <a:ea typeface="Comic Sans MS"/>
                <a:cs typeface="Comic Sans MS"/>
                <a:sym typeface="Comic Sans MS"/>
              </a:rPr>
              <a:t>ax2 - ονομάζεται όρος του δεύτερου βαθμού
</a:t>
            </a:r>
            <a:endParaRPr sz="1400" kern="0" dirty="0">
              <a:solidFill>
                <a:srgbClr val="000000"/>
              </a:solidFill>
              <a:latin typeface="Arial"/>
              <a:ea typeface="Arial"/>
              <a:cs typeface="Arial"/>
              <a:sym typeface="Arial"/>
            </a:endParaRPr>
          </a:p>
        </p:txBody>
      </p:sp>
      <p:sp>
        <p:nvSpPr>
          <p:cNvPr id="97" name="Google Shape;97;p2"/>
          <p:cNvSpPr/>
          <p:nvPr/>
        </p:nvSpPr>
        <p:spPr>
          <a:xfrm>
            <a:off x="3733800" y="3505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l-GR" sz="2400" kern="0" dirty="0" err="1">
                <a:solidFill>
                  <a:srgbClr val="000000"/>
                </a:solidFill>
                <a:latin typeface="Comic Sans MS"/>
                <a:ea typeface="Comic Sans MS"/>
                <a:cs typeface="Comic Sans MS"/>
                <a:sym typeface="Comic Sans MS"/>
              </a:rPr>
              <a:t>bx</a:t>
            </a:r>
            <a:r>
              <a:rPr lang="el-GR" sz="2400" kern="0" dirty="0">
                <a:solidFill>
                  <a:srgbClr val="000000"/>
                </a:solidFill>
                <a:latin typeface="Comic Sans MS"/>
                <a:ea typeface="Comic Sans MS"/>
                <a:cs typeface="Comic Sans MS"/>
                <a:sym typeface="Comic Sans MS"/>
              </a:rPr>
              <a:t> - ονομάζεται όρος του πρώτου βαθμού
</a:t>
            </a:r>
            <a:endParaRPr sz="1400" kern="0" dirty="0">
              <a:solidFill>
                <a:srgbClr val="000000"/>
              </a:solidFill>
              <a:latin typeface="Arial"/>
              <a:ea typeface="Arial"/>
              <a:cs typeface="Arial"/>
              <a:sym typeface="Arial"/>
            </a:endParaRPr>
          </a:p>
        </p:txBody>
      </p:sp>
      <p:sp>
        <p:nvSpPr>
          <p:cNvPr id="98" name="Google Shape;98;p2"/>
          <p:cNvSpPr/>
          <p:nvPr/>
        </p:nvSpPr>
        <p:spPr>
          <a:xfrm>
            <a:off x="3657600" y="3886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 c - </a:t>
            </a:r>
            <a:r>
              <a:rPr lang="el-GR" sz="2400" kern="0" dirty="0">
                <a:solidFill>
                  <a:srgbClr val="000000"/>
                </a:solidFill>
                <a:latin typeface="Comic Sans MS"/>
                <a:ea typeface="Comic Sans MS"/>
                <a:cs typeface="Comic Sans MS"/>
                <a:sym typeface="Comic Sans MS"/>
              </a:rPr>
              <a:t>ονομάζεται ελεύθερος όρος
</a:t>
            </a:r>
            <a:endParaRPr kern="0" dirty="0">
              <a:solidFill>
                <a:srgbClr val="000000"/>
              </a:solidFill>
              <a:latin typeface="Bodoni"/>
              <a:ea typeface="Bodoni"/>
              <a:cs typeface="Bodoni"/>
              <a:sym typeface="Bodoni"/>
            </a:endParaRPr>
          </a:p>
        </p:txBody>
      </p:sp>
      <p:sp>
        <p:nvSpPr>
          <p:cNvPr id="99" name="Google Shape;99;p2"/>
          <p:cNvSpPr/>
          <p:nvPr/>
        </p:nvSpPr>
        <p:spPr>
          <a:xfrm>
            <a:off x="3179205" y="4490199"/>
            <a:ext cx="6781800" cy="2016125"/>
          </a:xfrm>
          <a:prstGeom prst="rect">
            <a:avLst/>
          </a:prstGeom>
          <a:noFill/>
          <a:ln>
            <a:noFill/>
          </a:ln>
        </p:spPr>
        <p:txBody>
          <a:bodyPr spcFirstLastPara="1" wrap="square" lIns="91425" tIns="45700" rIns="91425" bIns="45700" anchor="ctr" anchorCtr="0">
            <a:noAutofit/>
          </a:bodyPr>
          <a:lstStyle/>
          <a:p>
            <a:pPr>
              <a:buClr>
                <a:srgbClr val="000000"/>
              </a:buClr>
              <a:buSzPts val="800"/>
            </a:pPr>
            <a:r>
              <a:rPr lang="el-GR" sz="1600" i="1" kern="0" dirty="0">
                <a:solidFill>
                  <a:srgbClr val="FF0000"/>
                </a:solidFill>
                <a:ea typeface="Arial"/>
                <a:cs typeface="Arial"/>
                <a:sym typeface="Arial"/>
              </a:rPr>
              <a:t>Μια συνάρτηση του δεύτερου βαθμού f : R-&gt;R, f(x) = ax²+bx +c
     προσδιορίζεται τέλεια όταν είναι γνωστά τα </a:t>
            </a:r>
            <a:r>
              <a:rPr lang="el-GR" sz="1600" i="1" kern="0" dirty="0" err="1">
                <a:solidFill>
                  <a:srgbClr val="FF0000"/>
                </a:solidFill>
                <a:ea typeface="Arial"/>
                <a:cs typeface="Arial"/>
                <a:sym typeface="Arial"/>
              </a:rPr>
              <a:t>a,b,c</a:t>
            </a:r>
            <a:r>
              <a:rPr lang="el-GR" sz="1600" i="1" kern="0" dirty="0">
                <a:solidFill>
                  <a:srgbClr val="FF0000"/>
                </a:solidFill>
                <a:ea typeface="Arial"/>
                <a:cs typeface="Arial"/>
                <a:sym typeface="Arial"/>
              </a:rPr>
              <a:t> (a‡0).
  Στον ορισμό της συνάρτησης του δεύτερου βαθμού, η συνθήκη a‡0 είναι
     ουσιώδης με την έννοια ότι η υπόθεση a=0 οδηγεί στη συνάρτηση του
     πρώτου βαθμού.
</a:t>
            </a:r>
            <a:endParaRPr sz="1600" i="1" kern="0" dirty="0">
              <a:solidFill>
                <a:srgbClr val="FF0000"/>
              </a:solidFil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80"/>
                                        <p:tgtEl>
                                          <p:spTgt spid="94"/>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1000"/>
                                        <p:tgtEl>
                                          <p:spTgt spid="95"/>
                                        </p:tgtEl>
                                      </p:cBhvr>
                                    </p:animEffect>
                                  </p:childTnLst>
                                </p:cTn>
                              </p:par>
                            </p:childTnLst>
                          </p:cTn>
                        </p:par>
                        <p:par>
                          <p:cTn id="16" fill="hold">
                            <p:stCondLst>
                              <p:cond delay="2080"/>
                            </p:stCondLst>
                            <p:childTnLst>
                              <p:par>
                                <p:cTn id="17" presetID="10" presetClass="entr" presetSubtype="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3000"/>
                                        <p:tgtEl>
                                          <p:spTgt spid="96"/>
                                        </p:tgtEl>
                                      </p:cBhvr>
                                    </p:animEffect>
                                  </p:childTnLst>
                                </p:cTn>
                              </p:par>
                            </p:childTnLst>
                          </p:cTn>
                        </p:par>
                        <p:par>
                          <p:cTn id="20" fill="hold">
                            <p:stCondLst>
                              <p:cond delay="5080"/>
                            </p:stCondLst>
                            <p:childTnLst>
                              <p:par>
                                <p:cTn id="21" presetID="10" presetClass="entr" presetSubtype="0" fill="hold"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500"/>
                                        <p:tgtEl>
                                          <p:spTgt spid="97"/>
                                        </p:tgtEl>
                                      </p:cBhvr>
                                    </p:animEffect>
                                  </p:childTnLst>
                                </p:cTn>
                              </p:par>
                            </p:childTnLst>
                          </p:cTn>
                        </p:par>
                        <p:par>
                          <p:cTn id="24" fill="hold">
                            <p:stCondLst>
                              <p:cond delay="5580"/>
                            </p:stCondLst>
                            <p:childTnLst>
                              <p:par>
                                <p:cTn id="25" presetID="10" presetClass="entr" presetSubtype="0"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2000"/>
                                        <p:tgtEl>
                                          <p:spTgt spid="98"/>
                                        </p:tgtEl>
                                      </p:cBhvr>
                                    </p:animEffect>
                                  </p:childTnLst>
                                </p:cTn>
                              </p:par>
                            </p:childTnLst>
                          </p:cTn>
                        </p:par>
                        <p:par>
                          <p:cTn id="28" fill="hold">
                            <p:stCondLst>
                              <p:cond delay="7580"/>
                            </p:stCondLst>
                            <p:childTnLst>
                              <p:par>
                                <p:cTn id="29" presetID="10" presetClass="entr" presetSubtype="0" fill="hold"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2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p3"/>
          <p:cNvSpPr/>
          <p:nvPr/>
        </p:nvSpPr>
        <p:spPr>
          <a:xfrm>
            <a:off x="1524000" y="3684588"/>
            <a:ext cx="9144000" cy="0"/>
          </a:xfrm>
          <a:prstGeom prst="rect">
            <a:avLst/>
          </a:prstGeom>
          <a:no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108" name="Google Shape;108;p3"/>
          <p:cNvSpPr/>
          <p:nvPr/>
        </p:nvSpPr>
        <p:spPr>
          <a:xfrm>
            <a:off x="1716832" y="1150496"/>
            <a:ext cx="8178066" cy="1447800"/>
          </a:xfrm>
          <a:prstGeom prst="rect">
            <a:avLst/>
          </a:prstGeom>
          <a:noFill/>
          <a:ln>
            <a:noFill/>
          </a:ln>
        </p:spPr>
        <p:txBody>
          <a:bodyPr spcFirstLastPara="1" wrap="square" lIns="92075" tIns="46025" rIns="92075" bIns="46025" anchor="ctr" anchorCtr="0">
            <a:noAutofit/>
          </a:bodyPr>
          <a:lstStyle/>
          <a:p>
            <a:pPr algn="ctr">
              <a:lnSpc>
                <a:spcPct val="85000"/>
              </a:lnSpc>
              <a:buClr>
                <a:srgbClr val="000000"/>
              </a:buClr>
              <a:buSzPts val="3600"/>
            </a:pPr>
            <a:r>
              <a:rPr lang="el-GR" sz="3600" b="1" kern="0" dirty="0">
                <a:solidFill>
                  <a:srgbClr val="000000"/>
                </a:solidFill>
                <a:ea typeface="Palatino Linotype"/>
                <a:cs typeface="Palatino Linotype"/>
                <a:sym typeface="Palatino Linotype"/>
              </a:rPr>
              <a:t>Παραδείγματα λειτουργιών δευτέρου βαθμού...
</a:t>
            </a:r>
            <a:endParaRPr sz="4400" b="1" kern="0" dirty="0">
              <a:solidFill>
                <a:srgbClr val="000000"/>
              </a:solidFill>
              <a:ea typeface="Palatino Linotype"/>
              <a:cs typeface="Palatino Linotype"/>
              <a:sym typeface="Palatino Linotype"/>
            </a:endParaRPr>
          </a:p>
        </p:txBody>
      </p:sp>
      <p:sp>
        <p:nvSpPr>
          <p:cNvPr id="109" name="Google Shape;109;p3"/>
          <p:cNvSpPr/>
          <p:nvPr/>
        </p:nvSpPr>
        <p:spPr>
          <a:xfrm>
            <a:off x="968901" y="2364723"/>
            <a:ext cx="6705600" cy="2408238"/>
          </a:xfrm>
          <a:prstGeom prst="rect">
            <a:avLst/>
          </a:prstGeom>
          <a:noFill/>
          <a:ln>
            <a:noFill/>
          </a:ln>
        </p:spPr>
        <p:txBody>
          <a:bodyPr spcFirstLastPara="1" wrap="square" lIns="91425" tIns="45700" rIns="91425" bIns="45700" anchor="ctr" anchorCtr="0">
            <a:noAutofit/>
          </a:bodyPr>
          <a:lstStyle/>
          <a:p>
            <a:pPr>
              <a:buClr>
                <a:srgbClr val="000000"/>
              </a:buClr>
              <a:buSzPts val="800"/>
            </a:pPr>
            <a:endParaRPr sz="800" kern="0" dirty="0">
              <a:solidFill>
                <a:srgbClr val="000000"/>
              </a:solidFill>
              <a:ea typeface="Arial"/>
              <a:cs typeface="Arial"/>
              <a:sym typeface="Arial"/>
            </a:endParaRPr>
          </a:p>
          <a:p>
            <a:pPr>
              <a:lnSpc>
                <a:spcPct val="125000"/>
              </a:lnSpc>
              <a:buClr>
                <a:srgbClr val="000000"/>
              </a:buClr>
              <a:buSzPts val="2000"/>
              <a:buFont typeface="Times New Roman"/>
              <a:buChar char="•"/>
            </a:pPr>
            <a:r>
              <a:rPr lang="en-US" sz="2000" kern="0" dirty="0">
                <a:solidFill>
                  <a:srgbClr val="000000"/>
                </a:solidFill>
                <a:ea typeface="Times New Roman"/>
                <a:cs typeface="Times New Roman"/>
                <a:sym typeface="Times New Roman"/>
              </a:rPr>
              <a:t>    </a:t>
            </a:r>
            <a:r>
              <a:rPr lang="en-US" sz="2400" kern="0" dirty="0">
                <a:solidFill>
                  <a:srgbClr val="000000"/>
                </a:solidFill>
                <a:ea typeface="Times New Roman"/>
                <a:cs typeface="Times New Roman"/>
                <a:sym typeface="Times New Roman"/>
              </a:rPr>
              <a:t>f</a:t>
            </a:r>
            <a:r>
              <a:rPr lang="en-US" sz="2400" kern="0" baseline="-25000" dirty="0">
                <a:solidFill>
                  <a:srgbClr val="000000"/>
                </a:solidFill>
                <a:ea typeface="Times New Roman"/>
                <a:cs typeface="Times New Roman"/>
                <a:sym typeface="Times New Roman"/>
              </a:rPr>
              <a:t>1</a:t>
            </a:r>
            <a:r>
              <a:rPr lang="en-US" sz="2400" kern="0" dirty="0">
                <a:solidFill>
                  <a:srgbClr val="000000"/>
                </a:solidFill>
                <a:ea typeface="Times New Roman"/>
                <a:cs typeface="Times New Roman"/>
                <a:sym typeface="Times New Roman"/>
              </a:rPr>
              <a:t>(x) = 7x²-9x +10,   (a=7,      b=-9,    c= 10);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2</a:t>
            </a:r>
            <a:r>
              <a:rPr lang="en-US" sz="2400" kern="0" dirty="0">
                <a:solidFill>
                  <a:srgbClr val="000000"/>
                </a:solidFill>
                <a:ea typeface="Times New Roman"/>
                <a:cs typeface="Times New Roman"/>
                <a:sym typeface="Times New Roman"/>
              </a:rPr>
              <a:t>(x) = 0,51x²-2x ,    (a=0,51; b=-2,    c= 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3</a:t>
            </a:r>
            <a:r>
              <a:rPr lang="en-US" sz="2400" kern="0" dirty="0">
                <a:solidFill>
                  <a:srgbClr val="000000"/>
                </a:solidFill>
                <a:ea typeface="Times New Roman"/>
                <a:cs typeface="Times New Roman"/>
                <a:sym typeface="Times New Roman"/>
              </a:rPr>
              <a:t>(x) = x²+0,31,        (a=1,       b=0,     c= 0,31);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4</a:t>
            </a:r>
            <a:r>
              <a:rPr lang="en-US" sz="2400" kern="0" dirty="0">
                <a:solidFill>
                  <a:srgbClr val="000000"/>
                </a:solidFill>
                <a:ea typeface="Times New Roman"/>
                <a:cs typeface="Times New Roman"/>
                <a:sym typeface="Times New Roman"/>
              </a:rPr>
              <a:t>(x) = -x²-5x -0,3,   (a=-1,      b=-5,   c=-0,3); </a:t>
            </a:r>
            <a:endParaRPr sz="1400" kern="0" dirty="0">
              <a:solidFill>
                <a:srgbClr val="000000"/>
              </a:solidFill>
              <a:ea typeface="Arial"/>
              <a:cs typeface="Arial"/>
              <a:sym typeface="Arial"/>
            </a:endParaRPr>
          </a:p>
          <a:p>
            <a:pPr>
              <a:buClr>
                <a:srgbClr val="000000"/>
              </a:buClr>
              <a:buSzPts val="2400"/>
            </a:pPr>
            <a:endParaRPr sz="2400" kern="0" dirty="0">
              <a:solidFill>
                <a:srgbClr val="000000"/>
              </a:solidFill>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transition="in" filter="fade">
                                      <p:cBhvr>
                                        <p:cTn id="11" dur="3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cxnSp>
        <p:nvCxnSpPr>
          <p:cNvPr id="116" name="Google Shape;116;p5"/>
          <p:cNvCxnSpPr/>
          <p:nvPr/>
        </p:nvCxnSpPr>
        <p:spPr>
          <a:xfrm>
            <a:off x="9296400" y="0"/>
            <a:ext cx="1588" cy="1588"/>
          </a:xfrm>
          <a:prstGeom prst="straightConnector1">
            <a:avLst/>
          </a:prstGeom>
          <a:noFill/>
          <a:ln w="9525" cap="flat" cmpd="sng">
            <a:solidFill>
              <a:srgbClr val="C0C0C0"/>
            </a:solidFill>
            <a:prstDash val="solid"/>
            <a:round/>
            <a:headEnd type="none" w="sm" len="sm"/>
            <a:tailEnd type="none" w="sm" len="sm"/>
          </a:ln>
        </p:spPr>
      </p:cxnSp>
      <p:sp>
        <p:nvSpPr>
          <p:cNvPr id="117" name="Google Shape;117;p5"/>
          <p:cNvSpPr/>
          <p:nvPr/>
        </p:nvSpPr>
        <p:spPr>
          <a:xfrm>
            <a:off x="9296401" y="1"/>
            <a:ext cx="15875" cy="15875"/>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119" name="Google Shape;119;p5"/>
          <p:cNvSpPr/>
          <p:nvPr/>
        </p:nvSpPr>
        <p:spPr>
          <a:xfrm>
            <a:off x="569912" y="266700"/>
            <a:ext cx="7318375" cy="671513"/>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l-GR" sz="2800" kern="0" dirty="0">
                <a:solidFill>
                  <a:srgbClr val="000000"/>
                </a:solidFill>
                <a:latin typeface="Calibri" panose="020F0502020204030204" pitchFamily="34" charset="0"/>
                <a:ea typeface="Bodoni"/>
                <a:cs typeface="Calibri" panose="020F0502020204030204" pitchFamily="34" charset="0"/>
                <a:sym typeface="Bodoni"/>
              </a:rPr>
              <a:t>Μονοτονία της εξίσωσης δεύτερου βαθμού
</a:t>
            </a:r>
            <a:endParaRPr sz="10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0" name="Google Shape;120;p5"/>
          <p:cNvSpPr/>
          <p:nvPr/>
        </p:nvSpPr>
        <p:spPr>
          <a:xfrm>
            <a:off x="569912" y="869157"/>
            <a:ext cx="10233329" cy="609600"/>
          </a:xfrm>
          <a:prstGeom prst="rect">
            <a:avLst/>
          </a:prstGeom>
          <a:noFill/>
          <a:ln>
            <a:noFill/>
          </a:ln>
        </p:spPr>
        <p:txBody>
          <a:bodyPr spcFirstLastPara="1" wrap="square" lIns="91425" tIns="45700" rIns="91425" bIns="45700" anchor="ctr" anchorCtr="0">
            <a:noAutofit/>
          </a:bodyPr>
          <a:lstStyle/>
          <a:p>
            <a:pPr>
              <a:buClr>
                <a:srgbClr val="000000"/>
              </a:buClr>
              <a:buSzPts val="1700"/>
            </a:pPr>
            <a:r>
              <a:rPr lang="el-GR" sz="1700" i="1" kern="0" dirty="0">
                <a:solidFill>
                  <a:srgbClr val="0000FF"/>
                </a:solidFill>
                <a:latin typeface="Calibri" panose="020F0502020204030204" pitchFamily="34" charset="0"/>
                <a:ea typeface="Times New Roman"/>
                <a:cs typeface="Calibri" panose="020F0502020204030204" pitchFamily="34" charset="0"/>
                <a:sym typeface="Times New Roman"/>
              </a:rPr>
              <a:t>Η μελέτη της </a:t>
            </a:r>
            <a:r>
              <a:rPr lang="el-GR" sz="1700" i="1" kern="0" dirty="0" err="1">
                <a:solidFill>
                  <a:srgbClr val="0000FF"/>
                </a:solidFill>
                <a:latin typeface="Calibri" panose="020F0502020204030204" pitchFamily="34" charset="0"/>
                <a:ea typeface="Times New Roman"/>
                <a:cs typeface="Calibri" panose="020F0502020204030204" pitchFamily="34" charset="0"/>
                <a:sym typeface="Times New Roman"/>
              </a:rPr>
              <a:t>μονοτονικότητας</a:t>
            </a:r>
            <a:r>
              <a:rPr lang="el-GR" sz="1700" i="1" kern="0" dirty="0">
                <a:solidFill>
                  <a:srgbClr val="0000FF"/>
                </a:solidFill>
                <a:latin typeface="Calibri" panose="020F0502020204030204" pitchFamily="34" charset="0"/>
                <a:ea typeface="Times New Roman"/>
                <a:cs typeface="Calibri" panose="020F0502020204030204" pitchFamily="34" charset="0"/>
                <a:sym typeface="Times New Roman"/>
              </a:rPr>
              <a:t> της συνάρτησης καταλήγει στον καθορισμό των διαστημάτων στα οποία η συνάρτηση αυξάνεται (αυξάνεται) ή μειώνεται αυστηρά (μειώνεται).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1" name="Google Shape;121;p5"/>
          <p:cNvSpPr/>
          <p:nvPr/>
        </p:nvSpPr>
        <p:spPr>
          <a:xfrm>
            <a:off x="562127" y="1514000"/>
            <a:ext cx="9658045"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i="1" kern="0" dirty="0">
                <a:solidFill>
                  <a:srgbClr val="0000FF"/>
                </a:solidFill>
                <a:latin typeface="Calibri" panose="020F0502020204030204" pitchFamily="34" charset="0"/>
                <a:ea typeface="Times New Roman"/>
                <a:cs typeface="Calibri" panose="020F0502020204030204" pitchFamily="34" charset="0"/>
                <a:sym typeface="Times New Roman"/>
              </a:rPr>
              <a:t>Από τη </a:t>
            </a:r>
            <a:r>
              <a:rPr lang="el-GR" i="1" kern="0" dirty="0" err="1">
                <a:solidFill>
                  <a:srgbClr val="0000FF"/>
                </a:solidFill>
                <a:latin typeface="Calibri" panose="020F0502020204030204" pitchFamily="34" charset="0"/>
                <a:ea typeface="Times New Roman"/>
                <a:cs typeface="Calibri" panose="020F0502020204030204" pitchFamily="34" charset="0"/>
                <a:sym typeface="Times New Roman"/>
              </a:rPr>
              <a:t>μονοτονικότητα</a:t>
            </a:r>
            <a:r>
              <a:rPr lang="el-GR" i="1" kern="0" dirty="0">
                <a:solidFill>
                  <a:srgbClr val="0000FF"/>
                </a:solidFill>
                <a:latin typeface="Calibri" panose="020F0502020204030204" pitchFamily="34" charset="0"/>
                <a:ea typeface="Times New Roman"/>
                <a:cs typeface="Calibri" panose="020F0502020204030204" pitchFamily="34" charset="0"/>
                <a:sym typeface="Times New Roman"/>
              </a:rPr>
              <a:t> της συνάρτησης συμπεραίνουμε την ακραία τιμή της συνάρτησης</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2" name="Google Shape;122;p5"/>
          <p:cNvSpPr/>
          <p:nvPr/>
        </p:nvSpPr>
        <p:spPr>
          <a:xfrm>
            <a:off x="585914" y="1852614"/>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l-GR" sz="2400" kern="0" dirty="0">
                <a:solidFill>
                  <a:srgbClr val="CC3300"/>
                </a:solidFill>
                <a:latin typeface="Calibri" panose="020F0502020204030204" pitchFamily="34" charset="0"/>
                <a:ea typeface="Arial"/>
                <a:cs typeface="Calibri" panose="020F0502020204030204" pitchFamily="34" charset="0"/>
                <a:sym typeface="Arial"/>
              </a:rPr>
              <a:t>Θεώρημα</a:t>
            </a:r>
            <a:r>
              <a:rPr lang="en-US" sz="2400" kern="0" dirty="0">
                <a:solidFill>
                  <a:srgbClr val="CC33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3" name="Google Shape;123;p5"/>
          <p:cNvSpPr/>
          <p:nvPr/>
        </p:nvSpPr>
        <p:spPr>
          <a:xfrm>
            <a:off x="592932" y="2290001"/>
            <a:ext cx="7134742"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Έστω η εξίσωση δευτέρου βαθμού </a:t>
            </a:r>
            <a:r>
              <a:rPr lang="en-US" i="1" kern="0" dirty="0">
                <a:solidFill>
                  <a:srgbClr val="000000"/>
                </a:solidFill>
                <a:latin typeface="Calibri" panose="020F0502020204030204" pitchFamily="34" charset="0"/>
                <a:ea typeface="Arial"/>
                <a:cs typeface="Calibri" panose="020F0502020204030204" pitchFamily="34" charset="0"/>
                <a:sym typeface="Arial"/>
              </a:rPr>
              <a:t>f:R →R</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(x) = ax²+bx +c , a≠ 0.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4" name="Google Shape;124;p5"/>
          <p:cNvSpPr/>
          <p:nvPr/>
        </p:nvSpPr>
        <p:spPr>
          <a:xfrm>
            <a:off x="3505201" y="2774950"/>
            <a:ext cx="2784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00"/>
                </a:solidFill>
                <a:latin typeface="Calibri" panose="020F0502020204030204" pitchFamily="34" charset="0"/>
                <a:ea typeface="Arial"/>
                <a:cs typeface="Calibri" panose="020F0502020204030204" pitchFamily="34" charset="0"/>
                <a:sym typeface="Arial"/>
              </a:rPr>
              <a:t>1.</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l-GR" kern="0" dirty="0">
                <a:solidFill>
                  <a:srgbClr val="000000"/>
                </a:solidFill>
                <a:latin typeface="Calibri" panose="020F0502020204030204" pitchFamily="34" charset="0"/>
                <a:ea typeface="Arial"/>
                <a:cs typeface="Calibri" panose="020F0502020204030204" pitchFamily="34" charset="0"/>
                <a:sym typeface="Arial"/>
              </a:rPr>
              <a:t>Αν</a:t>
            </a:r>
            <a:r>
              <a:rPr lang="en-US" sz="2000" kern="0" dirty="0">
                <a:solidFill>
                  <a:srgbClr val="0000FF"/>
                </a:solidFill>
                <a:latin typeface="Calibri" panose="020F0502020204030204" pitchFamily="34" charset="0"/>
                <a:ea typeface="Arial"/>
                <a:cs typeface="Calibri" panose="020F0502020204030204" pitchFamily="34" charset="0"/>
                <a:sym typeface="Arial"/>
              </a:rPr>
              <a:t> a &gt;0, </a:t>
            </a:r>
            <a:r>
              <a:rPr lang="el-GR" sz="2000" kern="0" dirty="0">
                <a:solidFill>
                  <a:srgbClr val="0000FF"/>
                </a:solidFill>
                <a:latin typeface="Calibri" panose="020F0502020204030204" pitchFamily="34" charset="0"/>
                <a:ea typeface="Arial"/>
                <a:cs typeface="Calibri" panose="020F0502020204030204" pitchFamily="34" charset="0"/>
                <a:sym typeface="Arial"/>
              </a:rPr>
              <a:t>τότε</a:t>
            </a:r>
            <a:r>
              <a:rPr lang="en-US" sz="2000" kern="0" dirty="0">
                <a:solidFill>
                  <a:srgbClr val="0000FF"/>
                </a:solidFill>
                <a:latin typeface="Calibri" panose="020F0502020204030204" pitchFamily="34" charset="0"/>
                <a:ea typeface="Arial"/>
                <a:cs typeface="Calibri" panose="020F0502020204030204" pitchFamily="34" charset="0"/>
                <a:sym typeface="Arial"/>
              </a:rPr>
              <a:t>:</a:t>
            </a:r>
            <a:r>
              <a:rPr lang="en-US" sz="20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5" name="Google Shape;125;p5"/>
          <p:cNvSpPr/>
          <p:nvPr/>
        </p:nvSpPr>
        <p:spPr>
          <a:xfrm>
            <a:off x="6142038" y="2819400"/>
            <a:ext cx="4525962"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Το f μειώνεται αυστηρά στις</a:t>
            </a:r>
            <a:r>
              <a:rPr lang="en-US" kern="0" dirty="0">
                <a:solidFill>
                  <a:srgbClr val="000000"/>
                </a:solidFill>
                <a:latin typeface="Calibri" panose="020F0502020204030204" pitchFamily="34" charset="0"/>
                <a:ea typeface="Arial"/>
                <a:cs typeface="Calibri" panose="020F0502020204030204" pitchFamily="34" charset="0"/>
                <a:sym typeface="Arial"/>
              </a:rPr>
              <a:t> (-∞,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6" name="Google Shape;126;p5"/>
          <p:cNvSpPr/>
          <p:nvPr/>
        </p:nvSpPr>
        <p:spPr>
          <a:xfrm>
            <a:off x="5913438" y="3352800"/>
            <a:ext cx="424815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και το f αυξάνεται αυστηρά στις </a:t>
            </a:r>
            <a:r>
              <a:rPr lang="en-US" kern="0" dirty="0">
                <a:solidFill>
                  <a:srgbClr val="000000"/>
                </a:solidFill>
                <a:latin typeface="Calibri" panose="020F0502020204030204" pitchFamily="34" charset="0"/>
                <a:ea typeface="Arial"/>
                <a:cs typeface="Calibri" panose="020F0502020204030204" pitchFamily="34" charset="0"/>
                <a:sym typeface="Arial"/>
              </a:rPr>
              <a:t>[</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7" name="Google Shape;127;p5"/>
          <p:cNvSpPr/>
          <p:nvPr/>
        </p:nvSpPr>
        <p:spPr>
          <a:xfrm>
            <a:off x="611188" y="3787775"/>
            <a:ext cx="3852862"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l-GR" sz="2000" kern="0" dirty="0">
                <a:solidFill>
                  <a:srgbClr val="CC3300"/>
                </a:solidFill>
                <a:latin typeface="Calibri" panose="020F0502020204030204" pitchFamily="34" charset="0"/>
                <a:ea typeface="Times New Roman"/>
                <a:cs typeface="Calibri" panose="020F0502020204030204" pitchFamily="34" charset="0"/>
                <a:sym typeface="Times New Roman"/>
              </a:rPr>
              <a:t>Ο πίνακας παραλλαγής συναρτήσεων είναι: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28" name="Google Shape;128;p5"/>
          <p:cNvCxnSpPr/>
          <p:nvPr/>
        </p:nvCxnSpPr>
        <p:spPr>
          <a:xfrm>
            <a:off x="3703638" y="4876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29" name="Google Shape;129;p5"/>
          <p:cNvCxnSpPr/>
          <p:nvPr/>
        </p:nvCxnSpPr>
        <p:spPr>
          <a:xfrm>
            <a:off x="4770438" y="4343400"/>
            <a:ext cx="0" cy="1219200"/>
          </a:xfrm>
          <a:prstGeom prst="straightConnector1">
            <a:avLst/>
          </a:prstGeom>
          <a:noFill/>
          <a:ln w="28575" cap="flat" cmpd="sng">
            <a:solidFill>
              <a:srgbClr val="CC3300"/>
            </a:solidFill>
            <a:prstDash val="solid"/>
            <a:round/>
            <a:headEnd type="none" w="sm" len="sm"/>
            <a:tailEnd type="none" w="sm" len="sm"/>
          </a:ln>
        </p:spPr>
      </p:cxnSp>
      <p:sp>
        <p:nvSpPr>
          <p:cNvPr id="130" name="Google Shape;130;p5"/>
          <p:cNvSpPr/>
          <p:nvPr/>
        </p:nvSpPr>
        <p:spPr>
          <a:xfrm>
            <a:off x="4084638" y="4343400"/>
            <a:ext cx="3794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1" name="Google Shape;131;p5"/>
          <p:cNvSpPr/>
          <p:nvPr/>
        </p:nvSpPr>
        <p:spPr>
          <a:xfrm>
            <a:off x="3856039" y="5029200"/>
            <a:ext cx="814387"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2" name="Google Shape;132;p5"/>
          <p:cNvSpPr/>
          <p:nvPr/>
        </p:nvSpPr>
        <p:spPr>
          <a:xfrm>
            <a:off x="47704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3" name="Google Shape;133;p5"/>
          <p:cNvSpPr/>
          <p:nvPr/>
        </p:nvSpPr>
        <p:spPr>
          <a:xfrm>
            <a:off x="97996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4" name="Google Shape;134;p5"/>
          <p:cNvSpPr/>
          <p:nvPr/>
        </p:nvSpPr>
        <p:spPr>
          <a:xfrm>
            <a:off x="4735514" y="4840822"/>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5" name="Google Shape;135;p5"/>
          <p:cNvSpPr/>
          <p:nvPr/>
        </p:nvSpPr>
        <p:spPr>
          <a:xfrm>
            <a:off x="9799638" y="48768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6" name="Google Shape;136;p5"/>
          <p:cNvSpPr/>
          <p:nvPr/>
        </p:nvSpPr>
        <p:spPr>
          <a:xfrm>
            <a:off x="7132639" y="4267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37" name="Google Shape;137;p5"/>
          <p:cNvGrpSpPr/>
          <p:nvPr/>
        </p:nvGrpSpPr>
        <p:grpSpPr>
          <a:xfrm>
            <a:off x="7132638" y="5105400"/>
            <a:ext cx="755650" cy="641350"/>
            <a:chOff x="3312" y="3504"/>
            <a:chExt cx="476" cy="404"/>
          </a:xfrm>
        </p:grpSpPr>
        <p:sp>
          <p:nvSpPr>
            <p:cNvPr id="138" name="Google Shape;138;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39" name="Google Shape;139;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40" name="Google Shape;140;p5"/>
          <p:cNvCxnSpPr/>
          <p:nvPr/>
        </p:nvCxnSpPr>
        <p:spPr>
          <a:xfrm>
            <a:off x="5684838" y="5181600"/>
            <a:ext cx="1219200" cy="381000"/>
          </a:xfrm>
          <a:prstGeom prst="straightConnector1">
            <a:avLst/>
          </a:prstGeom>
          <a:noFill/>
          <a:ln w="38100" cap="flat" cmpd="sng">
            <a:solidFill>
              <a:schemeClr val="dk1"/>
            </a:solidFill>
            <a:prstDash val="solid"/>
            <a:round/>
            <a:headEnd type="none" w="sm" len="sm"/>
            <a:tailEnd type="triangle" w="lg" len="lg"/>
          </a:ln>
        </p:spPr>
      </p:cxnSp>
      <p:cxnSp>
        <p:nvCxnSpPr>
          <p:cNvPr id="141" name="Google Shape;141;p5"/>
          <p:cNvCxnSpPr/>
          <p:nvPr/>
        </p:nvCxnSpPr>
        <p:spPr>
          <a:xfrm rot="10800000" flipH="1">
            <a:off x="7818438" y="5181600"/>
            <a:ext cx="1295400" cy="457200"/>
          </a:xfrm>
          <a:prstGeom prst="straightConnector1">
            <a:avLst/>
          </a:prstGeom>
          <a:noFill/>
          <a:ln w="38100" cap="flat" cmpd="sng">
            <a:solidFill>
              <a:schemeClr val="dk1"/>
            </a:solidFill>
            <a:prstDash val="solid"/>
            <a:round/>
            <a:headEnd type="none" w="sm" len="sm"/>
            <a:tailEnd type="triangle" w="lg" len="lg"/>
          </a:ln>
        </p:spPr>
      </p:cxnSp>
      <p:sp>
        <p:nvSpPr>
          <p:cNvPr id="142" name="Google Shape;142;p5"/>
          <p:cNvSpPr/>
          <p:nvPr/>
        </p:nvSpPr>
        <p:spPr>
          <a:xfrm>
            <a:off x="3429000" y="5791201"/>
            <a:ext cx="9398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CC3300"/>
                </a:solidFill>
                <a:latin typeface="Calibri" panose="020F0502020204030204" pitchFamily="34" charset="0"/>
                <a:ea typeface="Arial"/>
                <a:cs typeface="Calibri" panose="020F0502020204030204" pitchFamily="34" charset="0"/>
                <a:sym typeface="Arial"/>
              </a:rPr>
              <a:t>Xmin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3" name="Google Shape;143;p5"/>
          <p:cNvSpPr/>
          <p:nvPr/>
        </p:nvSpPr>
        <p:spPr>
          <a:xfrm>
            <a:off x="4343400" y="5683250"/>
            <a:ext cx="59055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CC3300"/>
                </a:solidFill>
                <a:latin typeface="Calibri" panose="020F0502020204030204" pitchFamily="34" charset="0"/>
                <a:ea typeface="Arial"/>
                <a:cs typeface="Calibri" panose="020F0502020204030204" pitchFamily="34" charset="0"/>
                <a:sym typeface="Arial"/>
              </a:rPr>
              <a:t>-b  </a:t>
            </a:r>
            <a:r>
              <a:rPr lang="en-US" kern="0">
                <a:solidFill>
                  <a:srgbClr val="CC3300"/>
                </a:solidFill>
                <a:latin typeface="Calibri" panose="020F0502020204030204" pitchFamily="34" charset="0"/>
                <a:ea typeface="Arial"/>
                <a:cs typeface="Calibri" panose="020F0502020204030204" pitchFamily="34" charset="0"/>
                <a:sym typeface="Arial"/>
              </a:rPr>
              <a:t> </a:t>
            </a:r>
            <a:br>
              <a:rPr lang="en-US" kern="0">
                <a:solidFill>
                  <a:srgbClr val="CC3300"/>
                </a:solidFill>
                <a:latin typeface="Calibri" panose="020F0502020204030204" pitchFamily="34" charset="0"/>
                <a:ea typeface="Arial"/>
                <a:cs typeface="Calibri" panose="020F0502020204030204" pitchFamily="34" charset="0"/>
                <a:sym typeface="Arial"/>
              </a:rPr>
            </a:br>
            <a:r>
              <a:rPr lang="en-US" kern="0">
                <a:solidFill>
                  <a:srgbClr val="CC33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4" name="Google Shape;144;p5"/>
          <p:cNvSpPr/>
          <p:nvPr/>
        </p:nvSpPr>
        <p:spPr>
          <a:xfrm>
            <a:off x="5029200" y="5715001"/>
            <a:ext cx="25336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l-GR" kern="0" dirty="0">
                <a:solidFill>
                  <a:srgbClr val="CC3300"/>
                </a:solidFill>
                <a:latin typeface="Calibri" panose="020F0502020204030204" pitchFamily="34" charset="0"/>
                <a:ea typeface="Arial"/>
                <a:cs typeface="Calibri" panose="020F0502020204030204" pitchFamily="34" charset="0"/>
                <a:sym typeface="Arial"/>
              </a:rPr>
              <a:t>Είναι το ελάχιστο σημείο</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45" name="Google Shape;145;p5"/>
          <p:cNvSpPr/>
          <p:nvPr/>
        </p:nvSpPr>
        <p:spPr>
          <a:xfrm>
            <a:off x="3429000" y="6324601"/>
            <a:ext cx="977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ƒ 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46" name="Google Shape;146;p5"/>
          <p:cNvGrpSpPr/>
          <p:nvPr/>
        </p:nvGrpSpPr>
        <p:grpSpPr>
          <a:xfrm>
            <a:off x="4343400" y="6216650"/>
            <a:ext cx="755650" cy="641350"/>
            <a:chOff x="3312" y="3504"/>
            <a:chExt cx="476" cy="404"/>
          </a:xfrm>
        </p:grpSpPr>
        <p:sp>
          <p:nvSpPr>
            <p:cNvPr id="147" name="Google Shape;147;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-Δ</a:t>
              </a:r>
              <a:br>
                <a:rPr lang="en-US" kern="0">
                  <a:solidFill>
                    <a:srgbClr val="0000FF"/>
                  </a:solidFill>
                  <a:latin typeface="Calibri" panose="020F0502020204030204" pitchFamily="34" charset="0"/>
                  <a:ea typeface="Arial"/>
                  <a:cs typeface="Calibri" panose="020F0502020204030204" pitchFamily="34" charset="0"/>
                  <a:sym typeface="Arial"/>
                </a:rPr>
              </a:br>
              <a:r>
                <a:rPr lang="en-US" kern="0">
                  <a:solidFill>
                    <a:srgbClr val="0000FF"/>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48" name="Google Shape;148;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sp>
        <p:nvSpPr>
          <p:cNvPr id="149" name="Google Shape;149;p5"/>
          <p:cNvSpPr/>
          <p:nvPr/>
        </p:nvSpPr>
        <p:spPr>
          <a:xfrm>
            <a:off x="5029200" y="6248400"/>
            <a:ext cx="4144200" cy="36660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0000FF"/>
                </a:solidFill>
                <a:latin typeface="Calibri" panose="020F0502020204030204" pitchFamily="34" charset="0"/>
                <a:ea typeface="Arial"/>
                <a:cs typeface="Calibri" panose="020F0502020204030204" pitchFamily="34" charset="0"/>
                <a:sym typeface="Arial"/>
              </a:rPr>
              <a:t>- </a:t>
            </a:r>
            <a:r>
              <a:rPr lang="el-GR" kern="0" dirty="0">
                <a:solidFill>
                  <a:srgbClr val="0000FF"/>
                </a:solidFill>
                <a:latin typeface="Calibri" panose="020F0502020204030204" pitchFamily="34" charset="0"/>
                <a:ea typeface="Arial"/>
                <a:cs typeface="Calibri" panose="020F0502020204030204" pitchFamily="34" charset="0"/>
                <a:sym typeface="Arial"/>
              </a:rPr>
              <a:t>Είναι η ελάχιστη τιμή του f</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80"/>
                                        <p:tgtEl>
                                          <p:spTgt spid="120"/>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80"/>
                                        <p:tgtEl>
                                          <p:spTgt spid="121"/>
                                        </p:tgtEl>
                                      </p:cBhvr>
                                    </p:animEffect>
                                  </p:childTnLst>
                                </p:cTn>
                              </p:par>
                            </p:childTnLst>
                          </p:cTn>
                        </p:par>
                        <p:par>
                          <p:cTn id="16" fill="hold">
                            <p:stCondLst>
                              <p:cond delay="1160"/>
                            </p:stCondLst>
                            <p:childTnLst>
                              <p:par>
                                <p:cTn id="17" presetID="10" presetClass="entr" presetSubtype="0" fill="hold" nodeType="afterEffect">
                                  <p:stCondLst>
                                    <p:cond delay="0"/>
                                  </p:stCondLst>
                                  <p:childTnLst>
                                    <p:set>
                                      <p:cBhvr>
                                        <p:cTn id="18" dur="1" fill="hold">
                                          <p:stCondLst>
                                            <p:cond delay="0"/>
                                          </p:stCondLst>
                                        </p:cTn>
                                        <p:tgtEl>
                                          <p:spTgt spid="122"/>
                                        </p:tgtEl>
                                        <p:attrNameLst>
                                          <p:attrName>style.visibility</p:attrName>
                                        </p:attrNameLst>
                                      </p:cBhvr>
                                      <p:to>
                                        <p:strVal val="visible"/>
                                      </p:to>
                                    </p:set>
                                    <p:animEffect transition="in" filter="fade">
                                      <p:cBhvr>
                                        <p:cTn id="19" dur="500"/>
                                        <p:tgtEl>
                                          <p:spTgt spid="122"/>
                                        </p:tgtEl>
                                      </p:cBhvr>
                                    </p:animEffect>
                                  </p:childTnLst>
                                </p:cTn>
                              </p:par>
                            </p:childTnLst>
                          </p:cTn>
                        </p:par>
                        <p:par>
                          <p:cTn id="20" fill="hold">
                            <p:stCondLst>
                              <p:cond delay="1660"/>
                            </p:stCondLst>
                            <p:childTnLst>
                              <p:par>
                                <p:cTn id="21" presetID="10" presetClass="entr" presetSubtype="0" fill="hold" nodeType="after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fade">
                                      <p:cBhvr>
                                        <p:cTn id="23" dur="80"/>
                                        <p:tgtEl>
                                          <p:spTgt spid="123"/>
                                        </p:tgtEl>
                                      </p:cBhvr>
                                    </p:animEffect>
                                  </p:childTnLst>
                                </p:cTn>
                              </p:par>
                            </p:childTnLst>
                          </p:cTn>
                        </p:par>
                        <p:par>
                          <p:cTn id="24" fill="hold">
                            <p:stCondLst>
                              <p:cond delay="1740"/>
                            </p:stCondLst>
                            <p:childTnLst>
                              <p:par>
                                <p:cTn id="25" presetID="10" presetClass="entr" presetSubtype="0" fill="hold"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fade">
                                      <p:cBhvr>
                                        <p:cTn id="27" dur="500"/>
                                        <p:tgtEl>
                                          <p:spTgt spid="124"/>
                                        </p:tgtEl>
                                      </p:cBhvr>
                                    </p:animEffect>
                                  </p:childTnLst>
                                </p:cTn>
                              </p:par>
                            </p:childTnLst>
                          </p:cTn>
                        </p:par>
                        <p:par>
                          <p:cTn id="28" fill="hold">
                            <p:stCondLst>
                              <p:cond delay="2240"/>
                            </p:stCondLst>
                            <p:childTnLst>
                              <p:par>
                                <p:cTn id="29" presetID="10" presetClass="entr" presetSubtype="0" fill="hold"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1000"/>
                                        <p:tgtEl>
                                          <p:spTgt spid="125"/>
                                        </p:tgtEl>
                                      </p:cBhvr>
                                    </p:animEffect>
                                  </p:childTnLst>
                                </p:cTn>
                              </p:par>
                            </p:childTnLst>
                          </p:cTn>
                        </p:par>
                        <p:par>
                          <p:cTn id="32" fill="hold">
                            <p:stCondLst>
                              <p:cond delay="3240"/>
                            </p:stCondLst>
                            <p:childTnLst>
                              <p:par>
                                <p:cTn id="33" presetID="10" presetClass="entr" presetSubtype="0" fill="hold" nodeType="afterEffect">
                                  <p:stCondLst>
                                    <p:cond delay="0"/>
                                  </p:stCondLst>
                                  <p:childTnLst>
                                    <p:set>
                                      <p:cBhvr>
                                        <p:cTn id="34" dur="1" fill="hold">
                                          <p:stCondLst>
                                            <p:cond delay="0"/>
                                          </p:stCondLst>
                                        </p:cTn>
                                        <p:tgtEl>
                                          <p:spTgt spid="126"/>
                                        </p:tgtEl>
                                        <p:attrNameLst>
                                          <p:attrName>style.visibility</p:attrName>
                                        </p:attrNameLst>
                                      </p:cBhvr>
                                      <p:to>
                                        <p:strVal val="visible"/>
                                      </p:to>
                                    </p:set>
                                    <p:animEffect transition="in" filter="fade">
                                      <p:cBhvr>
                                        <p:cTn id="35" dur="1000"/>
                                        <p:tgtEl>
                                          <p:spTgt spid="126"/>
                                        </p:tgtEl>
                                      </p:cBhvr>
                                    </p:animEffect>
                                  </p:childTnLst>
                                </p:cTn>
                              </p:par>
                            </p:childTnLst>
                          </p:cTn>
                        </p:par>
                        <p:par>
                          <p:cTn id="36" fill="hold">
                            <p:stCondLst>
                              <p:cond delay="4240"/>
                            </p:stCondLst>
                            <p:childTnLst>
                              <p:par>
                                <p:cTn id="37" presetID="10" presetClass="entr" presetSubtype="0" fill="hold"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childTnLst>
                                </p:cTn>
                              </p:par>
                            </p:childTnLst>
                          </p:cTn>
                        </p:par>
                        <p:par>
                          <p:cTn id="40" fill="hold">
                            <p:stCondLst>
                              <p:cond delay="4740"/>
                            </p:stCondLst>
                            <p:childTnLst>
                              <p:par>
                                <p:cTn id="41" presetID="10" presetClass="entr" presetSubtype="0"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fade">
                                      <p:cBhvr>
                                        <p:cTn id="43" dur="1"/>
                                        <p:tgtEl>
                                          <p:spTgt spid="128"/>
                                        </p:tgtEl>
                                      </p:cBhvr>
                                    </p:animEffect>
                                  </p:childTnLst>
                                </p:cTn>
                              </p:par>
                            </p:childTnLst>
                          </p:cTn>
                        </p:par>
                        <p:par>
                          <p:cTn id="44" fill="hold">
                            <p:stCondLst>
                              <p:cond delay="4740"/>
                            </p:stCondLst>
                            <p:childTnLst>
                              <p:par>
                                <p:cTn id="45" presetID="10" presetClass="entr" presetSubtype="0"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1"/>
                                        <p:tgtEl>
                                          <p:spTgt spid="129"/>
                                        </p:tgtEl>
                                      </p:cBhvr>
                                    </p:animEffect>
                                  </p:childTnLst>
                                </p:cTn>
                              </p:par>
                            </p:childTnLst>
                          </p:cTn>
                        </p:par>
                        <p:par>
                          <p:cTn id="48" fill="hold">
                            <p:stCondLst>
                              <p:cond delay="4740"/>
                            </p:stCondLst>
                            <p:childTnLst>
                              <p:par>
                                <p:cTn id="49" presetID="10" presetClass="entr" presetSubtype="0" fill="hold" nodeType="afterEffect">
                                  <p:stCondLst>
                                    <p:cond delay="0"/>
                                  </p:stCondLst>
                                  <p:childTnLst>
                                    <p:set>
                                      <p:cBhvr>
                                        <p:cTn id="50" dur="1" fill="hold">
                                          <p:stCondLst>
                                            <p:cond delay="0"/>
                                          </p:stCondLst>
                                        </p:cTn>
                                        <p:tgtEl>
                                          <p:spTgt spid="130"/>
                                        </p:tgtEl>
                                        <p:attrNameLst>
                                          <p:attrName>style.visibility</p:attrName>
                                        </p:attrNameLst>
                                      </p:cBhvr>
                                      <p:to>
                                        <p:strVal val="visible"/>
                                      </p:to>
                                    </p:set>
                                    <p:animEffect transition="in" filter="fade">
                                      <p:cBhvr>
                                        <p:cTn id="51" dur="2000"/>
                                        <p:tgtEl>
                                          <p:spTgt spid="130"/>
                                        </p:tgtEl>
                                      </p:cBhvr>
                                    </p:animEffect>
                                  </p:childTnLst>
                                </p:cTn>
                              </p:par>
                            </p:childTnLst>
                          </p:cTn>
                        </p:par>
                        <p:par>
                          <p:cTn id="52" fill="hold">
                            <p:stCondLst>
                              <p:cond delay="6740"/>
                            </p:stCondLst>
                            <p:childTnLst>
                              <p:par>
                                <p:cTn id="53" presetID="10" presetClass="entr" presetSubtype="0" fill="hold"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childTnLst>
                                </p:cTn>
                              </p:par>
                              <p:par>
                                <p:cTn id="56" presetID="10" presetClass="entr" presetSubtype="0" fill="hold" nodeType="withEffect">
                                  <p:stCondLst>
                                    <p:cond delay="0"/>
                                  </p:stCondLst>
                                  <p:childTnLst>
                                    <p:set>
                                      <p:cBhvr>
                                        <p:cTn id="57" dur="1" fill="hold">
                                          <p:stCondLst>
                                            <p:cond delay="0"/>
                                          </p:stCondLst>
                                        </p:cTn>
                                        <p:tgtEl>
                                          <p:spTgt spid="133"/>
                                        </p:tgtEl>
                                        <p:attrNameLst>
                                          <p:attrName>style.visibility</p:attrName>
                                        </p:attrNameLst>
                                      </p:cBhvr>
                                      <p:to>
                                        <p:strVal val="visible"/>
                                      </p:to>
                                    </p:set>
                                    <p:animEffect transition="in" filter="fade">
                                      <p:cBhvr>
                                        <p:cTn id="58" dur="1000"/>
                                        <p:tgtEl>
                                          <p:spTgt spid="133"/>
                                        </p:tgtEl>
                                      </p:cBhvr>
                                    </p:animEffect>
                                  </p:childTnLst>
                                </p:cTn>
                              </p:par>
                              <p:par>
                                <p:cTn id="59" presetID="10" presetClass="entr" presetSubtype="0" fill="hold" nodeType="withEffect">
                                  <p:stCondLst>
                                    <p:cond delay="0"/>
                                  </p:stCondLst>
                                  <p:childTnLst>
                                    <p:set>
                                      <p:cBhvr>
                                        <p:cTn id="60" dur="1" fill="hold">
                                          <p:stCondLst>
                                            <p:cond delay="0"/>
                                          </p:stCondLst>
                                        </p:cTn>
                                        <p:tgtEl>
                                          <p:spTgt spid="136"/>
                                        </p:tgtEl>
                                        <p:attrNameLst>
                                          <p:attrName>style.visibility</p:attrName>
                                        </p:attrNameLst>
                                      </p:cBhvr>
                                      <p:to>
                                        <p:strVal val="visible"/>
                                      </p:to>
                                    </p:set>
                                    <p:animEffect transition="in" filter="fade">
                                      <p:cBhvr>
                                        <p:cTn id="61" dur="1000"/>
                                        <p:tgtEl>
                                          <p:spTgt spid="136"/>
                                        </p:tgtEl>
                                      </p:cBhvr>
                                    </p:animEffect>
                                  </p:childTnLst>
                                </p:cTn>
                              </p:par>
                            </p:childTnLst>
                          </p:cTn>
                        </p:par>
                        <p:par>
                          <p:cTn id="62" fill="hold">
                            <p:stCondLst>
                              <p:cond delay="7740"/>
                            </p:stCondLst>
                            <p:childTnLst>
                              <p:par>
                                <p:cTn id="63" presetID="10" presetClass="entr" presetSubtype="0" fill="hold" nodeType="afterEffect">
                                  <p:stCondLst>
                                    <p:cond delay="0"/>
                                  </p:stCondLst>
                                  <p:childTnLst>
                                    <p:set>
                                      <p:cBhvr>
                                        <p:cTn id="64" dur="1" fill="hold">
                                          <p:stCondLst>
                                            <p:cond delay="0"/>
                                          </p:stCondLst>
                                        </p:cTn>
                                        <p:tgtEl>
                                          <p:spTgt spid="131"/>
                                        </p:tgtEl>
                                        <p:attrNameLst>
                                          <p:attrName>style.visibility</p:attrName>
                                        </p:attrNameLst>
                                      </p:cBhvr>
                                      <p:to>
                                        <p:strVal val="visible"/>
                                      </p:to>
                                    </p:set>
                                    <p:animEffect transition="in" filter="fade">
                                      <p:cBhvr>
                                        <p:cTn id="65" dur="2000"/>
                                        <p:tgtEl>
                                          <p:spTgt spid="131"/>
                                        </p:tgtEl>
                                      </p:cBhvr>
                                    </p:animEffect>
                                  </p:childTnLst>
                                </p:cTn>
                              </p:par>
                            </p:childTnLst>
                          </p:cTn>
                        </p:par>
                        <p:par>
                          <p:cTn id="66" fill="hold">
                            <p:stCondLst>
                              <p:cond delay="9740"/>
                            </p:stCondLst>
                            <p:childTnLst>
                              <p:par>
                                <p:cTn id="67" presetID="10" presetClass="entr" presetSubtype="0" fill="hold" nodeType="afterEffect">
                                  <p:stCondLst>
                                    <p:cond delay="0"/>
                                  </p:stCondLst>
                                  <p:childTnLst>
                                    <p:set>
                                      <p:cBhvr>
                                        <p:cTn id="68" dur="1" fill="hold">
                                          <p:stCondLst>
                                            <p:cond delay="0"/>
                                          </p:stCondLst>
                                        </p:cTn>
                                        <p:tgtEl>
                                          <p:spTgt spid="134"/>
                                        </p:tgtEl>
                                        <p:attrNameLst>
                                          <p:attrName>style.visibility</p:attrName>
                                        </p:attrNameLst>
                                      </p:cBhvr>
                                      <p:to>
                                        <p:strVal val="visible"/>
                                      </p:to>
                                    </p:set>
                                    <p:animEffect transition="in" filter="fade">
                                      <p:cBhvr>
                                        <p:cTn id="69" dur="500"/>
                                        <p:tgtEl>
                                          <p:spTgt spid="134"/>
                                        </p:tgtEl>
                                      </p:cBhvr>
                                    </p:animEffect>
                                  </p:childTnLst>
                                </p:cTn>
                              </p:par>
                              <p:par>
                                <p:cTn id="70" presetID="10" presetClass="entr" presetSubtype="0" fill="hold" nodeType="withEffect">
                                  <p:stCondLst>
                                    <p:cond delay="0"/>
                                  </p:stCondLst>
                                  <p:childTnLst>
                                    <p:set>
                                      <p:cBhvr>
                                        <p:cTn id="71" dur="1" fill="hold">
                                          <p:stCondLst>
                                            <p:cond delay="0"/>
                                          </p:stCondLst>
                                        </p:cTn>
                                        <p:tgtEl>
                                          <p:spTgt spid="135"/>
                                        </p:tgtEl>
                                        <p:attrNameLst>
                                          <p:attrName>style.visibility</p:attrName>
                                        </p:attrNameLst>
                                      </p:cBhvr>
                                      <p:to>
                                        <p:strVal val="visible"/>
                                      </p:to>
                                    </p:set>
                                    <p:animEffect transition="in" filter="fade">
                                      <p:cBhvr>
                                        <p:cTn id="72" dur="500"/>
                                        <p:tgtEl>
                                          <p:spTgt spid="135"/>
                                        </p:tgtEl>
                                      </p:cBhvr>
                                    </p:animEffect>
                                  </p:childTnLst>
                                </p:cTn>
                              </p:par>
                              <p:par>
                                <p:cTn id="73" presetID="10" presetClass="entr" presetSubtype="0" fill="hold" nodeType="withEffect">
                                  <p:stCondLst>
                                    <p:cond delay="0"/>
                                  </p:stCondLst>
                                  <p:childTnLst>
                                    <p:set>
                                      <p:cBhvr>
                                        <p:cTn id="74" dur="1" fill="hold">
                                          <p:stCondLst>
                                            <p:cond delay="0"/>
                                          </p:stCondLst>
                                        </p:cTn>
                                        <p:tgtEl>
                                          <p:spTgt spid="137"/>
                                        </p:tgtEl>
                                        <p:attrNameLst>
                                          <p:attrName>style.visibility</p:attrName>
                                        </p:attrNameLst>
                                      </p:cBhvr>
                                      <p:to>
                                        <p:strVal val="visible"/>
                                      </p:to>
                                    </p:set>
                                    <p:animEffect transition="in" filter="fade">
                                      <p:cBhvr>
                                        <p:cTn id="75" dur="500"/>
                                        <p:tgtEl>
                                          <p:spTgt spid="137"/>
                                        </p:tgtEl>
                                      </p:cBhvr>
                                    </p:animEffect>
                                  </p:childTnLst>
                                </p:cTn>
                              </p:par>
                            </p:childTnLst>
                          </p:cTn>
                        </p:par>
                        <p:par>
                          <p:cTn id="76" fill="hold">
                            <p:stCondLst>
                              <p:cond delay="10240"/>
                            </p:stCondLst>
                            <p:childTnLst>
                              <p:par>
                                <p:cTn id="77" presetID="10" presetClass="entr" presetSubtype="0" fill="hold"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childTnLst>
                          </p:cTn>
                        </p:par>
                        <p:par>
                          <p:cTn id="80" fill="hold">
                            <p:stCondLst>
                              <p:cond delay="10740"/>
                            </p:stCondLst>
                            <p:childTnLst>
                              <p:par>
                                <p:cTn id="81" presetID="10" presetClass="entr" presetSubtype="0" fill="hold" nodeType="afterEffect">
                                  <p:stCondLst>
                                    <p:cond delay="0"/>
                                  </p:stCondLst>
                                  <p:childTnLst>
                                    <p:set>
                                      <p:cBhvr>
                                        <p:cTn id="82" dur="1" fill="hold">
                                          <p:stCondLst>
                                            <p:cond delay="0"/>
                                          </p:stCondLst>
                                        </p:cTn>
                                        <p:tgtEl>
                                          <p:spTgt spid="141"/>
                                        </p:tgtEl>
                                        <p:attrNameLst>
                                          <p:attrName>style.visibility</p:attrName>
                                        </p:attrNameLst>
                                      </p:cBhvr>
                                      <p:to>
                                        <p:strVal val="visible"/>
                                      </p:to>
                                    </p:set>
                                    <p:animEffect transition="in" filter="fade">
                                      <p:cBhvr>
                                        <p:cTn id="83" dur="500"/>
                                        <p:tgtEl>
                                          <p:spTgt spid="14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142"/>
                                        </p:tgtEl>
                                        <p:attrNameLst>
                                          <p:attrName>style.visibility</p:attrName>
                                        </p:attrNameLst>
                                      </p:cBhvr>
                                      <p:to>
                                        <p:strVal val="visible"/>
                                      </p:to>
                                    </p:set>
                                    <p:animEffect transition="in" filter="fade">
                                      <p:cBhvr>
                                        <p:cTn id="88" dur="1000"/>
                                        <p:tgtEl>
                                          <p:spTgt spid="142"/>
                                        </p:tgtEl>
                                      </p:cBhvr>
                                    </p:animEffect>
                                  </p:childTnLst>
                                </p:cTn>
                              </p:par>
                            </p:childTnLst>
                          </p:cTn>
                        </p:par>
                        <p:par>
                          <p:cTn id="89" fill="hold">
                            <p:stCondLst>
                              <p:cond delay="1000"/>
                            </p:stCondLst>
                            <p:childTnLst>
                              <p:par>
                                <p:cTn id="90" presetID="10" presetClass="entr" presetSubtype="0" fill="hold" nodeType="afterEffect">
                                  <p:stCondLst>
                                    <p:cond delay="0"/>
                                  </p:stCondLst>
                                  <p:childTnLst>
                                    <p:set>
                                      <p:cBhvr>
                                        <p:cTn id="91" dur="1" fill="hold">
                                          <p:stCondLst>
                                            <p:cond delay="0"/>
                                          </p:stCondLst>
                                        </p:cTn>
                                        <p:tgtEl>
                                          <p:spTgt spid="143"/>
                                        </p:tgtEl>
                                        <p:attrNameLst>
                                          <p:attrName>style.visibility</p:attrName>
                                        </p:attrNameLst>
                                      </p:cBhvr>
                                      <p:to>
                                        <p:strVal val="visible"/>
                                      </p:to>
                                    </p:set>
                                    <p:animEffect transition="in" filter="fade">
                                      <p:cBhvr>
                                        <p:cTn id="92" dur="2000"/>
                                        <p:tgtEl>
                                          <p:spTgt spid="143"/>
                                        </p:tgtEl>
                                      </p:cBhvr>
                                    </p:animEffect>
                                  </p:childTnLst>
                                </p:cTn>
                              </p:par>
                            </p:childTnLst>
                          </p:cTn>
                        </p:par>
                        <p:par>
                          <p:cTn id="93" fill="hold">
                            <p:stCondLst>
                              <p:cond delay="3000"/>
                            </p:stCondLst>
                            <p:childTnLst>
                              <p:par>
                                <p:cTn id="94" presetID="10" presetClass="entr" presetSubtype="0" fill="hold" nodeType="after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fade">
                                      <p:cBhvr>
                                        <p:cTn id="96" dur="80"/>
                                        <p:tgtEl>
                                          <p:spTgt spid="144"/>
                                        </p:tgtEl>
                                      </p:cBhvr>
                                    </p:animEffect>
                                  </p:childTnLst>
                                </p:cTn>
                              </p:par>
                            </p:childTnLst>
                          </p:cTn>
                        </p:par>
                        <p:par>
                          <p:cTn id="97" fill="hold">
                            <p:stCondLst>
                              <p:cond delay="3080"/>
                            </p:stCondLst>
                            <p:childTnLst>
                              <p:par>
                                <p:cTn id="98" presetID="10" presetClass="entr" presetSubtype="0" fill="hold" nodeType="afterEffect">
                                  <p:stCondLst>
                                    <p:cond delay="0"/>
                                  </p:stCondLst>
                                  <p:childTnLst>
                                    <p:set>
                                      <p:cBhvr>
                                        <p:cTn id="99" dur="1" fill="hold">
                                          <p:stCondLst>
                                            <p:cond delay="0"/>
                                          </p:stCondLst>
                                        </p:cTn>
                                        <p:tgtEl>
                                          <p:spTgt spid="145"/>
                                        </p:tgtEl>
                                        <p:attrNameLst>
                                          <p:attrName>style.visibility</p:attrName>
                                        </p:attrNameLst>
                                      </p:cBhvr>
                                      <p:to>
                                        <p:strVal val="visible"/>
                                      </p:to>
                                    </p:set>
                                    <p:animEffect transition="in" filter="fade">
                                      <p:cBhvr>
                                        <p:cTn id="100" dur="1000"/>
                                        <p:tgtEl>
                                          <p:spTgt spid="145"/>
                                        </p:tgtEl>
                                      </p:cBhvr>
                                    </p:animEffect>
                                  </p:childTnLst>
                                </p:cTn>
                              </p:par>
                            </p:childTnLst>
                          </p:cTn>
                        </p:par>
                        <p:par>
                          <p:cTn id="101" fill="hold">
                            <p:stCondLst>
                              <p:cond delay="4080"/>
                            </p:stCondLst>
                            <p:childTnLst>
                              <p:par>
                                <p:cTn id="102" presetID="10" presetClass="entr" presetSubtype="0" fill="hold" nodeType="afterEffect">
                                  <p:stCondLst>
                                    <p:cond delay="0"/>
                                  </p:stCondLst>
                                  <p:childTnLst>
                                    <p:set>
                                      <p:cBhvr>
                                        <p:cTn id="103" dur="1" fill="hold">
                                          <p:stCondLst>
                                            <p:cond delay="0"/>
                                          </p:stCondLst>
                                        </p:cTn>
                                        <p:tgtEl>
                                          <p:spTgt spid="146"/>
                                        </p:tgtEl>
                                        <p:attrNameLst>
                                          <p:attrName>style.visibility</p:attrName>
                                        </p:attrNameLst>
                                      </p:cBhvr>
                                      <p:to>
                                        <p:strVal val="visible"/>
                                      </p:to>
                                    </p:set>
                                    <p:animEffect transition="in" filter="fade">
                                      <p:cBhvr>
                                        <p:cTn id="104" dur="500"/>
                                        <p:tgtEl>
                                          <p:spTgt spid="146"/>
                                        </p:tgtEl>
                                      </p:cBhvr>
                                    </p:animEffect>
                                  </p:childTnLst>
                                </p:cTn>
                              </p:par>
                            </p:childTnLst>
                          </p:cTn>
                        </p:par>
                        <p:par>
                          <p:cTn id="105" fill="hold">
                            <p:stCondLst>
                              <p:cond delay="4580"/>
                            </p:stCondLst>
                            <p:childTnLst>
                              <p:par>
                                <p:cTn id="106" presetID="10" presetClass="entr" presetSubtype="0" fill="hold" nodeType="afterEffect">
                                  <p:stCondLst>
                                    <p:cond delay="0"/>
                                  </p:stCondLst>
                                  <p:childTnLst>
                                    <p:set>
                                      <p:cBhvr>
                                        <p:cTn id="107" dur="1" fill="hold">
                                          <p:stCondLst>
                                            <p:cond delay="0"/>
                                          </p:stCondLst>
                                        </p:cTn>
                                        <p:tgtEl>
                                          <p:spTgt spid="149"/>
                                        </p:tgtEl>
                                        <p:attrNameLst>
                                          <p:attrName>style.visibility</p:attrName>
                                        </p:attrNameLst>
                                      </p:cBhvr>
                                      <p:to>
                                        <p:strVal val="visible"/>
                                      </p:to>
                                    </p:set>
                                    <p:animEffect transition="in" filter="fade">
                                      <p:cBhvr>
                                        <p:cTn id="108" dur="8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6"/>
          <p:cNvSpPr/>
          <p:nvPr/>
        </p:nvSpPr>
        <p:spPr>
          <a:xfrm>
            <a:off x="881858" y="333376"/>
            <a:ext cx="6767512" cy="1343025"/>
          </a:xfrm>
          <a:prstGeom prst="rect">
            <a:avLst/>
          </a:prstGeom>
          <a:noFill/>
          <a:ln>
            <a:noFill/>
          </a:ln>
        </p:spPr>
        <p:txBody>
          <a:bodyPr spcFirstLastPara="1" wrap="square" lIns="91425" tIns="45700" rIns="91425" bIns="45700" anchor="ctr" anchorCtr="0">
            <a:noAutofit/>
          </a:bodyPr>
          <a:lstStyle/>
          <a:p>
            <a:pPr>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2. </a:t>
            </a:r>
            <a:r>
              <a:rPr lang="en-US" kern="0" dirty="0">
                <a:solidFill>
                  <a:srgbClr val="0000FF"/>
                </a:solidFill>
                <a:latin typeface="Calibri" panose="020F0502020204030204" pitchFamily="34" charset="0"/>
                <a:ea typeface="Arial"/>
                <a:cs typeface="Calibri" panose="020F0502020204030204" pitchFamily="34" charset="0"/>
                <a:sym typeface="Arial"/>
              </a:rPr>
              <a:t>If a&lt;0, then:</a:t>
            </a: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is strictly decreasing on (-∞,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sz="1600" kern="0" dirty="0">
                <a:solidFill>
                  <a:srgbClr val="000000"/>
                </a:solidFill>
                <a:latin typeface="Calibri" panose="020F0502020204030204" pitchFamily="34" charset="0"/>
                <a:ea typeface="Arial"/>
                <a:cs typeface="Calibri" panose="020F0502020204030204" pitchFamily="34" charset="0"/>
                <a:sym typeface="Arial"/>
              </a:rPr>
              <a:t>                                  and</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is strictly increasing on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57" name="Google Shape;157;p6"/>
          <p:cNvSpPr/>
          <p:nvPr/>
        </p:nvSpPr>
        <p:spPr>
          <a:xfrm>
            <a:off x="3352801" y="1524001"/>
            <a:ext cx="3852863"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The function variation table is:</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58" name="Google Shape;158;p6"/>
          <p:cNvCxnSpPr/>
          <p:nvPr/>
        </p:nvCxnSpPr>
        <p:spPr>
          <a:xfrm>
            <a:off x="3505200" y="2590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59" name="Google Shape;159;p6"/>
          <p:cNvCxnSpPr/>
          <p:nvPr/>
        </p:nvCxnSpPr>
        <p:spPr>
          <a:xfrm>
            <a:off x="4572000" y="2057400"/>
            <a:ext cx="0" cy="1219200"/>
          </a:xfrm>
          <a:prstGeom prst="straightConnector1">
            <a:avLst/>
          </a:prstGeom>
          <a:noFill/>
          <a:ln w="28575" cap="flat" cmpd="sng">
            <a:solidFill>
              <a:srgbClr val="CC3300"/>
            </a:solidFill>
            <a:prstDash val="solid"/>
            <a:round/>
            <a:headEnd type="none" w="sm" len="sm"/>
            <a:tailEnd type="none" w="sm" len="sm"/>
          </a:ln>
        </p:spPr>
      </p:cxnSp>
      <p:sp>
        <p:nvSpPr>
          <p:cNvPr id="160" name="Google Shape;160;p6"/>
          <p:cNvSpPr/>
          <p:nvPr/>
        </p:nvSpPr>
        <p:spPr>
          <a:xfrm>
            <a:off x="3886201" y="2057400"/>
            <a:ext cx="3794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1" name="Google Shape;161;p6"/>
          <p:cNvSpPr/>
          <p:nvPr/>
        </p:nvSpPr>
        <p:spPr>
          <a:xfrm>
            <a:off x="3657600" y="2743200"/>
            <a:ext cx="8143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2" name="Google Shape;162;p6"/>
          <p:cNvSpPr/>
          <p:nvPr/>
        </p:nvSpPr>
        <p:spPr>
          <a:xfrm>
            <a:off x="45720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3" name="Google Shape;163;p6"/>
          <p:cNvSpPr/>
          <p:nvPr/>
        </p:nvSpPr>
        <p:spPr>
          <a:xfrm>
            <a:off x="96012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4" name="Google Shape;164;p6"/>
          <p:cNvSpPr/>
          <p:nvPr/>
        </p:nvSpPr>
        <p:spPr>
          <a:xfrm>
            <a:off x="45720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5" name="Google Shape;165;p6"/>
          <p:cNvSpPr/>
          <p:nvPr/>
        </p:nvSpPr>
        <p:spPr>
          <a:xfrm>
            <a:off x="96012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6" name="Google Shape;166;p6"/>
          <p:cNvSpPr/>
          <p:nvPr/>
        </p:nvSpPr>
        <p:spPr>
          <a:xfrm>
            <a:off x="6934201" y="1981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67" name="Google Shape;167;p6"/>
          <p:cNvGrpSpPr/>
          <p:nvPr/>
        </p:nvGrpSpPr>
        <p:grpSpPr>
          <a:xfrm>
            <a:off x="6934200" y="2819400"/>
            <a:ext cx="755650" cy="641350"/>
            <a:chOff x="3312" y="3504"/>
            <a:chExt cx="476" cy="404"/>
          </a:xfrm>
        </p:grpSpPr>
        <p:sp>
          <p:nvSpPr>
            <p:cNvPr id="168" name="Google Shape;168;p6"/>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69" name="Google Shape;169;p6"/>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70" name="Google Shape;170;p6"/>
          <p:cNvCxnSpPr/>
          <p:nvPr/>
        </p:nvCxnSpPr>
        <p:spPr>
          <a:xfrm rot="10800000" flipH="1">
            <a:off x="5334000" y="2895600"/>
            <a:ext cx="1371600" cy="381000"/>
          </a:xfrm>
          <a:prstGeom prst="straightConnector1">
            <a:avLst/>
          </a:prstGeom>
          <a:noFill/>
          <a:ln w="38100" cap="flat" cmpd="sng">
            <a:solidFill>
              <a:schemeClr val="dk1"/>
            </a:solidFill>
            <a:prstDash val="solid"/>
            <a:round/>
            <a:headEnd type="none" w="sm" len="sm"/>
            <a:tailEnd type="triangle" w="lg" len="lg"/>
          </a:ln>
        </p:spPr>
      </p:cxnSp>
      <p:cxnSp>
        <p:nvCxnSpPr>
          <p:cNvPr id="171" name="Google Shape;171;p6"/>
          <p:cNvCxnSpPr/>
          <p:nvPr/>
        </p:nvCxnSpPr>
        <p:spPr>
          <a:xfrm>
            <a:off x="7696200" y="2895600"/>
            <a:ext cx="1524000" cy="381000"/>
          </a:xfrm>
          <a:prstGeom prst="straightConnector1">
            <a:avLst/>
          </a:prstGeom>
          <a:noFill/>
          <a:ln w="38100" cap="flat" cmpd="sng">
            <a:solidFill>
              <a:schemeClr val="dk1"/>
            </a:solidFill>
            <a:prstDash val="solid"/>
            <a:round/>
            <a:headEnd type="none" w="sm" len="sm"/>
            <a:tailEnd type="triangle" w="lg" len="lg"/>
          </a:ln>
        </p:spPr>
      </p:cxnSp>
      <p:sp>
        <p:nvSpPr>
          <p:cNvPr id="172" name="Google Shape;172;p6"/>
          <p:cNvSpPr/>
          <p:nvPr/>
        </p:nvSpPr>
        <p:spPr>
          <a:xfrm>
            <a:off x="3352800" y="3276601"/>
            <a:ext cx="7086600" cy="1190625"/>
          </a:xfrm>
          <a:prstGeom prst="rect">
            <a:avLst/>
          </a:prstGeom>
          <a:noFill/>
          <a:ln>
            <a:noFill/>
          </a:ln>
        </p:spPr>
        <p:txBody>
          <a:bodyPr spcFirstLastPara="1" wrap="square" lIns="91425" tIns="45700" rIns="91425" bIns="45700" anchor="ctr" anchorCtr="0">
            <a:noAutofit/>
          </a:bodyPr>
          <a:lstStyle/>
          <a:p>
            <a:pPr>
              <a:buClr>
                <a:srgbClr val="000000"/>
              </a:buClr>
              <a:buSzPts val="1800"/>
            </a:pPr>
            <a:br>
              <a:rPr lang="en-US" u="sng"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-b  </a:t>
            </a:r>
            <a:r>
              <a:rPr lang="en-US" kern="0" dirty="0">
                <a:solidFill>
                  <a:srgbClr val="CC3300"/>
                </a:solidFill>
                <a:latin typeface="Calibri" panose="020F0502020204030204" pitchFamily="34" charset="0"/>
                <a:ea typeface="Arial"/>
                <a:cs typeface="Calibri" panose="020F0502020204030204" pitchFamily="34" charset="0"/>
                <a:sym typeface="Arial"/>
              </a:rPr>
              <a:t>  is a maximum point;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max =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-Δ </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CC3300"/>
                </a:solidFill>
                <a:latin typeface="Calibri" panose="020F0502020204030204" pitchFamily="34" charset="0"/>
                <a:ea typeface="Arial"/>
                <a:cs typeface="Calibri" panose="020F0502020204030204" pitchFamily="34" charset="0"/>
                <a:sym typeface="Arial"/>
              </a:rPr>
              <a:t>               2a                                                                                     4a</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3" name="Google Shape;173;p6"/>
          <p:cNvSpPr/>
          <p:nvPr/>
        </p:nvSpPr>
        <p:spPr>
          <a:xfrm>
            <a:off x="3352801" y="4191001"/>
            <a:ext cx="1884363"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00"/>
                </a:solidFill>
                <a:latin typeface="Calibri" panose="020F0502020204030204" pitchFamily="34" charset="0"/>
                <a:ea typeface="Bodoni"/>
                <a:cs typeface="Calibri" panose="020F0502020204030204" pitchFamily="34" charset="0"/>
                <a:sym typeface="Bodoni"/>
              </a:rPr>
              <a:t>Observation: </a:t>
            </a:r>
            <a:r>
              <a:rPr lang="en-US" kern="0" dirty="0">
                <a:solidFill>
                  <a:srgbClr val="000000"/>
                </a:solidFill>
                <a:latin typeface="Calibri" panose="020F0502020204030204" pitchFamily="34" charset="0"/>
                <a:ea typeface="Bodoni"/>
                <a:cs typeface="Calibri" panose="020F0502020204030204" pitchFamily="34" charset="0"/>
                <a:sym typeface="Bodoni"/>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4" name="Google Shape;174;p6"/>
          <p:cNvSpPr/>
          <p:nvPr/>
        </p:nvSpPr>
        <p:spPr>
          <a:xfrm>
            <a:off x="3276599" y="4572000"/>
            <a:ext cx="6945315" cy="915988"/>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FF"/>
                </a:solidFill>
                <a:latin typeface="Calibri" panose="020F0502020204030204" pitchFamily="34" charset="0"/>
                <a:ea typeface="Book Antiqua"/>
                <a:cs typeface="Calibri" panose="020F0502020204030204" pitchFamily="34" charset="0"/>
                <a:sym typeface="Book Antiqua"/>
              </a:rPr>
              <a:t>The intervals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are called monotonicity intervals of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err="1">
                <a:solidFill>
                  <a:srgbClr val="0000FF"/>
                </a:solidFill>
                <a:latin typeface="Calibri" panose="020F0502020204030204" pitchFamily="34" charset="0"/>
                <a:ea typeface="Book Antiqua"/>
                <a:cs typeface="Calibri" panose="020F0502020204030204" pitchFamily="34" charset="0"/>
                <a:sym typeface="Book Antiqua"/>
              </a:rPr>
              <a:t>2a</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br>
              <a:rPr lang="en-US" kern="0" dirty="0">
                <a:solidFill>
                  <a:srgbClr val="0000FF"/>
                </a:solidFill>
                <a:latin typeface="Calibri" panose="020F0502020204030204" pitchFamily="34" charset="0"/>
                <a:ea typeface="Book Antiqua"/>
                <a:cs typeface="Calibri" panose="020F0502020204030204" pitchFamily="34" charset="0"/>
                <a:sym typeface="Book Antiqua"/>
              </a:rPr>
            </a:br>
            <a:r>
              <a:rPr lang="en-US" kern="0" dirty="0">
                <a:solidFill>
                  <a:srgbClr val="000000"/>
                </a:solidFill>
                <a:latin typeface="Calibri" panose="020F0502020204030204" pitchFamily="34" charset="0"/>
                <a:ea typeface="Book Antiqua"/>
                <a:cs typeface="Calibri" panose="020F0502020204030204" pitchFamily="34" charset="0"/>
                <a:sym typeface="Book Antiqua"/>
              </a:rPr>
              <a:t>the second degree function.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5" name="Google Shape;175;p6"/>
          <p:cNvSpPr/>
          <p:nvPr/>
        </p:nvSpPr>
        <p:spPr>
          <a:xfrm>
            <a:off x="3128964" y="5486401"/>
            <a:ext cx="7539037" cy="1006475"/>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FF"/>
                </a:solidFill>
                <a:latin typeface="Calibri" panose="020F0502020204030204" pitchFamily="34" charset="0"/>
                <a:ea typeface="Arial"/>
                <a:cs typeface="Calibri" panose="020F0502020204030204" pitchFamily="34" charset="0"/>
                <a:sym typeface="Arial"/>
              </a:rPr>
              <a:t>x</a:t>
            </a:r>
            <a:r>
              <a:rPr lang="en-US" sz="2400" kern="0" dirty="0">
                <a:solidFill>
                  <a:srgbClr val="0000FF"/>
                </a:solidFill>
                <a:latin typeface="Calibri" panose="020F0502020204030204" pitchFamily="34" charset="0"/>
                <a:ea typeface="Book Antiqua"/>
                <a:cs typeface="Calibri" panose="020F0502020204030204" pitchFamily="34" charset="0"/>
                <a:sym typeface="Book Antiqua"/>
              </a:rPr>
              <a:t>=</a:t>
            </a:r>
            <a:r>
              <a:rPr lang="en-US" sz="2400" u="sng" kern="0" dirty="0">
                <a:solidFill>
                  <a:srgbClr val="0000FF"/>
                </a:solidFill>
                <a:latin typeface="Calibri" panose="020F0502020204030204" pitchFamily="34" charset="0"/>
                <a:ea typeface="Book Antiqua"/>
                <a:cs typeface="Calibri" panose="020F0502020204030204" pitchFamily="34" charset="0"/>
                <a:sym typeface="Book Antiqua"/>
              </a:rPr>
              <a:t>-b</a:t>
            </a:r>
            <a:r>
              <a:rPr lang="en-US" sz="2400" u="sng" kern="0" dirty="0">
                <a:solidFill>
                  <a:srgbClr val="0000FF"/>
                </a:solidFill>
                <a:latin typeface="Calibri" panose="020F0502020204030204" pitchFamily="34" charset="0"/>
                <a:ea typeface="Arial"/>
                <a:cs typeface="Calibri" panose="020F0502020204030204" pitchFamily="34" charset="0"/>
                <a:sym typeface="Arial"/>
              </a:rPr>
              <a:t>  </a:t>
            </a:r>
            <a:r>
              <a:rPr lang="en-US" sz="2400"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it is called an </a:t>
            </a:r>
            <a:r>
              <a:rPr lang="en-US" i="1" kern="0" dirty="0">
                <a:solidFill>
                  <a:srgbClr val="0000FF"/>
                </a:solidFill>
                <a:latin typeface="Calibri" panose="020F0502020204030204" pitchFamily="34" charset="0"/>
                <a:ea typeface="Arial"/>
                <a:cs typeface="Calibri" panose="020F0502020204030204" pitchFamily="34" charset="0"/>
                <a:sym typeface="Book Antiqua"/>
              </a:rPr>
              <a:t>extreme point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for the function, and </a:t>
            </a:r>
            <a:r>
              <a:rPr lang="en-US" i="1" kern="0" dirty="0">
                <a:solidFill>
                  <a:srgbClr val="CC3300"/>
                </a:solidFill>
                <a:latin typeface="Calibri" panose="020F0502020204030204" pitchFamily="34" charset="0"/>
                <a:ea typeface="Book Antiqua"/>
                <a:cs typeface="Calibri" panose="020F0502020204030204" pitchFamily="34" charset="0"/>
                <a:sym typeface="Book Antiqua"/>
              </a:rPr>
              <a:t>f</a:t>
            </a:r>
            <a:r>
              <a:rPr lang="en-US" kern="0" dirty="0">
                <a:solidFill>
                  <a:srgbClr val="CC3300"/>
                </a:solidFill>
                <a:latin typeface="Calibri" panose="020F0502020204030204" pitchFamily="34" charset="0"/>
                <a:ea typeface="Book Antiqua"/>
                <a:cs typeface="Calibri" panose="020F0502020204030204" pitchFamily="34" charset="0"/>
                <a:sym typeface="Book Antiqua"/>
              </a:rPr>
              <a:t>(</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-b </a:t>
            </a:r>
            <a:r>
              <a:rPr lang="en-US" kern="0" dirty="0">
                <a:solidFill>
                  <a:srgbClr val="CC3300"/>
                </a:solidFill>
                <a:latin typeface="Calibri" panose="020F0502020204030204" pitchFamily="34" charset="0"/>
                <a:ea typeface="Book Antiqua"/>
                <a:cs typeface="Calibri" panose="020F0502020204030204" pitchFamily="34" charset="0"/>
                <a:sym typeface="Book Antiqua"/>
              </a:rPr>
              <a:t>)=  </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-Δ</a:t>
            </a:r>
            <a:r>
              <a:rPr lang="en-US" u="sng" kern="0" dirty="0">
                <a:solidFill>
                  <a:srgbClr val="CC3300"/>
                </a:solidFill>
                <a:latin typeface="Calibri" panose="020F0502020204030204" pitchFamily="34" charset="0"/>
                <a:ea typeface="Times New Roman"/>
                <a:cs typeface="Calibri" panose="020F0502020204030204" pitchFamily="34" charset="0"/>
                <a:sym typeface="Times New Roman"/>
              </a:rPr>
              <a:t> </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Arial"/>
                <a:cs typeface="Calibri" panose="020F0502020204030204" pitchFamily="34" charset="0"/>
                <a:sym typeface="Arial"/>
              </a:rPr>
              <a:t> is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Book Antiqua"/>
                <a:cs typeface="Calibri" panose="020F0502020204030204" pitchFamily="34" charset="0"/>
                <a:sym typeface="Book Antiqua"/>
              </a:rPr>
              <a:t>2a</a:t>
            </a:r>
            <a:r>
              <a:rPr lang="en-US" kern="0" dirty="0">
                <a:solidFill>
                  <a:srgbClr val="CC3300"/>
                </a:solidFill>
                <a:latin typeface="Calibri" panose="020F0502020204030204" pitchFamily="34" charset="0"/>
                <a:ea typeface="Book Antiqua"/>
                <a:cs typeface="Calibri" panose="020F0502020204030204" pitchFamily="34" charset="0"/>
                <a:sym typeface="Book Antiqua"/>
              </a:rPr>
              <a:t>       4a</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call the </a:t>
            </a:r>
            <a:r>
              <a:rPr lang="en-US" kern="0" dirty="0">
                <a:solidFill>
                  <a:srgbClr val="FF0000"/>
                </a:solidFill>
                <a:latin typeface="Calibri" panose="020F0502020204030204" pitchFamily="34" charset="0"/>
                <a:ea typeface="Arial"/>
                <a:cs typeface="Calibri" panose="020F0502020204030204" pitchFamily="34" charset="0"/>
                <a:sym typeface="Arial"/>
              </a:rPr>
              <a:t>extreme value of the function</a:t>
            </a:r>
            <a:r>
              <a:rPr lang="en-US" kern="0" dirty="0">
                <a:solidFill>
                  <a:srgbClr val="000000"/>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6" name="Google Shape;176;p6"/>
          <p:cNvSpPr/>
          <p:nvPr/>
        </p:nvSpPr>
        <p:spPr>
          <a:xfrm>
            <a:off x="3128963" y="6491288"/>
            <a:ext cx="6767511" cy="366712"/>
          </a:xfrm>
          <a:prstGeom prst="rect">
            <a:avLst/>
          </a:prstGeom>
          <a:noFill/>
          <a:ln>
            <a:noFill/>
          </a:ln>
        </p:spPr>
        <p:txBody>
          <a:bodyPr spcFirstLastPara="1" wrap="square" lIns="91425" tIns="45700" rIns="91425" bIns="45700" anchor="t" anchorCtr="0">
            <a:noAutofit/>
          </a:bodyPr>
          <a:lstStyle/>
          <a:p>
            <a:pPr algn="ctr">
              <a:buClr>
                <a:srgbClr val="000000"/>
              </a:buClr>
              <a:buSzPts val="1800"/>
            </a:pPr>
            <a:r>
              <a:rPr lang="en-US" i="1" kern="0" dirty="0">
                <a:solidFill>
                  <a:srgbClr val="0000FF"/>
                </a:solidFill>
                <a:latin typeface="Calibri" panose="020F0502020204030204" pitchFamily="34" charset="0"/>
                <a:ea typeface="Arial"/>
                <a:cs typeface="Calibri" panose="020F0502020204030204" pitchFamily="34" charset="0"/>
                <a:sym typeface="Arial"/>
              </a:rPr>
              <a:t>The nature of the extreme gives the sign of a.</a:t>
            </a:r>
            <a:endParaRPr i="1" kern="0" dirty="0">
              <a:solidFill>
                <a:srgbClr val="FFFF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7"/>
                                        </p:tgtEl>
                                        <p:attrNameLst>
                                          <p:attrName>style.visibility</p:attrName>
                                        </p:attrNameLst>
                                      </p:cBhvr>
                                      <p:to>
                                        <p:strVal val="visible"/>
                                      </p:to>
                                    </p:set>
                                    <p:animEffect transition="in" filter="fade">
                                      <p:cBhvr>
                                        <p:cTn id="11" dur="500"/>
                                        <p:tgtEl>
                                          <p:spTgt spid="15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58"/>
                                        </p:tgtEl>
                                        <p:attrNameLst>
                                          <p:attrName>style.visibility</p:attrName>
                                        </p:attrNameLst>
                                      </p:cBhvr>
                                      <p:to>
                                        <p:strVal val="visible"/>
                                      </p:to>
                                    </p:set>
                                    <p:animEffect transition="in" filter="fade">
                                      <p:cBhvr>
                                        <p:cTn id="15" dur="1"/>
                                        <p:tgtEl>
                                          <p:spTgt spid="15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1"/>
                                        <p:tgtEl>
                                          <p:spTgt spid="15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60"/>
                                        </p:tgtEl>
                                        <p:attrNameLst>
                                          <p:attrName>style.visibility</p:attrName>
                                        </p:attrNameLst>
                                      </p:cBhvr>
                                      <p:to>
                                        <p:strVal val="visible"/>
                                      </p:to>
                                    </p:set>
                                    <p:animEffect transition="in" filter="fade">
                                      <p:cBhvr>
                                        <p:cTn id="23" dur="2000"/>
                                        <p:tgtEl>
                                          <p:spTgt spid="160"/>
                                        </p:tgtEl>
                                      </p:cBhvr>
                                    </p:animEffec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162"/>
                                        </p:tgtEl>
                                        <p:attrNameLst>
                                          <p:attrName>style.visibility</p:attrName>
                                        </p:attrNameLst>
                                      </p:cBhvr>
                                      <p:to>
                                        <p:strVal val="visible"/>
                                      </p:to>
                                    </p:set>
                                    <p:animEffect transition="in" filter="fade">
                                      <p:cBhvr>
                                        <p:cTn id="27" dur="1000"/>
                                        <p:tgtEl>
                                          <p:spTgt spid="162"/>
                                        </p:tgtEl>
                                      </p:cBhvr>
                                    </p:animEffect>
                                  </p:childTnLst>
                                </p:cTn>
                              </p:par>
                              <p:par>
                                <p:cTn id="28" presetID="10" presetClass="entr" presetSubtype="0" fill="hold" nodeType="withEffect">
                                  <p:stCondLst>
                                    <p:cond delay="0"/>
                                  </p:stCondLst>
                                  <p:childTnLst>
                                    <p:set>
                                      <p:cBhvr>
                                        <p:cTn id="29" dur="1" fill="hold">
                                          <p:stCondLst>
                                            <p:cond delay="0"/>
                                          </p:stCondLst>
                                        </p:cTn>
                                        <p:tgtEl>
                                          <p:spTgt spid="163"/>
                                        </p:tgtEl>
                                        <p:attrNameLst>
                                          <p:attrName>style.visibility</p:attrName>
                                        </p:attrNameLst>
                                      </p:cBhvr>
                                      <p:to>
                                        <p:strVal val="visible"/>
                                      </p:to>
                                    </p:set>
                                    <p:animEffect transition="in" filter="fade">
                                      <p:cBhvr>
                                        <p:cTn id="30" dur="1000"/>
                                        <p:tgtEl>
                                          <p:spTgt spid="163"/>
                                        </p:tgtEl>
                                      </p:cBhvr>
                                    </p:animEffect>
                                  </p:childTnLst>
                                </p:cTn>
                              </p:par>
                              <p:par>
                                <p:cTn id="31" presetID="10" presetClass="entr" presetSubtype="0" fill="hold" nodeType="withEffect">
                                  <p:stCondLst>
                                    <p:cond delay="0"/>
                                  </p:stCondLst>
                                  <p:childTnLst>
                                    <p:set>
                                      <p:cBhvr>
                                        <p:cTn id="32" dur="1" fill="hold">
                                          <p:stCondLst>
                                            <p:cond delay="0"/>
                                          </p:stCondLst>
                                        </p:cTn>
                                        <p:tgtEl>
                                          <p:spTgt spid="166"/>
                                        </p:tgtEl>
                                        <p:attrNameLst>
                                          <p:attrName>style.visibility</p:attrName>
                                        </p:attrNameLst>
                                      </p:cBhvr>
                                      <p:to>
                                        <p:strVal val="visible"/>
                                      </p:to>
                                    </p:set>
                                    <p:animEffect transition="in" filter="fade">
                                      <p:cBhvr>
                                        <p:cTn id="33" dur="1000"/>
                                        <p:tgtEl>
                                          <p:spTgt spid="166"/>
                                        </p:tgtEl>
                                      </p:cBhvr>
                                    </p:animEffect>
                                  </p:childTnLst>
                                </p:cTn>
                              </p:par>
                            </p:childTnLst>
                          </p:cTn>
                        </p:par>
                        <p:par>
                          <p:cTn id="34" fill="hold">
                            <p:stCondLst>
                              <p:cond delay="4500"/>
                            </p:stCondLst>
                            <p:childTnLst>
                              <p:par>
                                <p:cTn id="35" presetID="10" presetClass="entr" presetSubtype="0" fill="hold"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2000"/>
                                        <p:tgtEl>
                                          <p:spTgt spid="161"/>
                                        </p:tgtEl>
                                      </p:cBhvr>
                                    </p:animEffect>
                                  </p:childTnLst>
                                </p:cTn>
                              </p:par>
                            </p:childTnLst>
                          </p:cTn>
                        </p:par>
                        <p:par>
                          <p:cTn id="38" fill="hold">
                            <p:stCondLst>
                              <p:cond delay="6500"/>
                            </p:stCondLst>
                            <p:childTnLst>
                              <p:par>
                                <p:cTn id="39" presetID="10" presetClass="entr" presetSubtype="0" fill="hold" nodeType="afterEffect">
                                  <p:stCondLst>
                                    <p:cond delay="0"/>
                                  </p:stCondLst>
                                  <p:childTnLst>
                                    <p:set>
                                      <p:cBhvr>
                                        <p:cTn id="40" dur="1" fill="hold">
                                          <p:stCondLst>
                                            <p:cond delay="0"/>
                                          </p:stCondLst>
                                        </p:cTn>
                                        <p:tgtEl>
                                          <p:spTgt spid="164"/>
                                        </p:tgtEl>
                                        <p:attrNameLst>
                                          <p:attrName>style.visibility</p:attrName>
                                        </p:attrNameLst>
                                      </p:cBhvr>
                                      <p:to>
                                        <p:strVal val="visible"/>
                                      </p:to>
                                    </p:set>
                                    <p:animEffect transition="in" filter="fade">
                                      <p:cBhvr>
                                        <p:cTn id="41" dur="500"/>
                                        <p:tgtEl>
                                          <p:spTgt spid="164"/>
                                        </p:tgtEl>
                                      </p:cBhvr>
                                    </p:animEffect>
                                  </p:childTnLst>
                                </p:cTn>
                              </p:par>
                              <p:par>
                                <p:cTn id="42" presetID="10" presetClass="entr" presetSubtype="0" fill="hold" nodeType="withEffect">
                                  <p:stCondLst>
                                    <p:cond delay="0"/>
                                  </p:stCondLst>
                                  <p:childTnLst>
                                    <p:set>
                                      <p:cBhvr>
                                        <p:cTn id="43" dur="1" fill="hold">
                                          <p:stCondLst>
                                            <p:cond delay="0"/>
                                          </p:stCondLst>
                                        </p:cTn>
                                        <p:tgtEl>
                                          <p:spTgt spid="165"/>
                                        </p:tgtEl>
                                        <p:attrNameLst>
                                          <p:attrName>style.visibility</p:attrName>
                                        </p:attrNameLst>
                                      </p:cBhvr>
                                      <p:to>
                                        <p:strVal val="visible"/>
                                      </p:to>
                                    </p:set>
                                    <p:animEffect transition="in" filter="fade">
                                      <p:cBhvr>
                                        <p:cTn id="44" dur="500"/>
                                        <p:tgtEl>
                                          <p:spTgt spid="165"/>
                                        </p:tgtEl>
                                      </p:cBhvr>
                                    </p:animEffect>
                                  </p:childTnLst>
                                </p:cTn>
                              </p:par>
                              <p:par>
                                <p:cTn id="45" presetID="10" presetClass="entr" presetSubtype="0" fill="hold"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fade">
                                      <p:cBhvr>
                                        <p:cTn id="47" dur="500"/>
                                        <p:tgtEl>
                                          <p:spTgt spid="167"/>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170"/>
                                        </p:tgtEl>
                                        <p:attrNameLst>
                                          <p:attrName>style.visibility</p:attrName>
                                        </p:attrNameLst>
                                      </p:cBhvr>
                                      <p:to>
                                        <p:strVal val="visible"/>
                                      </p:to>
                                    </p:set>
                                    <p:animEffect transition="in" filter="fade">
                                      <p:cBhvr>
                                        <p:cTn id="51" dur="500"/>
                                        <p:tgtEl>
                                          <p:spTgt spid="170"/>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171"/>
                                        </p:tgtEl>
                                        <p:attrNameLst>
                                          <p:attrName>style.visibility</p:attrName>
                                        </p:attrNameLst>
                                      </p:cBhvr>
                                      <p:to>
                                        <p:strVal val="visible"/>
                                      </p:to>
                                    </p:set>
                                    <p:animEffect transition="in" filter="fade">
                                      <p:cBhvr>
                                        <p:cTn id="55" dur="500"/>
                                        <p:tgtEl>
                                          <p:spTgt spid="171"/>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fade">
                                      <p:cBhvr>
                                        <p:cTn id="59" dur="2000"/>
                                        <p:tgtEl>
                                          <p:spTgt spid="172"/>
                                        </p:tgtEl>
                                      </p:cBhvr>
                                    </p:animEffect>
                                  </p:childTnLst>
                                </p:cTn>
                              </p:par>
                            </p:childTnLst>
                          </p:cTn>
                        </p:par>
                        <p:par>
                          <p:cTn id="60" fill="hold">
                            <p:stCondLst>
                              <p:cond delay="10000"/>
                            </p:stCondLst>
                            <p:childTnLst>
                              <p:par>
                                <p:cTn id="61" presetID="10" presetClass="entr" presetSubtype="0" fill="hold"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1000"/>
                                        <p:tgtEl>
                                          <p:spTgt spid="173"/>
                                        </p:tgtEl>
                                      </p:cBhvr>
                                    </p:animEffect>
                                  </p:childTnLst>
                                </p:cTn>
                              </p:par>
                            </p:childTnLst>
                          </p:cTn>
                        </p:par>
                        <p:par>
                          <p:cTn id="64" fill="hold">
                            <p:stCondLst>
                              <p:cond delay="11000"/>
                            </p:stCondLst>
                            <p:childTnLst>
                              <p:par>
                                <p:cTn id="65" presetID="10" presetClass="entr" presetSubtype="0"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fade">
                                      <p:cBhvr>
                                        <p:cTn id="67" dur="1000"/>
                                        <p:tgtEl>
                                          <p:spTgt spid="174"/>
                                        </p:tgtEl>
                                      </p:cBhvr>
                                    </p:animEffect>
                                  </p:childTnLst>
                                </p:cTn>
                              </p:par>
                            </p:childTnLst>
                          </p:cTn>
                        </p:par>
                        <p:par>
                          <p:cTn id="68" fill="hold">
                            <p:stCondLst>
                              <p:cond delay="12000"/>
                            </p:stCondLst>
                            <p:childTnLst>
                              <p:par>
                                <p:cTn id="69" presetID="10" presetClass="entr" presetSubtype="0" fill="hold"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fade">
                                      <p:cBhvr>
                                        <p:cTn id="71" dur="1000"/>
                                        <p:tgtEl>
                                          <p:spTgt spid="17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76"/>
                                        </p:tgtEl>
                                        <p:attrNameLst>
                                          <p:attrName>style.visibility</p:attrName>
                                        </p:attrNameLst>
                                      </p:cBhvr>
                                      <p:to>
                                        <p:strVal val="visible"/>
                                      </p:to>
                                    </p:set>
                                    <p:animEffect transition="in" filter="fade">
                                      <p:cBhvr>
                                        <p:cTn id="76"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7048" y="525487"/>
            <a:ext cx="10363200" cy="1470025"/>
          </a:xfrm>
        </p:spPr>
        <p:txBody>
          <a:bodyPr/>
          <a:lstStyle/>
          <a:p>
            <a:r>
              <a:rPr lang="el-GR" dirty="0"/>
              <a:t>Γεωμετρική αναπαράσταση
</a:t>
            </a:r>
            <a:endParaRPr lang="ro-RO" dirty="0"/>
          </a:p>
        </p:txBody>
      </p:sp>
      <p:sp>
        <p:nvSpPr>
          <p:cNvPr id="7" name="Rectangle 6"/>
          <p:cNvSpPr/>
          <p:nvPr/>
        </p:nvSpPr>
        <p:spPr>
          <a:xfrm>
            <a:off x="534317" y="1417886"/>
            <a:ext cx="9789814" cy="1469826"/>
          </a:xfrm>
          <a:prstGeom prst="rect">
            <a:avLst/>
          </a:prstGeom>
        </p:spPr>
        <p:txBody>
          <a:bodyPr wrap="square">
            <a:spAutoFit/>
          </a:bodyPr>
          <a:lstStyle/>
          <a:p>
            <a:pPr>
              <a:lnSpc>
                <a:spcPct val="107000"/>
              </a:lnSpc>
              <a:spcAft>
                <a:spcPts val="800"/>
              </a:spcAft>
            </a:pPr>
            <a:r>
              <a:rPr lang="el-GR" b="1" dirty="0">
                <a:solidFill>
                  <a:srgbClr val="000000"/>
                </a:solidFill>
                <a:ea typeface="Times New Roman" panose="02020603050405020304" pitchFamily="18" charset="0"/>
                <a:cs typeface="Times New Roman" panose="02020603050405020304" pitchFamily="18" charset="0"/>
              </a:rPr>
              <a:t>Ορισμός</a:t>
            </a:r>
            <a:endParaRPr lang="en-US" b="1" dirty="0">
              <a:solidFill>
                <a:srgbClr val="000000"/>
              </a:solidFill>
              <a:effectLst/>
              <a:ea typeface="Times New Roman" panose="02020603050405020304" pitchFamily="18" charset="0"/>
              <a:cs typeface="Times New Roman" panose="02020603050405020304" pitchFamily="18" charset="0"/>
            </a:endParaRPr>
          </a:p>
          <a:p>
            <a:pPr>
              <a:lnSpc>
                <a:spcPct val="107000"/>
              </a:lnSpc>
              <a:spcAft>
                <a:spcPts val="800"/>
              </a:spcAft>
            </a:pPr>
            <a:r>
              <a:rPr lang="el-GR" dirty="0">
                <a:solidFill>
                  <a:srgbClr val="000000"/>
                </a:solidFill>
                <a:ea typeface="Times New Roman" panose="02020603050405020304" pitchFamily="18" charset="0"/>
                <a:cs typeface="Times New Roman" panose="02020603050405020304" pitchFamily="18" charset="0"/>
              </a:rPr>
              <a:t>Η συνάρτηση f:R→R,f(x)=ax+b,a,b∈R,a≠0 ονομάζεται συνάρτηση του βαθμού I. Η γεωμετρική αναπαράσταση του γραφήματος της συνάρτησης του βαθμού Ι είναι μια ευθεία γραμμή.
</a:t>
            </a:r>
            <a:endParaRPr lang="ro-RO" sz="1600" dirty="0">
              <a:effectLst/>
              <a:ea typeface="Calibri" panose="020F0502020204030204" pitchFamily="34" charset="0"/>
              <a:cs typeface="Times New Roman" panose="02020603050405020304" pitchFamily="18" charset="0"/>
            </a:endParaRP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7303586" y="2915015"/>
            <a:ext cx="1905000" cy="1905000"/>
          </a:xfrm>
          <a:prstGeom prst="rect">
            <a:avLst/>
          </a:prstGeom>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9569952" y="2915015"/>
            <a:ext cx="1905000" cy="1905000"/>
          </a:xfrm>
          <a:prstGeom prst="rect">
            <a:avLst/>
          </a:prstGeom>
        </p:spPr>
      </p:pic>
      <p:sp>
        <p:nvSpPr>
          <p:cNvPr id="8" name="TextBox 7"/>
          <p:cNvSpPr txBox="1"/>
          <p:nvPr/>
        </p:nvSpPr>
        <p:spPr>
          <a:xfrm>
            <a:off x="717048" y="3665853"/>
            <a:ext cx="8800893" cy="2062103"/>
          </a:xfrm>
          <a:prstGeom prst="rect">
            <a:avLst/>
          </a:prstGeom>
          <a:noFill/>
        </p:spPr>
        <p:txBody>
          <a:bodyPr wrap="square" rtlCol="0">
            <a:spAutoFit/>
          </a:bodyPr>
          <a:lstStyle/>
          <a:p>
            <a:r>
              <a:rPr lang="el-GR" sz="1600" dirty="0"/>
              <a:t>Εάν a&gt;0 η συνάρτηση αυξάνεται αυστηρά και εάν a&lt;0 η συνάρτηση είναι
αυστηρά μειούμενη.
Μια συνάρτηση του πρώτου βαθμού είναι απλώς μια συνηθισμένη συνάρτηση που έχει τη μορφή:
f(x)=</a:t>
            </a:r>
            <a:r>
              <a:rPr lang="el-GR" sz="1600" dirty="0" err="1"/>
              <a:t>a⋅x+bf</a:t>
            </a:r>
            <a:r>
              <a:rPr lang="el-GR" sz="1600" dirty="0"/>
              <a:t>(x)=</a:t>
            </a:r>
            <a:r>
              <a:rPr lang="el-GR" sz="1600" dirty="0" err="1"/>
              <a:t>a⋅x+b</a:t>
            </a:r>
            <a:r>
              <a:rPr lang="el-GR" sz="1600" dirty="0"/>
              <a:t>, όπου a και b είναι δύο πραγματικοί αριθμοί.
Τώρα, θα ήταν καλό αν είχαμε a≠0a≠0, γιατί αν ήταν 00,
τότε θα είχαμε μόνο μια σταθερή συνάρτηση, της μορφής f(x)=</a:t>
            </a:r>
            <a:r>
              <a:rPr lang="el-GR" sz="1600" dirty="0" err="1"/>
              <a:t>bf</a:t>
            </a:r>
            <a:r>
              <a:rPr lang="el-GR" sz="1600" dirty="0"/>
              <a:t>(x)=b,
που επιστρέφει πάντα την ίδια τιμή.
</a:t>
            </a:r>
            <a:endParaRPr lang="ro-RO" sz="1600" dirty="0"/>
          </a:p>
        </p:txBody>
      </p:sp>
    </p:spTree>
    <p:extLst>
      <p:ext uri="{BB962C8B-B14F-4D97-AF65-F5344CB8AC3E}">
        <p14:creationId xmlns:p14="http://schemas.microsoft.com/office/powerpoint/2010/main" val="1269687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3" name="Google Shape;183;p7"/>
          <p:cNvSpPr/>
          <p:nvPr/>
        </p:nvSpPr>
        <p:spPr>
          <a:xfrm>
            <a:off x="513555" y="250825"/>
            <a:ext cx="11164887" cy="1447800"/>
          </a:xfrm>
          <a:prstGeom prst="rect">
            <a:avLst/>
          </a:prstGeom>
          <a:noFill/>
          <a:ln>
            <a:noFill/>
          </a:ln>
        </p:spPr>
        <p:txBody>
          <a:bodyPr spcFirstLastPara="1" wrap="square" lIns="92075" tIns="46025" rIns="92075" bIns="46025" anchor="ctr" anchorCtr="0">
            <a:noAutofit/>
          </a:bodyPr>
          <a:lstStyle/>
          <a:p>
            <a:pPr>
              <a:buClr>
                <a:srgbClr val="000000"/>
              </a:buClr>
              <a:buSzPts val="3600"/>
            </a:pPr>
            <a:r>
              <a:rPr lang="el-GR" sz="2800" b="1" kern="0" dirty="0">
                <a:solidFill>
                  <a:srgbClr val="000000"/>
                </a:solidFill>
                <a:latin typeface="Calibri" panose="020F0502020204030204" pitchFamily="34" charset="0"/>
                <a:ea typeface="Arial"/>
                <a:cs typeface="Calibri" panose="020F0502020204030204" pitchFamily="34" charset="0"/>
                <a:sym typeface="Arial"/>
              </a:rPr>
              <a:t>Βήματα για να βρείτε τη </a:t>
            </a:r>
            <a:r>
              <a:rPr lang="el-GR" sz="2800" b="1" kern="0" dirty="0" err="1">
                <a:solidFill>
                  <a:srgbClr val="000000"/>
                </a:solidFill>
                <a:latin typeface="Calibri" panose="020F0502020204030204" pitchFamily="34" charset="0"/>
                <a:ea typeface="Arial"/>
                <a:cs typeface="Calibri" panose="020F0502020204030204" pitchFamily="34" charset="0"/>
                <a:sym typeface="Arial"/>
              </a:rPr>
              <a:t>μονοτονικότητα</a:t>
            </a:r>
            <a:r>
              <a:rPr lang="el-GR" sz="2800" b="1" kern="0" dirty="0">
                <a:solidFill>
                  <a:srgbClr val="000000"/>
                </a:solidFill>
                <a:latin typeface="Calibri" panose="020F0502020204030204" pitchFamily="34" charset="0"/>
                <a:ea typeface="Arial"/>
                <a:cs typeface="Calibri" panose="020F0502020204030204" pitchFamily="34" charset="0"/>
                <a:sym typeface="Arial"/>
              </a:rPr>
              <a:t> της εξίσωσης δευτέρου βαθμού
</a:t>
            </a:r>
            <a:endParaRPr sz="28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84" name="Google Shape;184;p7"/>
          <p:cNvSpPr/>
          <p:nvPr/>
        </p:nvSpPr>
        <p:spPr>
          <a:xfrm>
            <a:off x="3505199" y="1143001"/>
            <a:ext cx="7328321" cy="2414588"/>
          </a:xfrm>
          <a:prstGeom prst="rect">
            <a:avLst/>
          </a:prstGeom>
          <a:noFill/>
          <a:ln>
            <a:noFill/>
          </a:ln>
        </p:spPr>
        <p:txBody>
          <a:bodyPr spcFirstLastPara="1" wrap="square" lIns="92075" tIns="46025" rIns="92075" bIns="46025" anchor="t" anchorCtr="0">
            <a:noAutofit/>
          </a:bodyPr>
          <a:lstStyle/>
          <a:p>
            <a:pPr marL="342900" indent="-342900">
              <a:buClr>
                <a:srgbClr val="000000"/>
              </a:buClr>
              <a:buSzPts val="1800"/>
              <a:buFont typeface="Century"/>
              <a:buChar char="•"/>
            </a:pPr>
            <a:r>
              <a:rPr lang="el-GR" kern="0" dirty="0">
                <a:solidFill>
                  <a:srgbClr val="000000"/>
                </a:solidFill>
                <a:latin typeface="Calibri" panose="020F0502020204030204" pitchFamily="34" charset="0"/>
                <a:ea typeface="Century"/>
                <a:cs typeface="Calibri" panose="020F0502020204030204" pitchFamily="34" charset="0"/>
                <a:sym typeface="Century"/>
              </a:rPr>
              <a:t>ΒΉΜΑ</a:t>
            </a:r>
            <a:r>
              <a:rPr lang="en-US" kern="0" dirty="0">
                <a:solidFill>
                  <a:srgbClr val="000000"/>
                </a:solidFill>
                <a:latin typeface="Calibri" panose="020F0502020204030204" pitchFamily="34" charset="0"/>
                <a:ea typeface="Century"/>
                <a:cs typeface="Calibri" panose="020F0502020204030204" pitchFamily="34" charset="0"/>
                <a:sym typeface="Century"/>
              </a:rPr>
              <a:t> 1: </a:t>
            </a:r>
            <a:r>
              <a:rPr lang="el-GR" kern="0" dirty="0">
                <a:solidFill>
                  <a:srgbClr val="000000"/>
                </a:solidFill>
                <a:latin typeface="Calibri" panose="020F0502020204030204" pitchFamily="34" charset="0"/>
                <a:ea typeface="Century"/>
                <a:cs typeface="Calibri" panose="020F0502020204030204" pitchFamily="34" charset="0"/>
                <a:sym typeface="Century"/>
              </a:rPr>
              <a:t>υπολογίστε τις συντεταγμένες της κορυφής </a:t>
            </a:r>
            <a:r>
              <a:rPr lang="en-US" kern="0" dirty="0">
                <a:solidFill>
                  <a:srgbClr val="000000"/>
                </a:solidFill>
                <a:latin typeface="Calibri" panose="020F0502020204030204" pitchFamily="34" charset="0"/>
                <a:ea typeface="Century"/>
                <a:cs typeface="Calibri" panose="020F0502020204030204" pitchFamily="34" charset="0"/>
                <a:sym typeface="Century"/>
              </a:rPr>
              <a:t>V(</a:t>
            </a:r>
            <a:r>
              <a:rPr lang="en-US" kern="0" dirty="0" err="1">
                <a:solidFill>
                  <a:srgbClr val="000000"/>
                </a:solidFill>
                <a:latin typeface="Calibri" panose="020F0502020204030204" pitchFamily="34" charset="0"/>
                <a:ea typeface="Century"/>
                <a:cs typeface="Calibri" panose="020F0502020204030204" pitchFamily="34" charset="0"/>
                <a:sym typeface="Century"/>
              </a:rPr>
              <a:t>Xv,Yv</a:t>
            </a:r>
            <a:r>
              <a:rPr lang="en-US" kern="0" dirty="0">
                <a:solidFill>
                  <a:srgbClr val="000000"/>
                </a:solidFill>
                <a:latin typeface="Calibri" panose="020F0502020204030204" pitchFamily="34" charset="0"/>
                <a:ea typeface="Century"/>
                <a:cs typeface="Calibri" panose="020F0502020204030204" pitchFamily="34" charset="0"/>
                <a:sym typeface="Century"/>
              </a:rPr>
              <a:t>):</a:t>
            </a:r>
          </a:p>
          <a:p>
            <a:pPr>
              <a:buClr>
                <a:srgbClr val="000000"/>
              </a:buClr>
              <a:buSzPts val="1800"/>
            </a:pPr>
            <a:r>
              <a:rPr lang="en-US" kern="0" dirty="0">
                <a:solidFill>
                  <a:srgbClr val="000000"/>
                </a:solidFill>
                <a:latin typeface="Calibri" panose="020F0502020204030204" pitchFamily="34" charset="0"/>
                <a:ea typeface="Century"/>
                <a:cs typeface="Calibri" panose="020F0502020204030204" pitchFamily="34" charset="0"/>
                <a:sym typeface="Century"/>
              </a:rPr>
              <a:t>                </a:t>
            </a:r>
          </a:p>
          <a:p>
            <a:pPr marL="342900" indent="-342900">
              <a:buClr>
                <a:srgbClr val="000000"/>
              </a:buClr>
              <a:buSzPts val="1800"/>
              <a:buFont typeface="Century"/>
              <a:buChar char="•"/>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a:buClr>
                <a:srgbClr val="000000"/>
              </a:buClr>
              <a:buSzPts val="1800"/>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a:buClr>
                <a:srgbClr val="000000"/>
              </a:buClr>
              <a:buSzPts val="1800"/>
            </a:pPr>
            <a:r>
              <a:rPr lang="en-US" kern="0" dirty="0">
                <a:solidFill>
                  <a:srgbClr val="000000"/>
                </a:solidFill>
                <a:latin typeface="Calibri" panose="020F0502020204030204" pitchFamily="34" charset="0"/>
                <a:ea typeface="Century"/>
                <a:cs typeface="Calibri" panose="020F0502020204030204" pitchFamily="34" charset="0"/>
                <a:sym typeface="Century"/>
              </a:rPr>
              <a:t>                                                                         </a:t>
            </a:r>
          </a:p>
          <a:p>
            <a:pPr marL="342900" indent="-342900">
              <a:buClr>
                <a:srgbClr val="000000"/>
              </a:buClr>
              <a:buSzPts val="1800"/>
              <a:buFont typeface="Century"/>
              <a:buChar char="•"/>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marL="342900" indent="-342900">
              <a:buClr>
                <a:srgbClr val="000000"/>
              </a:buClr>
              <a:buSzPts val="1800"/>
              <a:buFont typeface="Century"/>
              <a:buChar char="•"/>
            </a:pPr>
            <a:r>
              <a:rPr lang="el-GR" kern="0" dirty="0">
                <a:solidFill>
                  <a:srgbClr val="000000"/>
                </a:solidFill>
                <a:latin typeface="Calibri" panose="020F0502020204030204" pitchFamily="34" charset="0"/>
                <a:ea typeface="Century"/>
                <a:cs typeface="Calibri" panose="020F0502020204030204" pitchFamily="34" charset="0"/>
                <a:sym typeface="Century"/>
              </a:rPr>
              <a:t>ΒΉΜΑ</a:t>
            </a:r>
            <a:r>
              <a:rPr lang="en-US" kern="0" dirty="0">
                <a:solidFill>
                  <a:srgbClr val="000000"/>
                </a:solidFill>
                <a:latin typeface="Calibri" panose="020F0502020204030204" pitchFamily="34" charset="0"/>
                <a:ea typeface="Century"/>
                <a:cs typeface="Calibri" panose="020F0502020204030204" pitchFamily="34" charset="0"/>
                <a:sym typeface="Century"/>
              </a:rPr>
              <a:t> 2: </a:t>
            </a:r>
            <a:r>
              <a:rPr lang="el-GR" kern="0" dirty="0">
                <a:solidFill>
                  <a:srgbClr val="000000"/>
                </a:solidFill>
                <a:latin typeface="Calibri" panose="020F0502020204030204" pitchFamily="34" charset="0"/>
                <a:ea typeface="Century"/>
                <a:cs typeface="Calibri" panose="020F0502020204030204" pitchFamily="34" charset="0"/>
                <a:sym typeface="Century"/>
              </a:rPr>
              <a:t>Συμπληρώστε έναν από τους παρακάτω πίνακες</a:t>
            </a:r>
            <a:r>
              <a:rPr lang="en-US" kern="0" dirty="0">
                <a:solidFill>
                  <a:srgbClr val="000000"/>
                </a:solidFill>
                <a:latin typeface="Calibri" panose="020F0502020204030204" pitchFamily="34" charset="0"/>
                <a:ea typeface="Century"/>
                <a:cs typeface="Calibri" panose="020F0502020204030204" pitchFamily="34" charset="0"/>
                <a:sym typeface="Century"/>
              </a:rPr>
              <a:t>:</a:t>
            </a:r>
            <a:endParaRPr kern="0" dirty="0">
              <a:solidFill>
                <a:srgbClr val="000000"/>
              </a:solidFill>
              <a:latin typeface="Calibri" panose="020F0502020204030204" pitchFamily="34" charset="0"/>
              <a:ea typeface="Comic Sans MS"/>
              <a:cs typeface="Calibri" panose="020F0502020204030204" pitchFamily="34" charset="0"/>
              <a:sym typeface="Comic Sans MS"/>
            </a:endParaRPr>
          </a:p>
        </p:txBody>
      </p:sp>
      <p:grpSp>
        <p:nvGrpSpPr>
          <p:cNvPr id="185" name="Google Shape;185;p7"/>
          <p:cNvGrpSpPr/>
          <p:nvPr/>
        </p:nvGrpSpPr>
        <p:grpSpPr>
          <a:xfrm>
            <a:off x="4343400" y="1676400"/>
            <a:ext cx="4953000" cy="990600"/>
            <a:chOff x="1776" y="1872"/>
            <a:chExt cx="3120" cy="624"/>
          </a:xfrm>
        </p:grpSpPr>
        <p:cxnSp>
          <p:nvCxnSpPr>
            <p:cNvPr id="186" name="Google Shape;186;p7"/>
            <p:cNvCxnSpPr/>
            <p:nvPr/>
          </p:nvCxnSpPr>
          <p:spPr>
            <a:xfrm>
              <a:off x="2412" y="2208"/>
              <a:ext cx="577" cy="0"/>
            </a:xfrm>
            <a:prstGeom prst="straightConnector1">
              <a:avLst/>
            </a:prstGeom>
            <a:noFill/>
            <a:ln w="9525" cap="flat" cmpd="sng">
              <a:solidFill>
                <a:schemeClr val="dk1"/>
              </a:solidFill>
              <a:prstDash val="solid"/>
              <a:round/>
              <a:headEnd type="none" w="sm" len="sm"/>
              <a:tailEnd type="none" w="sm" len="sm"/>
            </a:ln>
          </p:spPr>
        </p:cxnSp>
        <p:cxnSp>
          <p:nvCxnSpPr>
            <p:cNvPr id="187" name="Google Shape;187;p7"/>
            <p:cNvCxnSpPr/>
            <p:nvPr/>
          </p:nvCxnSpPr>
          <p:spPr>
            <a:xfrm>
              <a:off x="4260" y="2208"/>
              <a:ext cx="636" cy="0"/>
            </a:xfrm>
            <a:prstGeom prst="straightConnector1">
              <a:avLst/>
            </a:prstGeom>
            <a:noFill/>
            <a:ln w="9525" cap="flat" cmpd="sng">
              <a:solidFill>
                <a:schemeClr val="dk1"/>
              </a:solidFill>
              <a:prstDash val="solid"/>
              <a:round/>
              <a:headEnd type="none" w="sm" len="sm"/>
              <a:tailEnd type="none" w="sm" len="sm"/>
            </a:ln>
          </p:spPr>
        </p:cxnSp>
        <p:sp>
          <p:nvSpPr>
            <p:cNvPr id="188" name="Google Shape;188;p7"/>
            <p:cNvSpPr/>
            <p:nvPr/>
          </p:nvSpPr>
          <p:spPr>
            <a:xfrm>
              <a:off x="1776" y="2016"/>
              <a:ext cx="542" cy="312"/>
            </a:xfrm>
            <a:prstGeom prst="rect">
              <a:avLst/>
            </a:prstGeom>
          </p:spPr>
          <p:txBody>
            <a:bodyPr>
              <a:prstTxWarp prst="textPlain">
                <a:avLst/>
              </a:prstTxWarp>
            </a:bodyPr>
            <a:lstStyle/>
            <a:p>
              <a:pPr algn="ctr">
                <a:buClr>
                  <a:srgbClr val="000000"/>
                </a:buClr>
              </a:pPr>
              <a:r>
                <a:rPr sz="1400" b="1" kern="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Xv =</a:t>
              </a:r>
            </a:p>
          </p:txBody>
        </p:sp>
        <p:sp>
          <p:nvSpPr>
            <p:cNvPr id="189" name="Google Shape;189;p7"/>
            <p:cNvSpPr/>
            <p:nvPr/>
          </p:nvSpPr>
          <p:spPr>
            <a:xfrm>
              <a:off x="3567" y="2016"/>
              <a:ext cx="578" cy="336"/>
            </a:xfrm>
            <a:prstGeom prst="rect">
              <a:avLst/>
            </a:prstGeom>
          </p:spPr>
          <p:txBody>
            <a:bodyPr>
              <a:prstTxWarp prst="textPlain">
                <a:avLst/>
              </a:prstTxWarp>
            </a:bodyPr>
            <a:lstStyle/>
            <a:p>
              <a:pPr algn="ctr">
                <a:buClr>
                  <a:srgbClr val="000000"/>
                </a:buClr>
              </a:pPr>
              <a:r>
                <a:rPr sz="1400" b="1" kern="0" dirty="0" err="1">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Yv</a:t>
              </a:r>
              <a:r>
                <a:rPr sz="1400" b="1" kern="0" dirty="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 =</a:t>
              </a:r>
            </a:p>
          </p:txBody>
        </p:sp>
        <p:sp>
          <p:nvSpPr>
            <p:cNvPr id="190" name="Google Shape;190;p7"/>
            <p:cNvSpPr/>
            <p:nvPr/>
          </p:nvSpPr>
          <p:spPr>
            <a:xfrm>
              <a:off x="4376" y="1968"/>
              <a:ext cx="404" cy="480"/>
            </a:xfrm>
            <a:prstGeom prst="rect">
              <a:avLst/>
            </a:prstGeom>
          </p:spPr>
          <p:txBody>
            <a:bodyPr>
              <a:prstTxWarp prst="textPlain">
                <a:avLst/>
              </a:prstTxWarp>
            </a:bodyPr>
            <a:lstStyle/>
            <a:p>
              <a:pPr algn="ctr">
                <a:buClr>
                  <a:srgbClr val="000000"/>
                </a:buClr>
              </a:pPr>
              <a:r>
                <a:rPr sz="1400" kern="0" dirty="0">
                  <a:solidFill>
                    <a:srgbClr val="336699"/>
                  </a:solidFill>
                  <a:latin typeface="Calibri" panose="020F0502020204030204" pitchFamily="34" charset="0"/>
                  <a:cs typeface="Calibri" panose="020F0502020204030204" pitchFamily="34" charset="0"/>
                  <a:sym typeface="Arial"/>
                </a:rPr>
                <a:t>- Δ</a:t>
              </a:r>
              <a:br>
                <a:rPr sz="1400" kern="0" dirty="0">
                  <a:solidFill>
                    <a:srgbClr val="336699"/>
                  </a:solidFill>
                  <a:latin typeface="Calibri" panose="020F0502020204030204" pitchFamily="34" charset="0"/>
                  <a:cs typeface="Calibri" panose="020F0502020204030204" pitchFamily="34" charset="0"/>
                  <a:sym typeface="Arial"/>
                </a:rPr>
              </a:br>
              <a:r>
                <a:rPr sz="1400" kern="0" dirty="0">
                  <a:solidFill>
                    <a:srgbClr val="336699"/>
                  </a:solidFill>
                  <a:latin typeface="Calibri" panose="020F0502020204030204" pitchFamily="34" charset="0"/>
                  <a:cs typeface="Calibri" panose="020F0502020204030204" pitchFamily="34" charset="0"/>
                  <a:sym typeface="Arial"/>
                </a:rPr>
                <a:t>4a</a:t>
              </a:r>
            </a:p>
          </p:txBody>
        </p:sp>
        <p:sp>
          <p:nvSpPr>
            <p:cNvPr id="191" name="Google Shape;191;p7"/>
            <p:cNvSpPr/>
            <p:nvPr/>
          </p:nvSpPr>
          <p:spPr>
            <a:xfrm>
              <a:off x="2527" y="1872"/>
              <a:ext cx="289" cy="624"/>
            </a:xfrm>
            <a:prstGeom prst="rect">
              <a:avLst/>
            </a:prstGeom>
          </p:spPr>
          <p:txBody>
            <a:bodyPr>
              <a:prstTxWarp prst="textPlain">
                <a:avLst/>
              </a:prstTxWarp>
            </a:bodyPr>
            <a:lstStyle/>
            <a:p>
              <a:pPr algn="ctr">
                <a:buClr>
                  <a:srgbClr val="000000"/>
                </a:buClr>
              </a:pPr>
              <a:r>
                <a:rPr sz="1400" kern="0">
                  <a:solidFill>
                    <a:srgbClr val="336699"/>
                  </a:solidFill>
                  <a:latin typeface="Calibri" panose="020F0502020204030204" pitchFamily="34" charset="0"/>
                  <a:cs typeface="Calibri" panose="020F0502020204030204" pitchFamily="34" charset="0"/>
                  <a:sym typeface="Arial"/>
                </a:rPr>
                <a:t> -b</a:t>
              </a:r>
              <a:br>
                <a:rPr sz="1400" kern="0">
                  <a:solidFill>
                    <a:srgbClr val="336699"/>
                  </a:solidFill>
                  <a:latin typeface="Calibri" panose="020F0502020204030204" pitchFamily="34" charset="0"/>
                  <a:cs typeface="Calibri" panose="020F0502020204030204" pitchFamily="34" charset="0"/>
                  <a:sym typeface="Arial"/>
                </a:rPr>
              </a:br>
              <a:r>
                <a:rPr sz="1400" kern="0">
                  <a:solidFill>
                    <a:srgbClr val="336699"/>
                  </a:solidFill>
                  <a:latin typeface="Calibri" panose="020F0502020204030204" pitchFamily="34" charset="0"/>
                  <a:cs typeface="Calibri" panose="020F0502020204030204" pitchFamily="34" charset="0"/>
                  <a:sym typeface="Arial"/>
                </a:rPr>
                <a:t> 2a</a:t>
              </a:r>
            </a:p>
          </p:txBody>
        </p:sp>
      </p:grpSp>
      <p:pic>
        <p:nvPicPr>
          <p:cNvPr id="192" name="Google Shape;192;p7" descr="TitleSlideBorder"/>
          <p:cNvPicPr preferRelativeResize="0"/>
          <p:nvPr/>
        </p:nvPicPr>
        <p:blipFill rotWithShape="1">
          <a:blip r:embed="rId3">
            <a:alphaModFix/>
          </a:blip>
          <a:srcRect/>
          <a:stretch/>
        </p:blipFill>
        <p:spPr>
          <a:xfrm>
            <a:off x="3657600" y="3962400"/>
            <a:ext cx="6781800" cy="1066800"/>
          </a:xfrm>
          <a:prstGeom prst="rect">
            <a:avLst/>
          </a:prstGeom>
          <a:noFill/>
          <a:ln w="28575" cap="flat" cmpd="sng">
            <a:solidFill>
              <a:srgbClr val="000000"/>
            </a:solidFill>
            <a:prstDash val="solid"/>
            <a:miter lim="800000"/>
            <a:headEnd type="none" w="sm" len="sm"/>
            <a:tailEnd type="none" w="sm" len="sm"/>
          </a:ln>
        </p:spPr>
      </p:pic>
      <p:sp>
        <p:nvSpPr>
          <p:cNvPr id="193" name="Google Shape;193;p7"/>
          <p:cNvSpPr/>
          <p:nvPr/>
        </p:nvSpPr>
        <p:spPr>
          <a:xfrm>
            <a:off x="3657600" y="3505201"/>
            <a:ext cx="2120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l-GR" b="1" kern="0" dirty="0">
                <a:solidFill>
                  <a:srgbClr val="0000FF"/>
                </a:solidFill>
                <a:latin typeface="Calibri" panose="020F0502020204030204" pitchFamily="34" charset="0"/>
                <a:ea typeface="Arial"/>
                <a:cs typeface="Calibri" panose="020F0502020204030204" pitchFamily="34" charset="0"/>
                <a:sym typeface="Arial"/>
              </a:rPr>
              <a:t>Αν</a:t>
            </a:r>
            <a:r>
              <a:rPr lang="en-US" b="1" kern="0" dirty="0">
                <a:solidFill>
                  <a:srgbClr val="0000FF"/>
                </a:solidFill>
                <a:latin typeface="Calibri" panose="020F0502020204030204" pitchFamily="34" charset="0"/>
                <a:ea typeface="Arial"/>
                <a:cs typeface="Calibri" panose="020F0502020204030204" pitchFamily="34" charset="0"/>
                <a:sym typeface="Arial"/>
              </a:rPr>
              <a:t> a &gt;0, </a:t>
            </a:r>
            <a:r>
              <a:rPr lang="el-GR" b="1" kern="0" dirty="0">
                <a:solidFill>
                  <a:srgbClr val="0000FF"/>
                </a:solidFill>
                <a:latin typeface="Calibri" panose="020F0502020204030204" pitchFamily="34" charset="0"/>
                <a:ea typeface="Arial"/>
                <a:cs typeface="Calibri" panose="020F0502020204030204" pitchFamily="34" charset="0"/>
                <a:sym typeface="Arial"/>
              </a:rPr>
              <a:t>τότε</a:t>
            </a:r>
            <a:r>
              <a:rPr lang="en-US" b="1" kern="0" dirty="0">
                <a:solidFill>
                  <a:srgbClr val="0000FF"/>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94" name="Google Shape;194;p7"/>
          <p:cNvCxnSpPr/>
          <p:nvPr/>
        </p:nvCxnSpPr>
        <p:spPr>
          <a:xfrm>
            <a:off x="3733800" y="4497388"/>
            <a:ext cx="6858000" cy="0"/>
          </a:xfrm>
          <a:prstGeom prst="straightConnector1">
            <a:avLst/>
          </a:prstGeom>
          <a:noFill/>
          <a:ln w="28575" cap="flat" cmpd="sng">
            <a:solidFill>
              <a:srgbClr val="CC3300"/>
            </a:solidFill>
            <a:prstDash val="solid"/>
            <a:round/>
            <a:headEnd type="none" w="sm" len="sm"/>
            <a:tailEnd type="none" w="sm" len="sm"/>
          </a:ln>
        </p:spPr>
      </p:cxnSp>
      <p:cxnSp>
        <p:nvCxnSpPr>
          <p:cNvPr id="195" name="Google Shape;195;p7"/>
          <p:cNvCxnSpPr/>
          <p:nvPr/>
        </p:nvCxnSpPr>
        <p:spPr>
          <a:xfrm>
            <a:off x="4800600" y="3963988"/>
            <a:ext cx="0" cy="1065212"/>
          </a:xfrm>
          <a:prstGeom prst="straightConnector1">
            <a:avLst/>
          </a:prstGeom>
          <a:noFill/>
          <a:ln w="28575" cap="flat" cmpd="sng">
            <a:solidFill>
              <a:srgbClr val="CC3300"/>
            </a:solidFill>
            <a:prstDash val="solid"/>
            <a:round/>
            <a:headEnd type="none" w="sm" len="sm"/>
            <a:tailEnd type="none" w="sm" len="sm"/>
          </a:ln>
        </p:spPr>
      </p:cxnSp>
      <p:sp>
        <p:nvSpPr>
          <p:cNvPr id="196" name="Google Shape;196;p7"/>
          <p:cNvSpPr/>
          <p:nvPr/>
        </p:nvSpPr>
        <p:spPr>
          <a:xfrm>
            <a:off x="4114801" y="3952875"/>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7" name="Google Shape;197;p7"/>
          <p:cNvSpPr/>
          <p:nvPr/>
        </p:nvSpPr>
        <p:spPr>
          <a:xfrm>
            <a:off x="3886201" y="44958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8" name="Google Shape;198;p7"/>
          <p:cNvSpPr/>
          <p:nvPr/>
        </p:nvSpPr>
        <p:spPr>
          <a:xfrm>
            <a:off x="4800600" y="39544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9" name="Google Shape;199;p7"/>
          <p:cNvSpPr/>
          <p:nvPr/>
        </p:nvSpPr>
        <p:spPr>
          <a:xfrm>
            <a:off x="9829800" y="395446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0" name="Google Shape;200;p7"/>
          <p:cNvSpPr/>
          <p:nvPr/>
        </p:nvSpPr>
        <p:spPr>
          <a:xfrm>
            <a:off x="4832350" y="4553744"/>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dirty="0">
                <a:solidFill>
                  <a:srgbClr val="000000"/>
                </a:solidFill>
                <a:latin typeface="Calibri" panose="020F0502020204030204" pitchFamily="34" charset="0"/>
                <a:ea typeface="Arial Narrow"/>
                <a:cs typeface="Calibri" panose="020F0502020204030204" pitchFamily="34" charset="0"/>
                <a:sym typeface="Arial Narrow"/>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01" name="Google Shape;201;p7"/>
          <p:cNvSpPr/>
          <p:nvPr/>
        </p:nvSpPr>
        <p:spPr>
          <a:xfrm>
            <a:off x="9829800" y="44878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2" name="Google Shape;202;p7"/>
          <p:cNvSpPr/>
          <p:nvPr/>
        </p:nvSpPr>
        <p:spPr>
          <a:xfrm>
            <a:off x="7162801" y="388620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03" name="Google Shape;203;p7"/>
          <p:cNvGrpSpPr/>
          <p:nvPr/>
        </p:nvGrpSpPr>
        <p:grpSpPr>
          <a:xfrm>
            <a:off x="7086600" y="4419600"/>
            <a:ext cx="755650" cy="641350"/>
            <a:chOff x="3312" y="3504"/>
            <a:chExt cx="476" cy="404"/>
          </a:xfrm>
        </p:grpSpPr>
        <p:sp>
          <p:nvSpPr>
            <p:cNvPr id="204" name="Google Shape;204;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05" name="Google Shape;205;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06" name="Google Shape;206;p7"/>
          <p:cNvCxnSpPr/>
          <p:nvPr/>
        </p:nvCxnSpPr>
        <p:spPr>
          <a:xfrm>
            <a:off x="5562600" y="4648200"/>
            <a:ext cx="1371600" cy="228600"/>
          </a:xfrm>
          <a:prstGeom prst="straightConnector1">
            <a:avLst/>
          </a:prstGeom>
          <a:noFill/>
          <a:ln w="38100" cap="flat" cmpd="sng">
            <a:solidFill>
              <a:schemeClr val="dk1"/>
            </a:solidFill>
            <a:prstDash val="solid"/>
            <a:round/>
            <a:headEnd type="none" w="sm" len="sm"/>
            <a:tailEnd type="triangle" w="lg" len="lg"/>
          </a:ln>
        </p:spPr>
      </p:cxnSp>
      <p:cxnSp>
        <p:nvCxnSpPr>
          <p:cNvPr id="207" name="Google Shape;207;p7"/>
          <p:cNvCxnSpPr/>
          <p:nvPr/>
        </p:nvCxnSpPr>
        <p:spPr>
          <a:xfrm rot="10800000" flipH="1">
            <a:off x="7848600" y="4648200"/>
            <a:ext cx="1371600" cy="228600"/>
          </a:xfrm>
          <a:prstGeom prst="straightConnector1">
            <a:avLst/>
          </a:prstGeom>
          <a:noFill/>
          <a:ln w="38100" cap="flat" cmpd="sng">
            <a:solidFill>
              <a:schemeClr val="dk1"/>
            </a:solidFill>
            <a:prstDash val="solid"/>
            <a:round/>
            <a:headEnd type="none" w="sm" len="sm"/>
            <a:tailEnd type="triangle" w="lg" len="lg"/>
          </a:ln>
        </p:spPr>
      </p:cxnSp>
      <p:sp>
        <p:nvSpPr>
          <p:cNvPr id="208" name="Google Shape;208;p7"/>
          <p:cNvSpPr/>
          <p:nvPr/>
        </p:nvSpPr>
        <p:spPr>
          <a:xfrm>
            <a:off x="3657600" y="5181601"/>
            <a:ext cx="20574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l-GR" b="1" kern="0" dirty="0">
                <a:solidFill>
                  <a:srgbClr val="0000FF"/>
                </a:solidFill>
                <a:latin typeface="Calibri" panose="020F0502020204030204" pitchFamily="34" charset="0"/>
                <a:ea typeface="Arial"/>
                <a:cs typeface="Calibri" panose="020F0502020204030204" pitchFamily="34" charset="0"/>
                <a:sym typeface="Arial"/>
              </a:rPr>
              <a:t>Αν</a:t>
            </a:r>
            <a:r>
              <a:rPr lang="en-US" b="1" kern="0" dirty="0">
                <a:solidFill>
                  <a:srgbClr val="0000FF"/>
                </a:solidFill>
                <a:latin typeface="Calibri" panose="020F0502020204030204" pitchFamily="34" charset="0"/>
                <a:ea typeface="Arial"/>
                <a:cs typeface="Calibri" panose="020F0502020204030204" pitchFamily="34" charset="0"/>
                <a:sym typeface="Arial"/>
              </a:rPr>
              <a:t> a&lt;0, </a:t>
            </a:r>
            <a:r>
              <a:rPr lang="el-GR" b="1" kern="0" dirty="0">
                <a:solidFill>
                  <a:srgbClr val="0000FF"/>
                </a:solidFill>
                <a:latin typeface="Calibri" panose="020F0502020204030204" pitchFamily="34" charset="0"/>
                <a:ea typeface="Arial"/>
                <a:cs typeface="Calibri" panose="020F0502020204030204" pitchFamily="34" charset="0"/>
                <a:sym typeface="Arial"/>
              </a:rPr>
              <a:t>τότε</a:t>
            </a:r>
            <a:r>
              <a:rPr lang="en-US" b="1" kern="0" dirty="0">
                <a:solidFill>
                  <a:srgbClr val="0000FF"/>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pic>
        <p:nvPicPr>
          <p:cNvPr id="209" name="Google Shape;209;p7" descr="TitleSlideBorder"/>
          <p:cNvPicPr preferRelativeResize="0"/>
          <p:nvPr/>
        </p:nvPicPr>
        <p:blipFill rotWithShape="1">
          <a:blip r:embed="rId3">
            <a:alphaModFix/>
          </a:blip>
          <a:srcRect/>
          <a:stretch/>
        </p:blipFill>
        <p:spPr>
          <a:xfrm>
            <a:off x="3549650" y="5584827"/>
            <a:ext cx="6781800" cy="1066800"/>
          </a:xfrm>
          <a:prstGeom prst="rect">
            <a:avLst/>
          </a:prstGeom>
          <a:noFill/>
          <a:ln w="28575" cap="flat" cmpd="sng">
            <a:solidFill>
              <a:srgbClr val="000000"/>
            </a:solidFill>
            <a:prstDash val="solid"/>
            <a:miter lim="800000"/>
            <a:headEnd type="none" w="sm" len="sm"/>
            <a:tailEnd type="none" w="sm" len="sm"/>
          </a:ln>
        </p:spPr>
      </p:pic>
      <p:cxnSp>
        <p:nvCxnSpPr>
          <p:cNvPr id="210" name="Google Shape;210;p7"/>
          <p:cNvCxnSpPr/>
          <p:nvPr/>
        </p:nvCxnSpPr>
        <p:spPr>
          <a:xfrm>
            <a:off x="3657600" y="6142038"/>
            <a:ext cx="6858000" cy="0"/>
          </a:xfrm>
          <a:prstGeom prst="straightConnector1">
            <a:avLst/>
          </a:prstGeom>
          <a:noFill/>
          <a:ln w="28575" cap="flat" cmpd="sng">
            <a:solidFill>
              <a:srgbClr val="CC3300"/>
            </a:solidFill>
            <a:prstDash val="solid"/>
            <a:round/>
            <a:headEnd type="none" w="sm" len="sm"/>
            <a:tailEnd type="none" w="sm" len="sm"/>
          </a:ln>
        </p:spPr>
      </p:cxnSp>
      <p:cxnSp>
        <p:nvCxnSpPr>
          <p:cNvPr id="211" name="Google Shape;211;p7"/>
          <p:cNvCxnSpPr/>
          <p:nvPr/>
        </p:nvCxnSpPr>
        <p:spPr>
          <a:xfrm>
            <a:off x="4724400" y="5608638"/>
            <a:ext cx="0" cy="1020762"/>
          </a:xfrm>
          <a:prstGeom prst="straightConnector1">
            <a:avLst/>
          </a:prstGeom>
          <a:noFill/>
          <a:ln w="28575" cap="flat" cmpd="sng">
            <a:solidFill>
              <a:srgbClr val="CC3300"/>
            </a:solidFill>
            <a:prstDash val="solid"/>
            <a:round/>
            <a:headEnd type="none" w="sm" len="sm"/>
            <a:tailEnd type="none" w="sm" len="sm"/>
          </a:ln>
        </p:spPr>
      </p:cxnSp>
      <p:sp>
        <p:nvSpPr>
          <p:cNvPr id="212" name="Google Shape;212;p7"/>
          <p:cNvSpPr/>
          <p:nvPr/>
        </p:nvSpPr>
        <p:spPr>
          <a:xfrm>
            <a:off x="4038601" y="5562600"/>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3" name="Google Shape;213;p7"/>
          <p:cNvSpPr/>
          <p:nvPr/>
        </p:nvSpPr>
        <p:spPr>
          <a:xfrm>
            <a:off x="3810001" y="614045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4" name="Google Shape;214;p7"/>
          <p:cNvSpPr/>
          <p:nvPr/>
        </p:nvSpPr>
        <p:spPr>
          <a:xfrm>
            <a:off x="4724400" y="55991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5" name="Google Shape;215;p7"/>
          <p:cNvSpPr/>
          <p:nvPr/>
        </p:nvSpPr>
        <p:spPr>
          <a:xfrm>
            <a:off x="9753600" y="559911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6" name="Google Shape;216;p7"/>
          <p:cNvSpPr/>
          <p:nvPr/>
        </p:nvSpPr>
        <p:spPr>
          <a:xfrm>
            <a:off x="4724400" y="6154129"/>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dirty="0">
                <a:solidFill>
                  <a:srgbClr val="000000"/>
                </a:solidFill>
                <a:latin typeface="Calibri" panose="020F0502020204030204" pitchFamily="34" charset="0"/>
                <a:ea typeface="Arial Narrow"/>
                <a:cs typeface="Calibri" panose="020F0502020204030204" pitchFamily="34" charset="0"/>
                <a:sym typeface="Arial Narrow"/>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7" name="Google Shape;217;p7"/>
          <p:cNvSpPr/>
          <p:nvPr/>
        </p:nvSpPr>
        <p:spPr>
          <a:xfrm>
            <a:off x="9753600" y="61325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8" name="Google Shape;218;p7"/>
          <p:cNvSpPr/>
          <p:nvPr/>
        </p:nvSpPr>
        <p:spPr>
          <a:xfrm>
            <a:off x="7086601" y="553085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19" name="Google Shape;219;p7"/>
          <p:cNvGrpSpPr/>
          <p:nvPr/>
        </p:nvGrpSpPr>
        <p:grpSpPr>
          <a:xfrm>
            <a:off x="7010400" y="6064250"/>
            <a:ext cx="755650" cy="641350"/>
            <a:chOff x="3312" y="3504"/>
            <a:chExt cx="476" cy="404"/>
          </a:xfrm>
        </p:grpSpPr>
        <p:sp>
          <p:nvSpPr>
            <p:cNvPr id="220" name="Google Shape;220;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r>
                <a:rPr lang="en-US"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21" name="Google Shape;221;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22" name="Google Shape;222;p7"/>
          <p:cNvCxnSpPr/>
          <p:nvPr/>
        </p:nvCxnSpPr>
        <p:spPr>
          <a:xfrm rot="10800000" flipH="1">
            <a:off x="5334000" y="6248400"/>
            <a:ext cx="1524000" cy="304800"/>
          </a:xfrm>
          <a:prstGeom prst="straightConnector1">
            <a:avLst/>
          </a:prstGeom>
          <a:noFill/>
          <a:ln w="38100" cap="flat" cmpd="sng">
            <a:solidFill>
              <a:schemeClr val="dk1"/>
            </a:solidFill>
            <a:prstDash val="solid"/>
            <a:round/>
            <a:headEnd type="none" w="sm" len="sm"/>
            <a:tailEnd type="triangle" w="lg" len="lg"/>
          </a:ln>
        </p:spPr>
      </p:cxnSp>
      <p:cxnSp>
        <p:nvCxnSpPr>
          <p:cNvPr id="223" name="Google Shape;223;p7"/>
          <p:cNvCxnSpPr/>
          <p:nvPr/>
        </p:nvCxnSpPr>
        <p:spPr>
          <a:xfrm>
            <a:off x="7772400" y="6248400"/>
            <a:ext cx="1447800" cy="228600"/>
          </a:xfrm>
          <a:prstGeom prst="straightConnector1">
            <a:avLst/>
          </a:prstGeom>
          <a:noFill/>
          <a:ln w="38100" cap="flat" cmpd="sng">
            <a:solidFill>
              <a:schemeClr val="dk1"/>
            </a:solidFill>
            <a:prstDash val="solid"/>
            <a:round/>
            <a:headEnd type="none" w="sm" len="sm"/>
            <a:tailEnd type="triangle" w="lg" len="lg"/>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fade">
                                      <p:cBhvr>
                                        <p:cTn id="11" dur="1000"/>
                                        <p:tgtEl>
                                          <p:spTgt spid="193"/>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fade">
                                      <p:cBhvr>
                                        <p:cTn id="15" dur="1"/>
                                        <p:tgtEl>
                                          <p:spTgt spid="194"/>
                                        </p:tgtEl>
                                      </p:cBhvr>
                                    </p:animEffect>
                                  </p:childTnLst>
                                </p:cTn>
                              </p:par>
                            </p:childTnLst>
                          </p:cTn>
                        </p:par>
                        <p:par>
                          <p:cTn id="16" fill="hold">
                            <p:stCondLst>
                              <p:cond delay="1501"/>
                            </p:stCondLst>
                            <p:childTnLst>
                              <p:par>
                                <p:cTn id="17" presetID="10" presetClass="entr" presetSubtype="0" fill="hold" nodeType="afterEffect">
                                  <p:stCondLst>
                                    <p:cond delay="0"/>
                                  </p:stCondLst>
                                  <p:childTnLst>
                                    <p:set>
                                      <p:cBhvr>
                                        <p:cTn id="18" dur="1" fill="hold">
                                          <p:stCondLst>
                                            <p:cond delay="0"/>
                                          </p:stCondLst>
                                        </p:cTn>
                                        <p:tgtEl>
                                          <p:spTgt spid="195"/>
                                        </p:tgtEl>
                                        <p:attrNameLst>
                                          <p:attrName>style.visibility</p:attrName>
                                        </p:attrNameLst>
                                      </p:cBhvr>
                                      <p:to>
                                        <p:strVal val="visible"/>
                                      </p:to>
                                    </p:set>
                                    <p:animEffect transition="in" filter="fade">
                                      <p:cBhvr>
                                        <p:cTn id="19" dur="1"/>
                                        <p:tgtEl>
                                          <p:spTgt spid="195"/>
                                        </p:tgtEl>
                                      </p:cBhvr>
                                    </p:animEffect>
                                  </p:childTnLst>
                                </p:cTn>
                              </p:par>
                            </p:childTnLst>
                          </p:cTn>
                        </p:par>
                        <p:par>
                          <p:cTn id="20" fill="hold">
                            <p:stCondLst>
                              <p:cond delay="1502"/>
                            </p:stCondLst>
                            <p:childTnLst>
                              <p:par>
                                <p:cTn id="21" presetID="10" presetClass="entr" presetSubtype="0" fill="hold" nodeType="afterEffect">
                                  <p:stCondLst>
                                    <p:cond delay="0"/>
                                  </p:stCondLst>
                                  <p:childTnLst>
                                    <p:set>
                                      <p:cBhvr>
                                        <p:cTn id="22" dur="1" fill="hold">
                                          <p:stCondLst>
                                            <p:cond delay="0"/>
                                          </p:stCondLst>
                                        </p:cTn>
                                        <p:tgtEl>
                                          <p:spTgt spid="196"/>
                                        </p:tgtEl>
                                        <p:attrNameLst>
                                          <p:attrName>style.visibility</p:attrName>
                                        </p:attrNameLst>
                                      </p:cBhvr>
                                      <p:to>
                                        <p:strVal val="visible"/>
                                      </p:to>
                                    </p:set>
                                    <p:animEffect transition="in" filter="fade">
                                      <p:cBhvr>
                                        <p:cTn id="23" dur="2000"/>
                                        <p:tgtEl>
                                          <p:spTgt spid="196"/>
                                        </p:tgtEl>
                                      </p:cBhvr>
                                    </p:animEffect>
                                  </p:childTnLst>
                                </p:cTn>
                              </p:par>
                            </p:childTnLst>
                          </p:cTn>
                        </p:par>
                        <p:par>
                          <p:cTn id="24" fill="hold">
                            <p:stCondLst>
                              <p:cond delay="3502"/>
                            </p:stCondLst>
                            <p:childTnLst>
                              <p:par>
                                <p:cTn id="25" presetID="10" presetClass="entr" presetSubtype="0" fill="hold" nodeType="afterEffect">
                                  <p:stCondLst>
                                    <p:cond delay="0"/>
                                  </p:stCondLst>
                                  <p:childTnLst>
                                    <p:set>
                                      <p:cBhvr>
                                        <p:cTn id="26" dur="1" fill="hold">
                                          <p:stCondLst>
                                            <p:cond delay="0"/>
                                          </p:stCondLst>
                                        </p:cTn>
                                        <p:tgtEl>
                                          <p:spTgt spid="198"/>
                                        </p:tgtEl>
                                        <p:attrNameLst>
                                          <p:attrName>style.visibility</p:attrName>
                                        </p:attrNameLst>
                                      </p:cBhvr>
                                      <p:to>
                                        <p:strVal val="visible"/>
                                      </p:to>
                                    </p:set>
                                    <p:animEffect transition="in" filter="fade">
                                      <p:cBhvr>
                                        <p:cTn id="27" dur="1000"/>
                                        <p:tgtEl>
                                          <p:spTgt spid="198"/>
                                        </p:tgtEl>
                                      </p:cBhvr>
                                    </p:animEffect>
                                  </p:childTnLst>
                                </p:cTn>
                              </p:par>
                              <p:par>
                                <p:cTn id="28" presetID="10" presetClass="entr" presetSubtype="0" fill="hold" nodeType="withEffect">
                                  <p:stCondLst>
                                    <p:cond delay="0"/>
                                  </p:stCondLst>
                                  <p:childTnLst>
                                    <p:set>
                                      <p:cBhvr>
                                        <p:cTn id="29" dur="1" fill="hold">
                                          <p:stCondLst>
                                            <p:cond delay="0"/>
                                          </p:stCondLst>
                                        </p:cTn>
                                        <p:tgtEl>
                                          <p:spTgt spid="199"/>
                                        </p:tgtEl>
                                        <p:attrNameLst>
                                          <p:attrName>style.visibility</p:attrName>
                                        </p:attrNameLst>
                                      </p:cBhvr>
                                      <p:to>
                                        <p:strVal val="visible"/>
                                      </p:to>
                                    </p:set>
                                    <p:animEffect transition="in" filter="fade">
                                      <p:cBhvr>
                                        <p:cTn id="30" dur="1000"/>
                                        <p:tgtEl>
                                          <p:spTgt spid="199"/>
                                        </p:tgtEl>
                                      </p:cBhvr>
                                    </p:animEffect>
                                  </p:childTnLst>
                                </p:cTn>
                              </p:par>
                              <p:par>
                                <p:cTn id="31" presetID="10" presetClass="entr" presetSubtype="0" fill="hold" nodeType="withEffect">
                                  <p:stCondLst>
                                    <p:cond delay="0"/>
                                  </p:stCondLst>
                                  <p:childTnLst>
                                    <p:set>
                                      <p:cBhvr>
                                        <p:cTn id="32" dur="1" fill="hold">
                                          <p:stCondLst>
                                            <p:cond delay="0"/>
                                          </p:stCondLst>
                                        </p:cTn>
                                        <p:tgtEl>
                                          <p:spTgt spid="202"/>
                                        </p:tgtEl>
                                        <p:attrNameLst>
                                          <p:attrName>style.visibility</p:attrName>
                                        </p:attrNameLst>
                                      </p:cBhvr>
                                      <p:to>
                                        <p:strVal val="visible"/>
                                      </p:to>
                                    </p:set>
                                    <p:animEffect transition="in" filter="fade">
                                      <p:cBhvr>
                                        <p:cTn id="33" dur="1000"/>
                                        <p:tgtEl>
                                          <p:spTgt spid="202"/>
                                        </p:tgtEl>
                                      </p:cBhvr>
                                    </p:animEffect>
                                  </p:childTnLst>
                                </p:cTn>
                              </p:par>
                            </p:childTnLst>
                          </p:cTn>
                        </p:par>
                        <p:par>
                          <p:cTn id="34" fill="hold">
                            <p:stCondLst>
                              <p:cond delay="4502"/>
                            </p:stCondLst>
                            <p:childTnLst>
                              <p:par>
                                <p:cTn id="35" presetID="10" presetClass="entr" presetSubtype="0" fill="hold" nodeType="afterEffect">
                                  <p:stCondLst>
                                    <p:cond delay="0"/>
                                  </p:stCondLst>
                                  <p:childTnLst>
                                    <p:set>
                                      <p:cBhvr>
                                        <p:cTn id="36" dur="1" fill="hold">
                                          <p:stCondLst>
                                            <p:cond delay="0"/>
                                          </p:stCondLst>
                                        </p:cTn>
                                        <p:tgtEl>
                                          <p:spTgt spid="197"/>
                                        </p:tgtEl>
                                        <p:attrNameLst>
                                          <p:attrName>style.visibility</p:attrName>
                                        </p:attrNameLst>
                                      </p:cBhvr>
                                      <p:to>
                                        <p:strVal val="visible"/>
                                      </p:to>
                                    </p:set>
                                    <p:animEffect transition="in" filter="fade">
                                      <p:cBhvr>
                                        <p:cTn id="37" dur="2000"/>
                                        <p:tgtEl>
                                          <p:spTgt spid="197"/>
                                        </p:tgtEl>
                                      </p:cBhvr>
                                    </p:animEffect>
                                  </p:childTnLst>
                                </p:cTn>
                              </p:par>
                            </p:childTnLst>
                          </p:cTn>
                        </p:par>
                        <p:par>
                          <p:cTn id="38" fill="hold">
                            <p:stCondLst>
                              <p:cond delay="6502"/>
                            </p:stCondLst>
                            <p:childTnLst>
                              <p:par>
                                <p:cTn id="39" presetID="10" presetClass="entr" presetSubtype="0" fill="hold" nodeType="afterEffect">
                                  <p:stCondLst>
                                    <p:cond delay="0"/>
                                  </p:stCondLst>
                                  <p:childTnLst>
                                    <p:set>
                                      <p:cBhvr>
                                        <p:cTn id="40" dur="1" fill="hold">
                                          <p:stCondLst>
                                            <p:cond delay="0"/>
                                          </p:stCondLst>
                                        </p:cTn>
                                        <p:tgtEl>
                                          <p:spTgt spid="200"/>
                                        </p:tgtEl>
                                        <p:attrNameLst>
                                          <p:attrName>style.visibility</p:attrName>
                                        </p:attrNameLst>
                                      </p:cBhvr>
                                      <p:to>
                                        <p:strVal val="visible"/>
                                      </p:to>
                                    </p:set>
                                    <p:animEffect transition="in" filter="fade">
                                      <p:cBhvr>
                                        <p:cTn id="41" dur="500"/>
                                        <p:tgtEl>
                                          <p:spTgt spid="200"/>
                                        </p:tgtEl>
                                      </p:cBhvr>
                                    </p:animEffect>
                                  </p:childTnLst>
                                </p:cTn>
                              </p:par>
                              <p:par>
                                <p:cTn id="42" presetID="10" presetClass="entr" presetSubtype="0" fill="hold" nodeType="withEffect">
                                  <p:stCondLst>
                                    <p:cond delay="0"/>
                                  </p:stCondLst>
                                  <p:childTnLst>
                                    <p:set>
                                      <p:cBhvr>
                                        <p:cTn id="43" dur="1" fill="hold">
                                          <p:stCondLst>
                                            <p:cond delay="0"/>
                                          </p:stCondLst>
                                        </p:cTn>
                                        <p:tgtEl>
                                          <p:spTgt spid="201"/>
                                        </p:tgtEl>
                                        <p:attrNameLst>
                                          <p:attrName>style.visibility</p:attrName>
                                        </p:attrNameLst>
                                      </p:cBhvr>
                                      <p:to>
                                        <p:strVal val="visible"/>
                                      </p:to>
                                    </p:set>
                                    <p:animEffect transition="in" filter="fade">
                                      <p:cBhvr>
                                        <p:cTn id="44" dur="500"/>
                                        <p:tgtEl>
                                          <p:spTgt spid="201"/>
                                        </p:tgtEl>
                                      </p:cBhvr>
                                    </p:animEffect>
                                  </p:childTnLst>
                                </p:cTn>
                              </p:par>
                              <p:par>
                                <p:cTn id="45" presetID="10" presetClass="entr" presetSubtype="0" fill="hold" nodeType="withEffect">
                                  <p:stCondLst>
                                    <p:cond delay="0"/>
                                  </p:stCondLst>
                                  <p:childTnLst>
                                    <p:set>
                                      <p:cBhvr>
                                        <p:cTn id="46" dur="1" fill="hold">
                                          <p:stCondLst>
                                            <p:cond delay="0"/>
                                          </p:stCondLst>
                                        </p:cTn>
                                        <p:tgtEl>
                                          <p:spTgt spid="203"/>
                                        </p:tgtEl>
                                        <p:attrNameLst>
                                          <p:attrName>style.visibility</p:attrName>
                                        </p:attrNameLst>
                                      </p:cBhvr>
                                      <p:to>
                                        <p:strVal val="visible"/>
                                      </p:to>
                                    </p:set>
                                    <p:animEffect transition="in" filter="fade">
                                      <p:cBhvr>
                                        <p:cTn id="47" dur="500"/>
                                        <p:tgtEl>
                                          <p:spTgt spid="203"/>
                                        </p:tgtEl>
                                      </p:cBhvr>
                                    </p:animEffect>
                                  </p:childTnLst>
                                </p:cTn>
                              </p:par>
                            </p:childTnLst>
                          </p:cTn>
                        </p:par>
                        <p:par>
                          <p:cTn id="48" fill="hold">
                            <p:stCondLst>
                              <p:cond delay="7002"/>
                            </p:stCondLst>
                            <p:childTnLst>
                              <p:par>
                                <p:cTn id="49" presetID="10" presetClass="entr" presetSubtype="0" fill="hold" nodeType="afterEffect">
                                  <p:stCondLst>
                                    <p:cond delay="0"/>
                                  </p:stCondLst>
                                  <p:childTnLst>
                                    <p:set>
                                      <p:cBhvr>
                                        <p:cTn id="50" dur="1" fill="hold">
                                          <p:stCondLst>
                                            <p:cond delay="0"/>
                                          </p:stCondLst>
                                        </p:cTn>
                                        <p:tgtEl>
                                          <p:spTgt spid="206"/>
                                        </p:tgtEl>
                                        <p:attrNameLst>
                                          <p:attrName>style.visibility</p:attrName>
                                        </p:attrNameLst>
                                      </p:cBhvr>
                                      <p:to>
                                        <p:strVal val="visible"/>
                                      </p:to>
                                    </p:set>
                                    <p:animEffect transition="in" filter="fade">
                                      <p:cBhvr>
                                        <p:cTn id="51" dur="500"/>
                                        <p:tgtEl>
                                          <p:spTgt spid="206"/>
                                        </p:tgtEl>
                                      </p:cBhvr>
                                    </p:animEffect>
                                  </p:childTnLst>
                                </p:cTn>
                              </p:par>
                            </p:childTnLst>
                          </p:cTn>
                        </p:par>
                        <p:par>
                          <p:cTn id="52" fill="hold">
                            <p:stCondLst>
                              <p:cond delay="7502"/>
                            </p:stCondLst>
                            <p:childTnLst>
                              <p:par>
                                <p:cTn id="53" presetID="10" presetClass="entr" presetSubtype="0" fill="hold" nodeType="afterEffect">
                                  <p:stCondLst>
                                    <p:cond delay="0"/>
                                  </p:stCondLst>
                                  <p:childTnLst>
                                    <p:set>
                                      <p:cBhvr>
                                        <p:cTn id="54" dur="1" fill="hold">
                                          <p:stCondLst>
                                            <p:cond delay="0"/>
                                          </p:stCondLst>
                                        </p:cTn>
                                        <p:tgtEl>
                                          <p:spTgt spid="207"/>
                                        </p:tgtEl>
                                        <p:attrNameLst>
                                          <p:attrName>style.visibility</p:attrName>
                                        </p:attrNameLst>
                                      </p:cBhvr>
                                      <p:to>
                                        <p:strVal val="visible"/>
                                      </p:to>
                                    </p:set>
                                    <p:animEffect transition="in" filter="fade">
                                      <p:cBhvr>
                                        <p:cTn id="55" dur="500"/>
                                        <p:tgtEl>
                                          <p:spTgt spid="2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9"/>
                                        </p:tgtEl>
                                        <p:attrNameLst>
                                          <p:attrName>style.visibility</p:attrName>
                                        </p:attrNameLst>
                                      </p:cBhvr>
                                      <p:to>
                                        <p:strVal val="visible"/>
                                      </p:to>
                                    </p:set>
                                    <p:animEffect transition="in" filter="fade">
                                      <p:cBhvr>
                                        <p:cTn id="60" dur="500"/>
                                        <p:tgtEl>
                                          <p:spTgt spid="209"/>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208"/>
                                        </p:tgtEl>
                                        <p:attrNameLst>
                                          <p:attrName>style.visibility</p:attrName>
                                        </p:attrNameLst>
                                      </p:cBhvr>
                                      <p:to>
                                        <p:strVal val="visible"/>
                                      </p:to>
                                    </p:set>
                                    <p:animEffect transition="in" filter="fade">
                                      <p:cBhvr>
                                        <p:cTn id="64" dur="500"/>
                                        <p:tgtEl>
                                          <p:spTgt spid="208"/>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210"/>
                                        </p:tgtEl>
                                        <p:attrNameLst>
                                          <p:attrName>style.visibility</p:attrName>
                                        </p:attrNameLst>
                                      </p:cBhvr>
                                      <p:to>
                                        <p:strVal val="visible"/>
                                      </p:to>
                                    </p:set>
                                    <p:animEffect transition="in" filter="fade">
                                      <p:cBhvr>
                                        <p:cTn id="68" dur="1"/>
                                        <p:tgtEl>
                                          <p:spTgt spid="210"/>
                                        </p:tgtEl>
                                      </p:cBhvr>
                                    </p:animEffect>
                                  </p:childTnLst>
                                </p:cTn>
                              </p:par>
                            </p:childTnLst>
                          </p:cTn>
                        </p:par>
                        <p:par>
                          <p:cTn id="69" fill="hold">
                            <p:stCondLst>
                              <p:cond delay="1001"/>
                            </p:stCondLst>
                            <p:childTnLst>
                              <p:par>
                                <p:cTn id="70" presetID="10" presetClass="entr" presetSubtype="0" fill="hold" nodeType="afterEffect">
                                  <p:stCondLst>
                                    <p:cond delay="0"/>
                                  </p:stCondLst>
                                  <p:childTnLst>
                                    <p:set>
                                      <p:cBhvr>
                                        <p:cTn id="71" dur="1" fill="hold">
                                          <p:stCondLst>
                                            <p:cond delay="0"/>
                                          </p:stCondLst>
                                        </p:cTn>
                                        <p:tgtEl>
                                          <p:spTgt spid="211"/>
                                        </p:tgtEl>
                                        <p:attrNameLst>
                                          <p:attrName>style.visibility</p:attrName>
                                        </p:attrNameLst>
                                      </p:cBhvr>
                                      <p:to>
                                        <p:strVal val="visible"/>
                                      </p:to>
                                    </p:set>
                                    <p:animEffect transition="in" filter="fade">
                                      <p:cBhvr>
                                        <p:cTn id="72" dur="1"/>
                                        <p:tgtEl>
                                          <p:spTgt spid="211"/>
                                        </p:tgtEl>
                                      </p:cBhvr>
                                    </p:animEffect>
                                  </p:childTnLst>
                                </p:cTn>
                              </p:par>
                            </p:childTnLst>
                          </p:cTn>
                        </p:par>
                        <p:par>
                          <p:cTn id="73" fill="hold">
                            <p:stCondLst>
                              <p:cond delay="1002"/>
                            </p:stCondLst>
                            <p:childTnLst>
                              <p:par>
                                <p:cTn id="74" presetID="10" presetClass="entr" presetSubtype="0" fill="hold" nodeType="afterEffect">
                                  <p:stCondLst>
                                    <p:cond delay="0"/>
                                  </p:stCondLst>
                                  <p:childTnLst>
                                    <p:set>
                                      <p:cBhvr>
                                        <p:cTn id="75" dur="1" fill="hold">
                                          <p:stCondLst>
                                            <p:cond delay="0"/>
                                          </p:stCondLst>
                                        </p:cTn>
                                        <p:tgtEl>
                                          <p:spTgt spid="212"/>
                                        </p:tgtEl>
                                        <p:attrNameLst>
                                          <p:attrName>style.visibility</p:attrName>
                                        </p:attrNameLst>
                                      </p:cBhvr>
                                      <p:to>
                                        <p:strVal val="visible"/>
                                      </p:to>
                                    </p:set>
                                    <p:animEffect transition="in" filter="fade">
                                      <p:cBhvr>
                                        <p:cTn id="76" dur="2000"/>
                                        <p:tgtEl>
                                          <p:spTgt spid="212"/>
                                        </p:tgtEl>
                                      </p:cBhvr>
                                    </p:animEffect>
                                  </p:childTnLst>
                                </p:cTn>
                              </p:par>
                            </p:childTnLst>
                          </p:cTn>
                        </p:par>
                        <p:par>
                          <p:cTn id="77" fill="hold">
                            <p:stCondLst>
                              <p:cond delay="3002"/>
                            </p:stCondLst>
                            <p:childTnLst>
                              <p:par>
                                <p:cTn id="78" presetID="10" presetClass="entr" presetSubtype="0" fill="hold" nodeType="afterEffect">
                                  <p:stCondLst>
                                    <p:cond delay="0"/>
                                  </p:stCondLst>
                                  <p:childTnLst>
                                    <p:set>
                                      <p:cBhvr>
                                        <p:cTn id="79" dur="1" fill="hold">
                                          <p:stCondLst>
                                            <p:cond delay="0"/>
                                          </p:stCondLst>
                                        </p:cTn>
                                        <p:tgtEl>
                                          <p:spTgt spid="214"/>
                                        </p:tgtEl>
                                        <p:attrNameLst>
                                          <p:attrName>style.visibility</p:attrName>
                                        </p:attrNameLst>
                                      </p:cBhvr>
                                      <p:to>
                                        <p:strVal val="visible"/>
                                      </p:to>
                                    </p:set>
                                    <p:animEffect transition="in" filter="fade">
                                      <p:cBhvr>
                                        <p:cTn id="80" dur="1000"/>
                                        <p:tgtEl>
                                          <p:spTgt spid="214"/>
                                        </p:tgtEl>
                                      </p:cBhvr>
                                    </p:animEffect>
                                  </p:childTnLst>
                                </p:cTn>
                              </p:par>
                              <p:par>
                                <p:cTn id="81" presetID="10" presetClass="entr" presetSubtype="0" fill="hold" nodeType="withEffect">
                                  <p:stCondLst>
                                    <p:cond delay="0"/>
                                  </p:stCondLst>
                                  <p:childTnLst>
                                    <p:set>
                                      <p:cBhvr>
                                        <p:cTn id="82" dur="1" fill="hold">
                                          <p:stCondLst>
                                            <p:cond delay="0"/>
                                          </p:stCondLst>
                                        </p:cTn>
                                        <p:tgtEl>
                                          <p:spTgt spid="215"/>
                                        </p:tgtEl>
                                        <p:attrNameLst>
                                          <p:attrName>style.visibility</p:attrName>
                                        </p:attrNameLst>
                                      </p:cBhvr>
                                      <p:to>
                                        <p:strVal val="visible"/>
                                      </p:to>
                                    </p:set>
                                    <p:animEffect transition="in" filter="fade">
                                      <p:cBhvr>
                                        <p:cTn id="83" dur="1000"/>
                                        <p:tgtEl>
                                          <p:spTgt spid="215"/>
                                        </p:tgtEl>
                                      </p:cBhvr>
                                    </p:animEffect>
                                  </p:childTnLst>
                                </p:cTn>
                              </p:par>
                              <p:par>
                                <p:cTn id="84" presetID="10" presetClass="entr" presetSubtype="0" fill="hold" nodeType="withEffect">
                                  <p:stCondLst>
                                    <p:cond delay="0"/>
                                  </p:stCondLst>
                                  <p:childTnLst>
                                    <p:set>
                                      <p:cBhvr>
                                        <p:cTn id="85" dur="1" fill="hold">
                                          <p:stCondLst>
                                            <p:cond delay="0"/>
                                          </p:stCondLst>
                                        </p:cTn>
                                        <p:tgtEl>
                                          <p:spTgt spid="218"/>
                                        </p:tgtEl>
                                        <p:attrNameLst>
                                          <p:attrName>style.visibility</p:attrName>
                                        </p:attrNameLst>
                                      </p:cBhvr>
                                      <p:to>
                                        <p:strVal val="visible"/>
                                      </p:to>
                                    </p:set>
                                    <p:animEffect transition="in" filter="fade">
                                      <p:cBhvr>
                                        <p:cTn id="86" dur="1000"/>
                                        <p:tgtEl>
                                          <p:spTgt spid="218"/>
                                        </p:tgtEl>
                                      </p:cBhvr>
                                    </p:animEffect>
                                  </p:childTnLst>
                                </p:cTn>
                              </p:par>
                            </p:childTnLst>
                          </p:cTn>
                        </p:par>
                        <p:par>
                          <p:cTn id="87" fill="hold">
                            <p:stCondLst>
                              <p:cond delay="4002"/>
                            </p:stCondLst>
                            <p:childTnLst>
                              <p:par>
                                <p:cTn id="88" presetID="10" presetClass="entr" presetSubtype="0" fill="hold" nodeType="afterEffect">
                                  <p:stCondLst>
                                    <p:cond delay="0"/>
                                  </p:stCondLst>
                                  <p:childTnLst>
                                    <p:set>
                                      <p:cBhvr>
                                        <p:cTn id="89" dur="1" fill="hold">
                                          <p:stCondLst>
                                            <p:cond delay="0"/>
                                          </p:stCondLst>
                                        </p:cTn>
                                        <p:tgtEl>
                                          <p:spTgt spid="213"/>
                                        </p:tgtEl>
                                        <p:attrNameLst>
                                          <p:attrName>style.visibility</p:attrName>
                                        </p:attrNameLst>
                                      </p:cBhvr>
                                      <p:to>
                                        <p:strVal val="visible"/>
                                      </p:to>
                                    </p:set>
                                    <p:animEffect transition="in" filter="fade">
                                      <p:cBhvr>
                                        <p:cTn id="90" dur="2000"/>
                                        <p:tgtEl>
                                          <p:spTgt spid="213"/>
                                        </p:tgtEl>
                                      </p:cBhvr>
                                    </p:animEffect>
                                  </p:childTnLst>
                                </p:cTn>
                              </p:par>
                            </p:childTnLst>
                          </p:cTn>
                        </p:par>
                        <p:par>
                          <p:cTn id="91" fill="hold">
                            <p:stCondLst>
                              <p:cond delay="6002"/>
                            </p:stCondLst>
                            <p:childTnLst>
                              <p:par>
                                <p:cTn id="92" presetID="10" presetClass="entr" presetSubtype="0" fill="hold" nodeType="afterEffect">
                                  <p:stCondLst>
                                    <p:cond delay="0"/>
                                  </p:stCondLst>
                                  <p:childTnLst>
                                    <p:set>
                                      <p:cBhvr>
                                        <p:cTn id="93" dur="1" fill="hold">
                                          <p:stCondLst>
                                            <p:cond delay="0"/>
                                          </p:stCondLst>
                                        </p:cTn>
                                        <p:tgtEl>
                                          <p:spTgt spid="216"/>
                                        </p:tgtEl>
                                        <p:attrNameLst>
                                          <p:attrName>style.visibility</p:attrName>
                                        </p:attrNameLst>
                                      </p:cBhvr>
                                      <p:to>
                                        <p:strVal val="visible"/>
                                      </p:to>
                                    </p:set>
                                    <p:animEffect transition="in" filter="fade">
                                      <p:cBhvr>
                                        <p:cTn id="94" dur="500"/>
                                        <p:tgtEl>
                                          <p:spTgt spid="216"/>
                                        </p:tgtEl>
                                      </p:cBhvr>
                                    </p:animEffect>
                                  </p:childTnLst>
                                </p:cTn>
                              </p:par>
                              <p:par>
                                <p:cTn id="95" presetID="10" presetClass="entr" presetSubtype="0" fill="hold" nodeType="withEffect">
                                  <p:stCondLst>
                                    <p:cond delay="0"/>
                                  </p:stCondLst>
                                  <p:childTnLst>
                                    <p:set>
                                      <p:cBhvr>
                                        <p:cTn id="96" dur="1" fill="hold">
                                          <p:stCondLst>
                                            <p:cond delay="0"/>
                                          </p:stCondLst>
                                        </p:cTn>
                                        <p:tgtEl>
                                          <p:spTgt spid="217"/>
                                        </p:tgtEl>
                                        <p:attrNameLst>
                                          <p:attrName>style.visibility</p:attrName>
                                        </p:attrNameLst>
                                      </p:cBhvr>
                                      <p:to>
                                        <p:strVal val="visible"/>
                                      </p:to>
                                    </p:set>
                                    <p:animEffect transition="in" filter="fade">
                                      <p:cBhvr>
                                        <p:cTn id="97" dur="500"/>
                                        <p:tgtEl>
                                          <p:spTgt spid="217"/>
                                        </p:tgtEl>
                                      </p:cBhvr>
                                    </p:animEffect>
                                  </p:childTnLst>
                                </p:cTn>
                              </p:par>
                              <p:par>
                                <p:cTn id="98" presetID="10" presetClass="entr" presetSubtype="0" fill="hold" nodeType="withEffect">
                                  <p:stCondLst>
                                    <p:cond delay="0"/>
                                  </p:stCondLst>
                                  <p:childTnLst>
                                    <p:set>
                                      <p:cBhvr>
                                        <p:cTn id="99" dur="1" fill="hold">
                                          <p:stCondLst>
                                            <p:cond delay="0"/>
                                          </p:stCondLst>
                                        </p:cTn>
                                        <p:tgtEl>
                                          <p:spTgt spid="219"/>
                                        </p:tgtEl>
                                        <p:attrNameLst>
                                          <p:attrName>style.visibility</p:attrName>
                                        </p:attrNameLst>
                                      </p:cBhvr>
                                      <p:to>
                                        <p:strVal val="visible"/>
                                      </p:to>
                                    </p:set>
                                    <p:animEffect transition="in" filter="fade">
                                      <p:cBhvr>
                                        <p:cTn id="100" dur="500"/>
                                        <p:tgtEl>
                                          <p:spTgt spid="219"/>
                                        </p:tgtEl>
                                      </p:cBhvr>
                                    </p:animEffect>
                                  </p:childTnLst>
                                </p:cTn>
                              </p:par>
                            </p:childTnLst>
                          </p:cTn>
                        </p:par>
                        <p:par>
                          <p:cTn id="101" fill="hold">
                            <p:stCondLst>
                              <p:cond delay="6502"/>
                            </p:stCondLst>
                            <p:childTnLst>
                              <p:par>
                                <p:cTn id="102" presetID="10" presetClass="entr" presetSubtype="0" fill="hold" nodeType="afterEffect">
                                  <p:stCondLst>
                                    <p:cond delay="0"/>
                                  </p:stCondLst>
                                  <p:childTnLst>
                                    <p:set>
                                      <p:cBhvr>
                                        <p:cTn id="103" dur="1" fill="hold">
                                          <p:stCondLst>
                                            <p:cond delay="0"/>
                                          </p:stCondLst>
                                        </p:cTn>
                                        <p:tgtEl>
                                          <p:spTgt spid="222"/>
                                        </p:tgtEl>
                                        <p:attrNameLst>
                                          <p:attrName>style.visibility</p:attrName>
                                        </p:attrNameLst>
                                      </p:cBhvr>
                                      <p:to>
                                        <p:strVal val="visible"/>
                                      </p:to>
                                    </p:set>
                                    <p:animEffect transition="in" filter="fade">
                                      <p:cBhvr>
                                        <p:cTn id="104" dur="500"/>
                                        <p:tgtEl>
                                          <p:spTgt spid="222"/>
                                        </p:tgtEl>
                                      </p:cBhvr>
                                    </p:animEffect>
                                  </p:childTnLst>
                                </p:cTn>
                              </p:par>
                            </p:childTnLst>
                          </p:cTn>
                        </p:par>
                        <p:par>
                          <p:cTn id="105" fill="hold">
                            <p:stCondLst>
                              <p:cond delay="7002"/>
                            </p:stCondLst>
                            <p:childTnLst>
                              <p:par>
                                <p:cTn id="106" presetID="10" presetClass="entr" presetSubtype="0" fill="hold" nodeType="afterEffect">
                                  <p:stCondLst>
                                    <p:cond delay="0"/>
                                  </p:stCondLst>
                                  <p:childTnLst>
                                    <p:set>
                                      <p:cBhvr>
                                        <p:cTn id="107" dur="1" fill="hold">
                                          <p:stCondLst>
                                            <p:cond delay="0"/>
                                          </p:stCondLst>
                                        </p:cTn>
                                        <p:tgtEl>
                                          <p:spTgt spid="223"/>
                                        </p:tgtEl>
                                        <p:attrNameLst>
                                          <p:attrName>style.visibility</p:attrName>
                                        </p:attrNameLst>
                                      </p:cBhvr>
                                      <p:to>
                                        <p:strVal val="visible"/>
                                      </p:to>
                                    </p:set>
                                    <p:animEffect transition="in" filter="fade">
                                      <p:cBhvr>
                                        <p:cTn id="108"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8"/>
          <p:cNvSpPr/>
          <p:nvPr/>
        </p:nvSpPr>
        <p:spPr>
          <a:xfrm>
            <a:off x="2390998" y="903502"/>
            <a:ext cx="7086600" cy="1447800"/>
          </a:xfrm>
          <a:prstGeom prst="rect">
            <a:avLst/>
          </a:prstGeom>
          <a:noFill/>
          <a:ln>
            <a:noFill/>
          </a:ln>
        </p:spPr>
        <p:txBody>
          <a:bodyPr spcFirstLastPara="1" wrap="square" lIns="92075" tIns="46025" rIns="92075" bIns="46025" anchor="ctr" anchorCtr="0">
            <a:noAutofit/>
          </a:bodyPr>
          <a:lstStyle/>
          <a:p>
            <a:pPr algn="ctr">
              <a:buClr>
                <a:srgbClr val="000000"/>
              </a:buClr>
              <a:buSzPts val="3600"/>
            </a:pPr>
            <a:r>
              <a:rPr lang="el-GR" sz="3600" b="1" kern="0" dirty="0">
                <a:solidFill>
                  <a:srgbClr val="000000"/>
                </a:solidFill>
                <a:latin typeface="Arial"/>
                <a:ea typeface="Arial"/>
                <a:cs typeface="Arial"/>
                <a:sym typeface="Arial"/>
              </a:rPr>
              <a:t>Βήματα για να βρείτε το πρόσημο της εξίσωσης δεύτερου βαθμού
</a:t>
            </a:r>
            <a:endParaRPr sz="3600" b="1" kern="0" dirty="0">
              <a:solidFill>
                <a:srgbClr val="000000"/>
              </a:solidFill>
              <a:latin typeface="Arial"/>
              <a:ea typeface="Arial"/>
              <a:cs typeface="Arial"/>
              <a:sym typeface="Arial"/>
            </a:endParaRPr>
          </a:p>
        </p:txBody>
      </p:sp>
      <p:sp>
        <p:nvSpPr>
          <p:cNvPr id="231" name="Google Shape;231;p8"/>
          <p:cNvSpPr/>
          <p:nvPr/>
        </p:nvSpPr>
        <p:spPr>
          <a:xfrm>
            <a:off x="3610198" y="3277047"/>
            <a:ext cx="5867400" cy="8223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l-GR" sz="2400" kern="0" dirty="0">
                <a:solidFill>
                  <a:srgbClr val="CC3300"/>
                </a:solidFill>
                <a:ea typeface="Arial"/>
                <a:cs typeface="Arial"/>
                <a:sym typeface="Arial"/>
              </a:rPr>
              <a:t>ΒΉΜΑ</a:t>
            </a:r>
            <a:r>
              <a:rPr lang="en-US" sz="2400" kern="0" dirty="0">
                <a:solidFill>
                  <a:srgbClr val="CC3300"/>
                </a:solidFill>
                <a:ea typeface="Arial"/>
                <a:cs typeface="Arial"/>
                <a:sym typeface="Arial"/>
              </a:rPr>
              <a:t> 1</a:t>
            </a:r>
            <a:r>
              <a:rPr lang="en-US" kern="0" dirty="0">
                <a:solidFill>
                  <a:srgbClr val="000000"/>
                </a:solidFill>
                <a:ea typeface="Arial"/>
                <a:cs typeface="Arial"/>
                <a:sym typeface="Arial"/>
              </a:rPr>
              <a:t> : </a:t>
            </a:r>
            <a:r>
              <a:rPr lang="el-GR" kern="0" dirty="0">
                <a:solidFill>
                  <a:srgbClr val="0000FF"/>
                </a:solidFill>
                <a:ea typeface="Arial"/>
                <a:cs typeface="Arial"/>
                <a:sym typeface="Arial"/>
              </a:rPr>
              <a:t>υπολογίστε</a:t>
            </a:r>
            <a:r>
              <a:rPr lang="en-US" kern="0" dirty="0">
                <a:solidFill>
                  <a:srgbClr val="000000"/>
                </a:solidFill>
                <a:ea typeface="Arial"/>
                <a:cs typeface="Arial"/>
                <a:sym typeface="Arial"/>
              </a:rPr>
              <a:t>:        </a:t>
            </a:r>
            <a:r>
              <a:rPr lang="en-US" sz="2400" kern="0" dirty="0">
                <a:solidFill>
                  <a:srgbClr val="000000"/>
                </a:solidFill>
                <a:ea typeface="Bodoni"/>
                <a:cs typeface="Bodoni"/>
                <a:sym typeface="Bodoni"/>
              </a:rPr>
              <a:t>Δ = b2-4ac</a:t>
            </a:r>
            <a:endParaRPr sz="1400" kern="0" dirty="0">
              <a:solidFill>
                <a:srgbClr val="000000"/>
              </a:solidFill>
              <a:ea typeface="Arial"/>
              <a:cs typeface="Arial"/>
              <a:sym typeface="Arial"/>
            </a:endParaRPr>
          </a:p>
          <a:p>
            <a:pPr>
              <a:buClr>
                <a:srgbClr val="000000"/>
              </a:buClr>
              <a:buSzPts val="1800"/>
            </a:pPr>
            <a:r>
              <a:rPr lang="el-GR" kern="0" dirty="0">
                <a:solidFill>
                  <a:srgbClr val="0000FF"/>
                </a:solidFill>
                <a:cs typeface="Arial"/>
                <a:sym typeface="Arial"/>
              </a:rPr>
              <a:t>Και λύστε </a:t>
            </a:r>
            <a:r>
              <a:rPr lang="en-US" kern="0" dirty="0">
                <a:solidFill>
                  <a:srgbClr val="0000FF"/>
                </a:solidFill>
                <a:cs typeface="Arial"/>
                <a:sym typeface="Arial"/>
              </a:rPr>
              <a:t>:     </a:t>
            </a:r>
            <a:r>
              <a:rPr lang="en-US" sz="2400" kern="0" dirty="0">
                <a:solidFill>
                  <a:srgbClr val="000000"/>
                </a:solidFill>
                <a:ea typeface="Bodoni"/>
                <a:cs typeface="Bodoni"/>
                <a:sym typeface="Bodoni"/>
              </a:rPr>
              <a:t>ax2+bx+c=0</a:t>
            </a:r>
            <a:endParaRPr sz="1400" kern="0" dirty="0">
              <a:solidFill>
                <a:srgbClr val="000000"/>
              </a:solidFill>
              <a:ea typeface="Arial"/>
              <a:cs typeface="Arial"/>
              <a:sym typeface="Arial"/>
            </a:endParaRPr>
          </a:p>
        </p:txBody>
      </p:sp>
      <p:sp>
        <p:nvSpPr>
          <p:cNvPr id="232" name="Google Shape;232;p8"/>
          <p:cNvSpPr/>
          <p:nvPr/>
        </p:nvSpPr>
        <p:spPr>
          <a:xfrm>
            <a:off x="3751968" y="4278099"/>
            <a:ext cx="6532563"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l-GR" sz="2400" kern="0" dirty="0">
                <a:solidFill>
                  <a:srgbClr val="CC3300"/>
                </a:solidFill>
                <a:ea typeface="Arial"/>
                <a:cs typeface="Arial"/>
                <a:sym typeface="Arial"/>
              </a:rPr>
              <a:t>ΒΉΜΑ</a:t>
            </a:r>
            <a:r>
              <a:rPr lang="en-US" sz="2400" kern="0" dirty="0">
                <a:solidFill>
                  <a:srgbClr val="CC3300"/>
                </a:solidFill>
                <a:ea typeface="Arial"/>
                <a:cs typeface="Arial"/>
                <a:sym typeface="Arial"/>
              </a:rPr>
              <a:t> 2: </a:t>
            </a:r>
            <a:r>
              <a:rPr lang="el-GR" kern="0" dirty="0">
                <a:solidFill>
                  <a:srgbClr val="0000FF"/>
                </a:solidFill>
                <a:cs typeface="Arial"/>
                <a:sym typeface="Arial"/>
              </a:rPr>
              <a:t>συμπληρώστε έναν από τους παρακάτω πίνακες:</a:t>
            </a:r>
            <a:endParaRPr kern="0" dirty="0">
              <a:solidFill>
                <a:srgbClr val="0000FF"/>
              </a:solidFil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0" name="Google Shape;240;p9"/>
          <p:cNvSpPr/>
          <p:nvPr/>
        </p:nvSpPr>
        <p:spPr>
          <a:xfrm>
            <a:off x="697650" y="426299"/>
            <a:ext cx="6529500" cy="671400"/>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l-GR" sz="2800" b="1" kern="0" dirty="0">
                <a:solidFill>
                  <a:srgbClr val="000000"/>
                </a:solidFill>
                <a:latin typeface="Calibri" panose="020F0502020204030204" pitchFamily="34" charset="0"/>
                <a:ea typeface="Bodoni"/>
                <a:cs typeface="Calibri" panose="020F0502020204030204" pitchFamily="34" charset="0"/>
                <a:sym typeface="Bodoni"/>
              </a:rPr>
              <a:t>Πρόσημο της λειτουργίας του 2ου βαθμού
</a:t>
            </a:r>
            <a:endParaRPr sz="10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1" name="Google Shape;241;p9"/>
          <p:cNvSpPr/>
          <p:nvPr/>
        </p:nvSpPr>
        <p:spPr>
          <a:xfrm>
            <a:off x="3429001" y="2209800"/>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l-GR" sz="2400" kern="0" dirty="0">
                <a:solidFill>
                  <a:srgbClr val="CC3300"/>
                </a:solidFill>
                <a:latin typeface="Calibri" panose="020F0502020204030204" pitchFamily="34" charset="0"/>
                <a:ea typeface="Arial"/>
                <a:cs typeface="Calibri" panose="020F0502020204030204" pitchFamily="34" charset="0"/>
                <a:sym typeface="Arial"/>
              </a:rPr>
              <a:t>Θεώρημα</a:t>
            </a:r>
            <a:r>
              <a:rPr lang="en-US" sz="2400" kern="0" dirty="0">
                <a:solidFill>
                  <a:srgbClr val="CC33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2" name="Google Shape;242;p9"/>
          <p:cNvSpPr/>
          <p:nvPr/>
        </p:nvSpPr>
        <p:spPr>
          <a:xfrm>
            <a:off x="2946401" y="2667000"/>
            <a:ext cx="7504114"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Έστω η εξίσωση δεύτερου βαθμού</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sz="2000" i="1" kern="0" dirty="0">
                <a:solidFill>
                  <a:srgbClr val="0000FF"/>
                </a:solidFill>
                <a:latin typeface="Calibri" panose="020F0502020204030204" pitchFamily="34" charset="0"/>
                <a:cs typeface="Calibri" panose="020F0502020204030204" pitchFamily="34" charset="0"/>
                <a:sym typeface="Arial"/>
              </a:rPr>
              <a:t>f:R →R, f(x) = ax²+bx +c </a:t>
            </a:r>
            <a:r>
              <a:rPr lang="en-US" kern="0" dirty="0">
                <a:solidFill>
                  <a:srgbClr val="000000"/>
                </a:solidFill>
                <a:latin typeface="Calibri" panose="020F0502020204030204" pitchFamily="34" charset="0"/>
                <a:ea typeface="Arial"/>
                <a:cs typeface="Calibri" panose="020F0502020204030204" pitchFamily="34" charset="0"/>
                <a:sym typeface="Arial"/>
              </a:rPr>
              <a:t>, a≠ 0</a:t>
            </a:r>
          </a:p>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και η εξίσωση </a:t>
            </a:r>
            <a:r>
              <a:rPr lang="en-US" sz="2000" i="1" kern="0" dirty="0">
                <a:solidFill>
                  <a:srgbClr val="0000FF"/>
                </a:solidFill>
                <a:latin typeface="Calibri" panose="020F0502020204030204" pitchFamily="34" charset="0"/>
                <a:cs typeface="Calibri" panose="020F0502020204030204" pitchFamily="34" charset="0"/>
                <a:sym typeface="Arial"/>
              </a:rPr>
              <a:t>ax²+bx +c=0</a:t>
            </a:r>
            <a:r>
              <a:rPr lang="en-US" kern="0" dirty="0">
                <a:solidFill>
                  <a:srgbClr val="000000"/>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3" name="Google Shape;243;p9"/>
          <p:cNvSpPr/>
          <p:nvPr/>
        </p:nvSpPr>
        <p:spPr>
          <a:xfrm>
            <a:off x="2997535" y="838200"/>
            <a:ext cx="8350713"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Το πρόσημο του </a:t>
            </a:r>
            <a:r>
              <a:rPr lang="en-US" kern="0" dirty="0">
                <a:solidFill>
                  <a:srgbClr val="FF0000"/>
                </a:solidFill>
                <a:latin typeface="Calibri" panose="020F0502020204030204" pitchFamily="34" charset="0"/>
                <a:ea typeface="Arial"/>
                <a:cs typeface="Calibri" panose="020F0502020204030204" pitchFamily="34" charset="0"/>
                <a:sym typeface="Arial"/>
              </a:rPr>
              <a:t>Δ=b2-4ac </a:t>
            </a:r>
            <a:r>
              <a:rPr lang="el-GR" kern="0" dirty="0">
                <a:solidFill>
                  <a:srgbClr val="FF0000"/>
                </a:solidFill>
                <a:latin typeface="Calibri" panose="020F0502020204030204" pitchFamily="34" charset="0"/>
                <a:ea typeface="Arial"/>
                <a:cs typeface="Calibri" panose="020F0502020204030204" pitchFamily="34" charset="0"/>
                <a:sym typeface="Arial"/>
              </a:rPr>
              <a:t>μ</a:t>
            </a:r>
            <a:r>
              <a:rPr lang="el-GR" kern="0" dirty="0">
                <a:solidFill>
                  <a:srgbClr val="000000"/>
                </a:solidFill>
                <a:latin typeface="Calibri" panose="020F0502020204030204" pitchFamily="34" charset="0"/>
                <a:ea typeface="Arial"/>
                <a:cs typeface="Calibri" panose="020F0502020204030204" pitchFamily="34" charset="0"/>
                <a:sym typeface="Arial"/>
              </a:rPr>
              <a:t>αζί με το σύμβολο A καθορίζει το σύμβολο της συνάρτησης f</a:t>
            </a:r>
            <a:r>
              <a:rPr lang="en-US" kern="0" dirty="0">
                <a:solidFill>
                  <a:srgbClr val="000000"/>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4" name="Google Shape;244;p9"/>
          <p:cNvSpPr/>
          <p:nvPr/>
        </p:nvSpPr>
        <p:spPr>
          <a:xfrm>
            <a:off x="3505200" y="1524000"/>
            <a:ext cx="716280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l-GR" kern="0" dirty="0">
                <a:solidFill>
                  <a:srgbClr val="000000"/>
                </a:solidFill>
                <a:latin typeface="Calibri" panose="020F0502020204030204" pitchFamily="34" charset="0"/>
                <a:ea typeface="Arial"/>
                <a:cs typeface="Calibri" panose="020F0502020204030204" pitchFamily="34" charset="0"/>
                <a:sym typeface="Arial"/>
              </a:rPr>
              <a:t>Ο προσδιορισμός του σημείου f σημαίνει εύρεση των τιμών του x για
που f(x)&gt;0 ή f(x)&lt;0.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5" name="Google Shape;245;p9"/>
          <p:cNvSpPr/>
          <p:nvPr/>
        </p:nvSpPr>
        <p:spPr>
          <a:xfrm>
            <a:off x="3276601" y="3276600"/>
            <a:ext cx="7140575" cy="915988"/>
          </a:xfrm>
          <a:prstGeom prst="rect">
            <a:avLst/>
          </a:prstGeom>
          <a:noFill/>
          <a:ln>
            <a:noFill/>
          </a:ln>
        </p:spPr>
        <p:txBody>
          <a:bodyPr spcFirstLastPara="1" wrap="square" lIns="91425" tIns="45700" rIns="91425" bIns="45700" anchor="ctr" anchorCtr="0">
            <a:noAutofit/>
          </a:bodyPr>
          <a:lstStyle/>
          <a:p>
            <a:pPr marL="342900" indent="-342900">
              <a:buClr>
                <a:srgbClr val="CC3300"/>
              </a:buClr>
              <a:buSzPts val="1800"/>
              <a:buFont typeface="Arial"/>
              <a:buAutoNum type="arabicPeriod"/>
            </a:pPr>
            <a:r>
              <a:rPr lang="el-GR" kern="0" dirty="0">
                <a:solidFill>
                  <a:srgbClr val="CC3300"/>
                </a:solidFill>
                <a:latin typeface="Calibri" panose="020F0502020204030204" pitchFamily="34" charset="0"/>
                <a:ea typeface="Arial"/>
                <a:cs typeface="Calibri" panose="020F0502020204030204" pitchFamily="34" charset="0"/>
                <a:sym typeface="Arial"/>
              </a:rPr>
              <a:t>Αν</a:t>
            </a:r>
            <a:r>
              <a:rPr lang="en-US" kern="0" dirty="0">
                <a:solidFill>
                  <a:srgbClr val="CC3300"/>
                </a:solidFill>
                <a:latin typeface="Calibri" panose="020F0502020204030204" pitchFamily="34" charset="0"/>
                <a:ea typeface="Arial"/>
                <a:cs typeface="Calibri" panose="020F0502020204030204" pitchFamily="34" charset="0"/>
                <a:sym typeface="Arial"/>
              </a:rPr>
              <a:t> Δ&gt;0, </a:t>
            </a:r>
            <a:r>
              <a:rPr lang="el-GR" kern="0" dirty="0">
                <a:latin typeface="Calibri" panose="020F0502020204030204" pitchFamily="34" charset="0"/>
                <a:ea typeface="Arial"/>
                <a:cs typeface="Calibri" panose="020F0502020204030204" pitchFamily="34" charset="0"/>
                <a:sym typeface="Arial"/>
              </a:rPr>
              <a:t>τότε η εξίσωση που συνδέεται με το f έχει δύο πραγματικές ρίζες διακριτές x1&lt;x2, και το σημάδι του f είναι αυτό του a έξω από τις ρίζες και το σημάδι του μεταξύ των ριζών</a:t>
            </a:r>
            <a:r>
              <a:rPr lang="en-US" kern="0" dirty="0">
                <a:latin typeface="Calibri" panose="020F0502020204030204" pitchFamily="34" charset="0"/>
                <a:ea typeface="Arial"/>
                <a:cs typeface="Calibri" panose="020F0502020204030204" pitchFamily="34" charset="0"/>
                <a:sym typeface="Arial"/>
              </a:rPr>
              <a:t>:</a:t>
            </a:r>
            <a:endParaRPr sz="1400" kern="0" dirty="0">
              <a:latin typeface="Calibri" panose="020F0502020204030204" pitchFamily="34" charset="0"/>
              <a:ea typeface="Arial"/>
              <a:cs typeface="Calibri" panose="020F0502020204030204" pitchFamily="34" charset="0"/>
              <a:sym typeface="Arial"/>
            </a:endParaRPr>
          </a:p>
        </p:txBody>
      </p:sp>
      <p:pic>
        <p:nvPicPr>
          <p:cNvPr id="246" name="Google Shape;246;p9" descr="TitleSlideBorder"/>
          <p:cNvPicPr preferRelativeResize="0"/>
          <p:nvPr/>
        </p:nvPicPr>
        <p:blipFill rotWithShape="1">
          <a:blip r:embed="rId3">
            <a:alphaModFix/>
          </a:blip>
          <a:srcRect/>
          <a:stretch/>
        </p:blipFill>
        <p:spPr>
          <a:xfrm>
            <a:off x="3581400" y="4648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47" name="Google Shape;247;p9"/>
          <p:cNvCxnSpPr/>
          <p:nvPr/>
        </p:nvCxnSpPr>
        <p:spPr>
          <a:xfrm>
            <a:off x="3581400" y="49530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48" name="Google Shape;248;p9"/>
          <p:cNvCxnSpPr/>
          <p:nvPr/>
        </p:nvCxnSpPr>
        <p:spPr>
          <a:xfrm>
            <a:off x="45720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49" name="Google Shape;249;p9"/>
          <p:cNvSpPr/>
          <p:nvPr/>
        </p:nvSpPr>
        <p:spPr>
          <a:xfrm>
            <a:off x="3962400" y="45720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0" name="Google Shape;250;p9"/>
          <p:cNvSpPr/>
          <p:nvPr/>
        </p:nvSpPr>
        <p:spPr>
          <a:xfrm>
            <a:off x="3810001" y="49530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1" name="Google Shape;251;p9"/>
          <p:cNvSpPr/>
          <p:nvPr/>
        </p:nvSpPr>
        <p:spPr>
          <a:xfrm>
            <a:off x="4572000" y="45720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2" name="Google Shape;252;p9"/>
          <p:cNvSpPr/>
          <p:nvPr/>
        </p:nvSpPr>
        <p:spPr>
          <a:xfrm>
            <a:off x="9677400" y="45720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3" name="Google Shape;253;p9"/>
          <p:cNvSpPr/>
          <p:nvPr/>
        </p:nvSpPr>
        <p:spPr>
          <a:xfrm>
            <a:off x="64008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4" name="Google Shape;254;p9"/>
          <p:cNvSpPr/>
          <p:nvPr/>
        </p:nvSpPr>
        <p:spPr>
          <a:xfrm>
            <a:off x="82296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5" name="Google Shape;255;p9"/>
          <p:cNvSpPr/>
          <p:nvPr/>
        </p:nvSpPr>
        <p:spPr>
          <a:xfrm>
            <a:off x="64008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6" name="Google Shape;256;p9"/>
          <p:cNvSpPr/>
          <p:nvPr/>
        </p:nvSpPr>
        <p:spPr>
          <a:xfrm>
            <a:off x="82296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7" name="Google Shape;257;p9"/>
          <p:cNvSpPr/>
          <p:nvPr/>
        </p:nvSpPr>
        <p:spPr>
          <a:xfrm>
            <a:off x="464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dirty="0">
                <a:solidFill>
                  <a:srgbClr val="000000"/>
                </a:solidFill>
                <a:latin typeface="Calibri" panose="020F0502020204030204" pitchFamily="34" charset="0"/>
                <a:ea typeface="Arial"/>
                <a:cs typeface="Calibri" panose="020F0502020204030204" pitchFamily="34" charset="0"/>
                <a:sym typeface="Arial"/>
              </a:rPr>
              <a:t>++++++++++++</a:t>
            </a:r>
            <a:endParaRPr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58" name="Google Shape;258;p9"/>
          <p:cNvSpPr/>
          <p:nvPr/>
        </p:nvSpPr>
        <p:spPr>
          <a:xfrm>
            <a:off x="845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59" name="Google Shape;259;p9"/>
          <p:cNvSpPr/>
          <p:nvPr/>
        </p:nvSpPr>
        <p:spPr>
          <a:xfrm>
            <a:off x="6629400" y="49530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60" name="Google Shape;260;p9"/>
          <p:cNvSpPr/>
          <p:nvPr/>
        </p:nvSpPr>
        <p:spPr>
          <a:xfrm>
            <a:off x="3657601" y="4252914"/>
            <a:ext cx="153352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FF"/>
                </a:solidFill>
                <a:latin typeface="Calibri" panose="020F0502020204030204" pitchFamily="34" charset="0"/>
                <a:ea typeface="Arial"/>
                <a:cs typeface="Calibri" panose="020F0502020204030204" pitchFamily="34" charset="0"/>
                <a:sym typeface="Arial"/>
              </a:rPr>
              <a:t>If  a&gt;0</a:t>
            </a:r>
            <a:r>
              <a:rPr lang="en-US" i="1"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00"/>
                </a:solidFill>
                <a:latin typeface="Calibri" panose="020F0502020204030204" pitchFamily="34" charset="0"/>
                <a:ea typeface="Baumans"/>
                <a:cs typeface="Calibri" panose="020F0502020204030204" pitchFamily="34" charset="0"/>
                <a:sym typeface="Bauman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61" name="Google Shape;261;p9"/>
          <p:cNvSpPr/>
          <p:nvPr/>
        </p:nvSpPr>
        <p:spPr>
          <a:xfrm>
            <a:off x="3657601" y="5410201"/>
            <a:ext cx="160337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FF"/>
                </a:solidFill>
                <a:latin typeface="Calibri" panose="020F0502020204030204" pitchFamily="34" charset="0"/>
                <a:ea typeface="Arial"/>
                <a:cs typeface="Calibri" panose="020F0502020204030204" pitchFamily="34" charset="0"/>
                <a:sym typeface="Arial"/>
              </a:rPr>
              <a:t>If  a&lt; 0</a:t>
            </a:r>
            <a:r>
              <a:rPr lang="en-US" i="1"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00"/>
                </a:solidFill>
                <a:latin typeface="Calibri" panose="020F0502020204030204" pitchFamily="34" charset="0"/>
                <a:ea typeface="Baumans"/>
                <a:cs typeface="Calibri" panose="020F0502020204030204" pitchFamily="34" charset="0"/>
                <a:sym typeface="Bauman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pic>
        <p:nvPicPr>
          <p:cNvPr id="262" name="Google Shape;262;p9" descr="TitleSlideBorder"/>
          <p:cNvPicPr preferRelativeResize="0"/>
          <p:nvPr/>
        </p:nvPicPr>
        <p:blipFill rotWithShape="1">
          <a:blip r:embed="rId3">
            <a:alphaModFix/>
          </a:blip>
          <a:srcRect/>
          <a:stretch/>
        </p:blipFill>
        <p:spPr>
          <a:xfrm>
            <a:off x="3619500" y="5921376"/>
            <a:ext cx="6781800" cy="685800"/>
          </a:xfrm>
          <a:prstGeom prst="rect">
            <a:avLst/>
          </a:prstGeom>
          <a:noFill/>
          <a:ln w="28575" cap="flat" cmpd="sng">
            <a:solidFill>
              <a:srgbClr val="000000"/>
            </a:solidFill>
            <a:prstDash val="solid"/>
            <a:miter lim="800000"/>
            <a:headEnd type="none" w="sm" len="sm"/>
            <a:tailEnd type="none" w="sm" len="sm"/>
          </a:ln>
        </p:spPr>
      </p:pic>
      <p:cxnSp>
        <p:nvCxnSpPr>
          <p:cNvPr id="263" name="Google Shape;263;p9"/>
          <p:cNvCxnSpPr/>
          <p:nvPr/>
        </p:nvCxnSpPr>
        <p:spPr>
          <a:xfrm>
            <a:off x="3581400" y="62484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64" name="Google Shape;264;p9"/>
          <p:cNvCxnSpPr/>
          <p:nvPr/>
        </p:nvCxnSpPr>
        <p:spPr>
          <a:xfrm>
            <a:off x="4572000" y="5943600"/>
            <a:ext cx="0" cy="685800"/>
          </a:xfrm>
          <a:prstGeom prst="straightConnector1">
            <a:avLst/>
          </a:prstGeom>
          <a:noFill/>
          <a:ln w="28575" cap="flat" cmpd="sng">
            <a:solidFill>
              <a:srgbClr val="CC3300"/>
            </a:solidFill>
            <a:prstDash val="solid"/>
            <a:round/>
            <a:headEnd type="none" w="sm" len="sm"/>
            <a:tailEnd type="none" w="sm" len="sm"/>
          </a:ln>
        </p:spPr>
      </p:cxnSp>
      <p:sp>
        <p:nvSpPr>
          <p:cNvPr id="265" name="Google Shape;265;p9"/>
          <p:cNvSpPr/>
          <p:nvPr/>
        </p:nvSpPr>
        <p:spPr>
          <a:xfrm>
            <a:off x="3962400" y="58674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6" name="Google Shape;266;p9"/>
          <p:cNvSpPr/>
          <p:nvPr/>
        </p:nvSpPr>
        <p:spPr>
          <a:xfrm>
            <a:off x="3810001" y="62484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7" name="Google Shape;267;p9"/>
          <p:cNvSpPr/>
          <p:nvPr/>
        </p:nvSpPr>
        <p:spPr>
          <a:xfrm>
            <a:off x="4572000" y="5867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8" name="Google Shape;268;p9"/>
          <p:cNvSpPr/>
          <p:nvPr/>
        </p:nvSpPr>
        <p:spPr>
          <a:xfrm>
            <a:off x="9677400" y="5867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9" name="Google Shape;269;p9"/>
          <p:cNvSpPr/>
          <p:nvPr/>
        </p:nvSpPr>
        <p:spPr>
          <a:xfrm>
            <a:off x="64008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0" name="Google Shape;270;p9"/>
          <p:cNvSpPr/>
          <p:nvPr/>
        </p:nvSpPr>
        <p:spPr>
          <a:xfrm>
            <a:off x="82296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1" name="Google Shape;271;p9"/>
          <p:cNvSpPr/>
          <p:nvPr/>
        </p:nvSpPr>
        <p:spPr>
          <a:xfrm>
            <a:off x="64008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2" name="Google Shape;272;p9"/>
          <p:cNvSpPr/>
          <p:nvPr/>
        </p:nvSpPr>
        <p:spPr>
          <a:xfrm>
            <a:off x="82296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3" name="Google Shape;273;p9"/>
          <p:cNvSpPr/>
          <p:nvPr/>
        </p:nvSpPr>
        <p:spPr>
          <a:xfrm>
            <a:off x="6629400" y="6248401"/>
            <a:ext cx="16510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4" name="Google Shape;274;p9"/>
          <p:cNvSpPr/>
          <p:nvPr/>
        </p:nvSpPr>
        <p:spPr>
          <a:xfrm>
            <a:off x="46482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5" name="Google Shape;275;p9"/>
          <p:cNvSpPr/>
          <p:nvPr/>
        </p:nvSpPr>
        <p:spPr>
          <a:xfrm>
            <a:off x="85344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2" name="Google Shape;282;p10"/>
          <p:cNvSpPr/>
          <p:nvPr/>
        </p:nvSpPr>
        <p:spPr>
          <a:xfrm>
            <a:off x="3508376" y="533400"/>
            <a:ext cx="7159625" cy="9461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mj-lt"/>
                <a:ea typeface="Arial"/>
                <a:cs typeface="Arial"/>
                <a:sym typeface="Arial"/>
              </a:rPr>
              <a:t>2. </a:t>
            </a:r>
            <a:r>
              <a:rPr lang="en-US" sz="2000" kern="0" dirty="0">
                <a:solidFill>
                  <a:srgbClr val="CC3300"/>
                </a:solidFill>
                <a:latin typeface="+mj-lt"/>
                <a:ea typeface="Arial"/>
                <a:cs typeface="Arial"/>
                <a:sym typeface="Arial"/>
              </a:rPr>
              <a:t>If Δ=0</a:t>
            </a:r>
            <a:r>
              <a:rPr lang="en-US" kern="0" dirty="0">
                <a:solidFill>
                  <a:srgbClr val="000000"/>
                </a:solidFill>
                <a:latin typeface="+mj-lt"/>
                <a:ea typeface="Arial"/>
                <a:cs typeface="Arial"/>
                <a:sym typeface="Arial"/>
              </a:rPr>
              <a:t>, </a:t>
            </a:r>
            <a:r>
              <a:rPr lang="el-GR" sz="1600" kern="0" dirty="0">
                <a:solidFill>
                  <a:srgbClr val="000000"/>
                </a:solidFill>
                <a:latin typeface="+mj-lt"/>
                <a:ea typeface="Arial"/>
                <a:cs typeface="Arial"/>
                <a:sym typeface="Arial"/>
              </a:rPr>
              <a:t>τότε η εξίσωση που συνδέεται με το f έχει δύο ίσες πραγματικές ρίζες x1=x2 = -b/2a και το πρόσημο της συνάρτησης f είναι αυτό του a</a:t>
            </a:r>
            <a:endParaRPr sz="1400" kern="0" dirty="0">
              <a:solidFill>
                <a:srgbClr val="000000"/>
              </a:solidFill>
              <a:latin typeface="+mj-lt"/>
              <a:ea typeface="Arial"/>
              <a:cs typeface="Arial"/>
              <a:sym typeface="Arial"/>
            </a:endParaRPr>
          </a:p>
        </p:txBody>
      </p:sp>
      <p:pic>
        <p:nvPicPr>
          <p:cNvPr id="283" name="Google Shape;283;p10" descr="TitleSlideBorder"/>
          <p:cNvPicPr preferRelativeResize="0"/>
          <p:nvPr/>
        </p:nvPicPr>
        <p:blipFill rotWithShape="1">
          <a:blip r:embed="rId3">
            <a:alphaModFix/>
          </a:blip>
          <a:srcRect/>
          <a:stretch/>
        </p:blipFill>
        <p:spPr>
          <a:xfrm>
            <a:off x="3505200" y="1981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84" name="Google Shape;284;p10"/>
          <p:cNvCxnSpPr/>
          <p:nvPr/>
        </p:nvCxnSpPr>
        <p:spPr>
          <a:xfrm>
            <a:off x="3505200" y="2286000"/>
            <a:ext cx="6781800" cy="0"/>
          </a:xfrm>
          <a:prstGeom prst="straightConnector1">
            <a:avLst/>
          </a:prstGeom>
          <a:noFill/>
          <a:ln w="28575" cap="flat" cmpd="sng">
            <a:solidFill>
              <a:srgbClr val="CC3300"/>
            </a:solidFill>
            <a:prstDash val="solid"/>
            <a:round/>
            <a:headEnd type="none" w="sm" len="sm"/>
            <a:tailEnd type="none" w="sm" len="sm"/>
          </a:ln>
        </p:spPr>
      </p:cxnSp>
      <p:cxnSp>
        <p:nvCxnSpPr>
          <p:cNvPr id="285" name="Google Shape;285;p10"/>
          <p:cNvCxnSpPr/>
          <p:nvPr/>
        </p:nvCxnSpPr>
        <p:spPr>
          <a:xfrm>
            <a:off x="4648200" y="1981200"/>
            <a:ext cx="0" cy="685800"/>
          </a:xfrm>
          <a:prstGeom prst="straightConnector1">
            <a:avLst/>
          </a:prstGeom>
          <a:noFill/>
          <a:ln w="28575" cap="flat" cmpd="sng">
            <a:solidFill>
              <a:srgbClr val="CC3300"/>
            </a:solidFill>
            <a:prstDash val="solid"/>
            <a:round/>
            <a:headEnd type="none" w="sm" len="sm"/>
            <a:tailEnd type="none" w="sm" len="sm"/>
          </a:ln>
        </p:spPr>
      </p:cxnSp>
      <p:sp>
        <p:nvSpPr>
          <p:cNvPr id="286" name="Google Shape;286;p10"/>
          <p:cNvSpPr/>
          <p:nvPr/>
        </p:nvSpPr>
        <p:spPr>
          <a:xfrm>
            <a:off x="3505200" y="1981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000000"/>
                </a:solidFill>
                <a:latin typeface="+mj-lt"/>
                <a:ea typeface="Arial"/>
                <a:cs typeface="Arial"/>
                <a:sym typeface="Arial"/>
              </a:rPr>
              <a:t>x                     -∞                                                                   +∞</a:t>
            </a:r>
            <a:endParaRPr sz="1400" kern="0" dirty="0">
              <a:solidFill>
                <a:srgbClr val="000000"/>
              </a:solidFill>
              <a:latin typeface="+mj-lt"/>
              <a:ea typeface="Arial"/>
              <a:cs typeface="Arial"/>
              <a:sym typeface="Arial"/>
            </a:endParaRPr>
          </a:p>
          <a:p>
            <a:pPr>
              <a:buClr>
                <a:srgbClr val="000000"/>
              </a:buClr>
              <a:buSzPts val="1800"/>
            </a:pPr>
            <a:r>
              <a:rPr lang="en-US" kern="0" dirty="0">
                <a:solidFill>
                  <a:srgbClr val="000000"/>
                </a:solidFill>
                <a:latin typeface="+mj-lt"/>
                <a:ea typeface="Arial"/>
                <a:cs typeface="Arial"/>
                <a:sym typeface="Arial"/>
              </a:rPr>
              <a:t>f(x)                sign a                                     0                      sign a</a:t>
            </a:r>
            <a:endParaRPr sz="1400" kern="0" dirty="0">
              <a:solidFill>
                <a:srgbClr val="000000"/>
              </a:solidFill>
              <a:latin typeface="+mj-lt"/>
              <a:ea typeface="Arial"/>
              <a:cs typeface="Arial"/>
              <a:sym typeface="Arial"/>
            </a:endParaRPr>
          </a:p>
        </p:txBody>
      </p:sp>
      <p:sp>
        <p:nvSpPr>
          <p:cNvPr id="287" name="Google Shape;287;p10"/>
          <p:cNvSpPr/>
          <p:nvPr/>
        </p:nvSpPr>
        <p:spPr>
          <a:xfrm>
            <a:off x="74676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8" name="Google Shape;288;p10"/>
          <p:cNvSpPr/>
          <p:nvPr/>
        </p:nvSpPr>
        <p:spPr>
          <a:xfrm>
            <a:off x="67818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9" name="Google Shape;289;p10"/>
          <p:cNvSpPr/>
          <p:nvPr/>
        </p:nvSpPr>
        <p:spPr>
          <a:xfrm>
            <a:off x="7086600" y="1905001"/>
            <a:ext cx="4445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90" name="Google Shape;290;p10"/>
          <p:cNvSpPr/>
          <p:nvPr/>
        </p:nvSpPr>
        <p:spPr>
          <a:xfrm>
            <a:off x="3505201" y="3276600"/>
            <a:ext cx="6346825"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mj-lt"/>
                <a:ea typeface="Arial"/>
                <a:cs typeface="Arial"/>
                <a:sym typeface="Arial"/>
              </a:rPr>
              <a:t>3. </a:t>
            </a:r>
            <a:r>
              <a:rPr lang="en-US" sz="2000" kern="0" dirty="0">
                <a:solidFill>
                  <a:srgbClr val="CC3300"/>
                </a:solidFill>
                <a:latin typeface="+mj-lt"/>
                <a:ea typeface="Arial"/>
                <a:cs typeface="Arial"/>
                <a:sym typeface="Arial"/>
              </a:rPr>
              <a:t>If Δ&lt;0,</a:t>
            </a:r>
            <a:r>
              <a:rPr lang="en-US" kern="0" dirty="0">
                <a:solidFill>
                  <a:srgbClr val="000000"/>
                </a:solidFill>
                <a:latin typeface="+mj-lt"/>
                <a:ea typeface="Arial"/>
                <a:cs typeface="Arial"/>
                <a:sym typeface="Arial"/>
              </a:rPr>
              <a:t> </a:t>
            </a:r>
            <a:r>
              <a:rPr lang="el-GR" sz="1600" kern="0" dirty="0">
                <a:solidFill>
                  <a:srgbClr val="000000"/>
                </a:solidFill>
                <a:latin typeface="+mj-lt"/>
                <a:ea typeface="Arial"/>
                <a:cs typeface="Arial"/>
                <a:sym typeface="Arial"/>
              </a:rPr>
              <a:t>τότε η εξίσωση που συνδέεται με το f δεν έχει πραγματικές ρίζες,
  και το σύμβολο της συνάρτησης f είναι το σύμβολο του a στο R.
</a:t>
            </a:r>
            <a:endParaRPr sz="1400" kern="0" dirty="0">
              <a:solidFill>
                <a:srgbClr val="000000"/>
              </a:solidFill>
              <a:latin typeface="+mj-lt"/>
              <a:ea typeface="Arial"/>
              <a:cs typeface="Arial"/>
              <a:sym typeface="Arial"/>
            </a:endParaRPr>
          </a:p>
        </p:txBody>
      </p:sp>
      <p:cxnSp>
        <p:nvCxnSpPr>
          <p:cNvPr id="291" name="Google Shape;291;p10"/>
          <p:cNvCxnSpPr/>
          <p:nvPr/>
        </p:nvCxnSpPr>
        <p:spPr>
          <a:xfrm>
            <a:off x="3581400" y="4953000"/>
            <a:ext cx="6781800" cy="0"/>
          </a:xfrm>
          <a:prstGeom prst="straightConnector1">
            <a:avLst/>
          </a:prstGeom>
          <a:noFill/>
          <a:ln w="28575" cap="flat" cmpd="sng">
            <a:solidFill>
              <a:srgbClr val="CC3300"/>
            </a:solidFill>
            <a:prstDash val="solid"/>
            <a:round/>
            <a:headEnd type="none" w="sm" len="sm"/>
            <a:tailEnd type="none" w="sm" len="sm"/>
          </a:ln>
        </p:spPr>
      </p:cxnSp>
      <p:sp>
        <p:nvSpPr>
          <p:cNvPr id="292" name="Google Shape;292;p10"/>
          <p:cNvSpPr/>
          <p:nvPr/>
        </p:nvSpPr>
        <p:spPr>
          <a:xfrm>
            <a:off x="3581400" y="4648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mj-lt"/>
                <a:ea typeface="Arial"/>
                <a:cs typeface="Arial"/>
                <a:sym typeface="Arial"/>
              </a:rPr>
              <a:t>x                     -∞                                                                   +∞</a:t>
            </a:r>
            <a:endParaRPr sz="1400" kern="0">
              <a:solidFill>
                <a:srgbClr val="000000"/>
              </a:solidFill>
              <a:latin typeface="+mj-lt"/>
              <a:ea typeface="Arial"/>
              <a:cs typeface="Arial"/>
              <a:sym typeface="Arial"/>
            </a:endParaRPr>
          </a:p>
          <a:p>
            <a:pPr>
              <a:buClr>
                <a:srgbClr val="000000"/>
              </a:buClr>
              <a:buSzPts val="1800"/>
            </a:pPr>
            <a:r>
              <a:rPr lang="en-US" kern="0">
                <a:solidFill>
                  <a:srgbClr val="000000"/>
                </a:solidFill>
                <a:latin typeface="+mj-lt"/>
                <a:ea typeface="Arial"/>
                <a:cs typeface="Arial"/>
                <a:sym typeface="Arial"/>
              </a:rPr>
              <a:t>f(x)                                              semn a</a:t>
            </a:r>
            <a:endParaRPr sz="1400" kern="0">
              <a:solidFill>
                <a:srgbClr val="000000"/>
              </a:solidFill>
              <a:latin typeface="+mj-lt"/>
              <a:ea typeface="Arial"/>
              <a:cs typeface="Arial"/>
              <a:sym typeface="Arial"/>
            </a:endParaRPr>
          </a:p>
        </p:txBody>
      </p:sp>
      <p:pic>
        <p:nvPicPr>
          <p:cNvPr id="293" name="Google Shape;293;p10" descr="TitleSlideBorder"/>
          <p:cNvPicPr preferRelativeResize="0"/>
          <p:nvPr/>
        </p:nvPicPr>
        <p:blipFill rotWithShape="1">
          <a:blip r:embed="rId4">
            <a:alphaModFix/>
          </a:blip>
          <a:srcRect/>
          <a:stretch/>
        </p:blipFill>
        <p:spPr>
          <a:xfrm>
            <a:off x="3505200" y="4648200"/>
            <a:ext cx="6858000" cy="685800"/>
          </a:xfrm>
          <a:prstGeom prst="rect">
            <a:avLst/>
          </a:prstGeom>
          <a:noFill/>
          <a:ln w="28575" cap="flat" cmpd="sng">
            <a:solidFill>
              <a:srgbClr val="000000"/>
            </a:solidFill>
            <a:prstDash val="solid"/>
            <a:miter lim="800000"/>
            <a:headEnd type="none" w="sm" len="sm"/>
            <a:tailEnd type="none" w="sm" len="sm"/>
          </a:ln>
        </p:spPr>
      </p:pic>
      <p:cxnSp>
        <p:nvCxnSpPr>
          <p:cNvPr id="294" name="Google Shape;294;p10"/>
          <p:cNvCxnSpPr/>
          <p:nvPr/>
        </p:nvCxnSpPr>
        <p:spPr>
          <a:xfrm>
            <a:off x="47244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95" name="Google Shape;295;p10"/>
          <p:cNvSpPr/>
          <p:nvPr/>
        </p:nvSpPr>
        <p:spPr>
          <a:xfrm>
            <a:off x="3505200" y="5791201"/>
            <a:ext cx="7162800" cy="396875"/>
          </a:xfrm>
          <a:prstGeom prst="rect">
            <a:avLst/>
          </a:prstGeom>
          <a:noFill/>
          <a:ln>
            <a:noFill/>
          </a:ln>
        </p:spPr>
        <p:txBody>
          <a:bodyPr spcFirstLastPara="1" wrap="square" lIns="91425" tIns="45700" rIns="91425" bIns="45700" anchor="ctr" anchorCtr="0">
            <a:noAutofit/>
          </a:bodyPr>
          <a:lstStyle/>
          <a:p>
            <a:pPr algn="ctr">
              <a:buClr>
                <a:srgbClr val="000000"/>
              </a:buClr>
              <a:buSzPts val="2000"/>
            </a:pPr>
            <a:r>
              <a:rPr lang="el-GR" sz="2000" u="sng" kern="0" dirty="0">
                <a:solidFill>
                  <a:srgbClr val="CC3300"/>
                </a:solidFill>
                <a:latin typeface="+mj-lt"/>
                <a:ea typeface="Arial"/>
                <a:cs typeface="Arial"/>
                <a:sym typeface="Arial"/>
              </a:rPr>
              <a:t>Σημείωση: Η απόδειξη γίνεται χρησιμοποιώντας την κανονική μορφή
</a:t>
            </a:r>
            <a:endParaRPr sz="1400" kern="0" dirty="0">
              <a:solidFill>
                <a:srgbClr val="000000"/>
              </a:solidFill>
              <a:latin typeface="+mj-lt"/>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300"/>
        <p:cNvGrpSpPr/>
        <p:nvPr/>
      </p:nvGrpSpPr>
      <p:grpSpPr>
        <a:xfrm>
          <a:off x="0" y="0"/>
          <a:ext cx="0" cy="0"/>
          <a:chOff x="0" y="0"/>
          <a:chExt cx="0" cy="0"/>
        </a:xfrm>
      </p:grpSpPr>
      <p:sp>
        <p:nvSpPr>
          <p:cNvPr id="302" name="Google Shape;302;p11"/>
          <p:cNvSpPr/>
          <p:nvPr/>
        </p:nvSpPr>
        <p:spPr>
          <a:xfrm>
            <a:off x="858838" y="334962"/>
            <a:ext cx="4070350"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l-GR" sz="4000" b="1" kern="0" dirty="0">
                <a:solidFill>
                  <a:srgbClr val="000000"/>
                </a:solidFill>
                <a:latin typeface="Libre Baskerville"/>
                <a:ea typeface="Libre Baskerville"/>
                <a:cs typeface="Libre Baskerville"/>
                <a:sym typeface="Libre Baskerville"/>
              </a:rPr>
              <a:t>Γράφημα της Συνάρτησης
</a:t>
            </a:r>
            <a:endParaRPr sz="1400" kern="0" dirty="0">
              <a:solidFill>
                <a:srgbClr val="000000"/>
              </a:solidFill>
              <a:latin typeface="Arial"/>
              <a:ea typeface="Arial"/>
              <a:cs typeface="Arial"/>
              <a:sym typeface="Arial"/>
            </a:endParaRPr>
          </a:p>
        </p:txBody>
      </p:sp>
      <p:sp>
        <p:nvSpPr>
          <p:cNvPr id="303" name="Google Shape;303;p11"/>
          <p:cNvSpPr/>
          <p:nvPr/>
        </p:nvSpPr>
        <p:spPr>
          <a:xfrm>
            <a:off x="6572378" y="929538"/>
            <a:ext cx="4146600" cy="519000"/>
          </a:xfrm>
          <a:prstGeom prst="rect">
            <a:avLst/>
          </a:prstGeom>
          <a:noFill/>
          <a:ln>
            <a:noFill/>
          </a:ln>
          <a:effectLst>
            <a:outerShdw dist="17961" dir="2700000" algn="ctr" rotWithShape="0">
              <a:schemeClr val="dk1"/>
            </a:outerShdw>
          </a:effectLst>
        </p:spPr>
        <p:txBody>
          <a:bodyPr spcFirstLastPara="1" wrap="square" lIns="91425" tIns="45700" rIns="91425" bIns="45700" anchor="t" anchorCtr="0">
            <a:noAutofit/>
          </a:bodyPr>
          <a:lstStyle/>
          <a:p>
            <a:pPr>
              <a:buClr>
                <a:srgbClr val="000000"/>
              </a:buClr>
              <a:buSzPts val="2800"/>
            </a:pPr>
            <a:r>
              <a:rPr lang="el-GR" sz="2800" b="1" i="1" kern="0" dirty="0">
                <a:solidFill>
                  <a:srgbClr val="0000FF"/>
                </a:solidFill>
                <a:latin typeface="Libre Baskerville"/>
                <a:ea typeface="Libre Baskerville"/>
                <a:cs typeface="Libre Baskerville"/>
                <a:sym typeface="Libre Baskerville"/>
              </a:rPr>
              <a:t>Ο πίνακας παραλλαγών
</a:t>
            </a:r>
            <a:endParaRPr sz="1400" kern="0" dirty="0">
              <a:solidFill>
                <a:srgbClr val="000000"/>
              </a:solidFill>
              <a:latin typeface="Arial"/>
              <a:ea typeface="Arial"/>
              <a:cs typeface="Arial"/>
              <a:sym typeface="Arial"/>
            </a:endParaRPr>
          </a:p>
        </p:txBody>
      </p:sp>
      <p:sp>
        <p:nvSpPr>
          <p:cNvPr id="304" name="Google Shape;304;p11"/>
          <p:cNvSpPr/>
          <p:nvPr/>
        </p:nvSpPr>
        <p:spPr>
          <a:xfrm>
            <a:off x="3505201" y="1295401"/>
            <a:ext cx="893763" cy="39687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sz="2000" b="1" kern="0">
                <a:solidFill>
                  <a:srgbClr val="CC3300"/>
                </a:solidFill>
                <a:latin typeface="Arial"/>
                <a:ea typeface="Arial"/>
                <a:cs typeface="Arial"/>
                <a:sym typeface="Arial"/>
              </a:rPr>
              <a:t>a  &gt; 0 </a:t>
            </a:r>
            <a:endParaRPr sz="1400" kern="0">
              <a:solidFill>
                <a:srgbClr val="000000"/>
              </a:solidFill>
              <a:latin typeface="Arial"/>
              <a:ea typeface="Arial"/>
              <a:cs typeface="Arial"/>
              <a:sym typeface="Arial"/>
            </a:endParaRPr>
          </a:p>
        </p:txBody>
      </p:sp>
      <p:pic>
        <p:nvPicPr>
          <p:cNvPr id="305" name="Google Shape;305;p11" descr="TitleSlideBorder"/>
          <p:cNvPicPr preferRelativeResize="0"/>
          <p:nvPr/>
        </p:nvPicPr>
        <p:blipFill rotWithShape="1">
          <a:blip r:embed="rId3">
            <a:alphaModFix/>
          </a:blip>
          <a:srcRect/>
          <a:stretch/>
        </p:blipFill>
        <p:spPr>
          <a:xfrm>
            <a:off x="3505200" y="1752600"/>
            <a:ext cx="7010400" cy="838200"/>
          </a:xfrm>
          <a:prstGeom prst="rect">
            <a:avLst/>
          </a:prstGeom>
          <a:noFill/>
          <a:ln w="28575" cap="flat" cmpd="sng">
            <a:solidFill>
              <a:srgbClr val="000000"/>
            </a:solidFill>
            <a:prstDash val="solid"/>
            <a:miter lim="800000"/>
            <a:headEnd type="none" w="sm" len="sm"/>
            <a:tailEnd type="none" w="sm" len="sm"/>
          </a:ln>
        </p:spPr>
      </p:pic>
      <p:cxnSp>
        <p:nvCxnSpPr>
          <p:cNvPr id="306" name="Google Shape;306;p11"/>
          <p:cNvCxnSpPr/>
          <p:nvPr/>
        </p:nvCxnSpPr>
        <p:spPr>
          <a:xfrm>
            <a:off x="3505200" y="2133600"/>
            <a:ext cx="6934200" cy="0"/>
          </a:xfrm>
          <a:prstGeom prst="straightConnector1">
            <a:avLst/>
          </a:prstGeom>
          <a:noFill/>
          <a:ln w="28575" cap="flat" cmpd="sng">
            <a:solidFill>
              <a:srgbClr val="CC3300"/>
            </a:solidFill>
            <a:prstDash val="solid"/>
            <a:round/>
            <a:headEnd type="none" w="sm" len="sm"/>
            <a:tailEnd type="none" w="sm" len="sm"/>
          </a:ln>
        </p:spPr>
      </p:cxnSp>
      <p:cxnSp>
        <p:nvCxnSpPr>
          <p:cNvPr id="307" name="Google Shape;307;p11"/>
          <p:cNvCxnSpPr/>
          <p:nvPr/>
        </p:nvCxnSpPr>
        <p:spPr>
          <a:xfrm>
            <a:off x="44196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08" name="Google Shape;308;p11"/>
          <p:cNvSpPr/>
          <p:nvPr/>
        </p:nvSpPr>
        <p:spPr>
          <a:xfrm>
            <a:off x="7924800" y="1752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09" name="Google Shape;309;p11"/>
          <p:cNvSpPr/>
          <p:nvPr/>
        </p:nvSpPr>
        <p:spPr>
          <a:xfrm>
            <a:off x="56388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1</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10" name="Google Shape;310;p11"/>
          <p:cNvCxnSpPr/>
          <p:nvPr/>
        </p:nvCxnSpPr>
        <p:spPr>
          <a:xfrm>
            <a:off x="5029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1" name="Google Shape;311;p11"/>
          <p:cNvCxnSpPr/>
          <p:nvPr/>
        </p:nvCxnSpPr>
        <p:spPr>
          <a:xfrm>
            <a:off x="5638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2" name="Google Shape;312;p11"/>
          <p:cNvCxnSpPr/>
          <p:nvPr/>
        </p:nvCxnSpPr>
        <p:spPr>
          <a:xfrm>
            <a:off x="6248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3" name="Google Shape;313;p11"/>
          <p:cNvCxnSpPr/>
          <p:nvPr/>
        </p:nvCxnSpPr>
        <p:spPr>
          <a:xfrm>
            <a:off x="6781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4" name="Google Shape;314;p11"/>
          <p:cNvCxnSpPr/>
          <p:nvPr/>
        </p:nvCxnSpPr>
        <p:spPr>
          <a:xfrm>
            <a:off x="83820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5" name="Google Shape;315;p11"/>
          <p:cNvCxnSpPr/>
          <p:nvPr/>
        </p:nvCxnSpPr>
        <p:spPr>
          <a:xfrm>
            <a:off x="8915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6" name="Google Shape;316;p11"/>
          <p:cNvCxnSpPr/>
          <p:nvPr/>
        </p:nvCxnSpPr>
        <p:spPr>
          <a:xfrm>
            <a:off x="7315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7" name="Google Shape;317;p11"/>
          <p:cNvCxnSpPr/>
          <p:nvPr/>
        </p:nvCxnSpPr>
        <p:spPr>
          <a:xfrm>
            <a:off x="78486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8" name="Google Shape;318;p11"/>
          <p:cNvCxnSpPr/>
          <p:nvPr/>
        </p:nvCxnSpPr>
        <p:spPr>
          <a:xfrm>
            <a:off x="94488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19" name="Google Shape;319;p11"/>
          <p:cNvSpPr/>
          <p:nvPr/>
        </p:nvSpPr>
        <p:spPr>
          <a:xfrm>
            <a:off x="89154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2</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20" name="Google Shape;320;p11"/>
          <p:cNvSpPr/>
          <p:nvPr/>
        </p:nvSpPr>
        <p:spPr>
          <a:xfrm>
            <a:off x="6858000" y="1676401"/>
            <a:ext cx="414338" cy="487363"/>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u="sng" kern="0">
                <a:solidFill>
                  <a:srgbClr val="000000"/>
                </a:solidFill>
                <a:latin typeface="Arial Narrow"/>
                <a:ea typeface="Arial Narrow"/>
                <a:cs typeface="Arial Narrow"/>
                <a:sym typeface="Arial Narrow"/>
              </a:rPr>
              <a:t>-</a:t>
            </a:r>
            <a:r>
              <a:rPr lang="en-US" sz="1200" b="1" u="sng" kern="0">
                <a:solidFill>
                  <a:srgbClr val="000000"/>
                </a:solidFill>
                <a:latin typeface="Arial Narrow"/>
                <a:ea typeface="Arial Narrow"/>
                <a:cs typeface="Arial Narrow"/>
                <a:sym typeface="Arial Narrow"/>
              </a:rPr>
              <a:t>b  </a:t>
            </a:r>
            <a:r>
              <a:rPr lang="en-US" sz="1200" b="1" kern="0">
                <a:solidFill>
                  <a:srgbClr val="000000"/>
                </a:solidFill>
                <a:latin typeface="Arial Narrow"/>
                <a:ea typeface="Arial Narrow"/>
                <a:cs typeface="Arial Narrow"/>
                <a:sym typeface="Arial Narrow"/>
              </a:rPr>
              <a:t> </a:t>
            </a:r>
            <a:br>
              <a:rPr lang="en-US" sz="1200" b="1" kern="0">
                <a:solidFill>
                  <a:srgbClr val="000000"/>
                </a:solidFill>
                <a:latin typeface="Arial Narrow"/>
                <a:ea typeface="Arial Narrow"/>
                <a:cs typeface="Arial Narrow"/>
                <a:sym typeface="Arial Narrow"/>
              </a:rPr>
            </a:br>
            <a:r>
              <a:rPr lang="en-US" sz="1200" b="1" kern="0">
                <a:solidFill>
                  <a:srgbClr val="000000"/>
                </a:solidFill>
                <a:latin typeface="Arial Narrow"/>
                <a:ea typeface="Arial Narrow"/>
                <a:cs typeface="Arial Narrow"/>
                <a:sym typeface="Arial Narrow"/>
              </a:rPr>
              <a:t>2a</a:t>
            </a:r>
            <a:endParaRPr sz="1400" kern="0">
              <a:solidFill>
                <a:srgbClr val="000000"/>
              </a:solidFill>
              <a:latin typeface="Arial"/>
              <a:ea typeface="Arial"/>
              <a:cs typeface="Arial"/>
              <a:sym typeface="Arial"/>
            </a:endParaRPr>
          </a:p>
        </p:txBody>
      </p:sp>
      <p:sp>
        <p:nvSpPr>
          <p:cNvPr id="321" name="Google Shape;321;p11"/>
          <p:cNvSpPr/>
          <p:nvPr/>
        </p:nvSpPr>
        <p:spPr>
          <a:xfrm>
            <a:off x="4419600" y="1676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cxnSp>
        <p:nvCxnSpPr>
          <p:cNvPr id="322" name="Google Shape;322;p11"/>
          <p:cNvCxnSpPr/>
          <p:nvPr/>
        </p:nvCxnSpPr>
        <p:spPr>
          <a:xfrm>
            <a:off x="99060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23" name="Google Shape;323;p11"/>
          <p:cNvSpPr/>
          <p:nvPr/>
        </p:nvSpPr>
        <p:spPr>
          <a:xfrm>
            <a:off x="9906000" y="1676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24" name="Google Shape;324;p11"/>
          <p:cNvSpPr/>
          <p:nvPr/>
        </p:nvSpPr>
        <p:spPr>
          <a:xfrm>
            <a:off x="4419601" y="2057400"/>
            <a:ext cx="474663" cy="579438"/>
          </a:xfrm>
          <a:prstGeom prst="rect">
            <a:avLst/>
          </a:prstGeom>
          <a:noFill/>
          <a:ln>
            <a:noFill/>
          </a:ln>
        </p:spPr>
        <p:txBody>
          <a:bodyPr spcFirstLastPara="1" wrap="square" lIns="91425" tIns="45700" rIns="91425" bIns="45700" anchor="t" anchorCtr="0">
            <a:noAutofit/>
          </a:bodyPr>
          <a:lstStyle/>
          <a:p>
            <a:pPr>
              <a:buClr>
                <a:srgbClr val="000000"/>
              </a:buClr>
              <a:buSzPts val="3200"/>
            </a:pPr>
            <a:r>
              <a:rPr lang="en-US" sz="3200" b="1" kern="0">
                <a:solidFill>
                  <a:srgbClr val="000000"/>
                </a:solidFill>
                <a:latin typeface="Comic Sans MS"/>
                <a:ea typeface="Comic Sans MS"/>
                <a:cs typeface="Comic Sans MS"/>
                <a:sym typeface="Comic Sans MS"/>
              </a:rPr>
              <a:t>∞</a:t>
            </a:r>
            <a:endParaRPr sz="1400" kern="0">
              <a:solidFill>
                <a:srgbClr val="000000"/>
              </a:solidFill>
              <a:latin typeface="Arial"/>
              <a:ea typeface="Arial"/>
              <a:cs typeface="Arial"/>
              <a:sym typeface="Arial"/>
            </a:endParaRPr>
          </a:p>
        </p:txBody>
      </p:sp>
      <p:cxnSp>
        <p:nvCxnSpPr>
          <p:cNvPr id="325" name="Google Shape;325;p11"/>
          <p:cNvCxnSpPr/>
          <p:nvPr/>
        </p:nvCxnSpPr>
        <p:spPr>
          <a:xfrm>
            <a:off x="5105400" y="2209800"/>
            <a:ext cx="381000" cy="228600"/>
          </a:xfrm>
          <a:prstGeom prst="straightConnector1">
            <a:avLst/>
          </a:prstGeom>
          <a:noFill/>
          <a:ln w="28575" cap="flat" cmpd="sng">
            <a:solidFill>
              <a:schemeClr val="dk1"/>
            </a:solidFill>
            <a:prstDash val="solid"/>
            <a:round/>
            <a:headEnd type="none" w="sm" len="sm"/>
            <a:tailEnd type="triangle" w="med" len="med"/>
          </a:ln>
        </p:spPr>
      </p:cxnSp>
      <p:sp>
        <p:nvSpPr>
          <p:cNvPr id="326" name="Google Shape;326;p11"/>
          <p:cNvSpPr/>
          <p:nvPr/>
        </p:nvSpPr>
        <p:spPr>
          <a:xfrm>
            <a:off x="5715000" y="2133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27" name="Google Shape;327;p11"/>
          <p:cNvCxnSpPr/>
          <p:nvPr/>
        </p:nvCxnSpPr>
        <p:spPr>
          <a:xfrm>
            <a:off x="6324600" y="2209800"/>
            <a:ext cx="304800" cy="228600"/>
          </a:xfrm>
          <a:prstGeom prst="straightConnector1">
            <a:avLst/>
          </a:prstGeom>
          <a:noFill/>
          <a:ln w="28575" cap="flat" cmpd="sng">
            <a:solidFill>
              <a:schemeClr val="dk1"/>
            </a:solidFill>
            <a:prstDash val="solid"/>
            <a:round/>
            <a:headEnd type="none" w="sm" len="sm"/>
            <a:tailEnd type="triangle" w="med" len="med"/>
          </a:ln>
        </p:spPr>
      </p:cxnSp>
      <p:grpSp>
        <p:nvGrpSpPr>
          <p:cNvPr id="328" name="Google Shape;328;p11"/>
          <p:cNvGrpSpPr/>
          <p:nvPr/>
        </p:nvGrpSpPr>
        <p:grpSpPr>
          <a:xfrm>
            <a:off x="6781800" y="2057400"/>
            <a:ext cx="609600" cy="579438"/>
            <a:chOff x="3312" y="3504"/>
            <a:chExt cx="476" cy="365"/>
          </a:xfrm>
        </p:grpSpPr>
        <p:sp>
          <p:nvSpPr>
            <p:cNvPr id="329" name="Google Shape;329;p11"/>
            <p:cNvSpPr/>
            <p:nvPr/>
          </p:nvSpPr>
          <p:spPr>
            <a:xfrm>
              <a:off x="3312" y="3504"/>
              <a:ext cx="476" cy="36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Arial Narrow"/>
                  <a:ea typeface="Arial Narrow"/>
                  <a:cs typeface="Arial Narrow"/>
                  <a:sym typeface="Arial Narrow"/>
                </a:rPr>
                <a:t>-</a:t>
              </a:r>
              <a:r>
                <a:rPr lang="en-US" sz="1400" b="1" kern="0">
                  <a:solidFill>
                    <a:srgbClr val="000000"/>
                  </a:solidFill>
                  <a:latin typeface="Arial Narrow"/>
                  <a:ea typeface="Arial Narrow"/>
                  <a:cs typeface="Arial Narrow"/>
                  <a:sym typeface="Arial Narrow"/>
                </a:rPr>
                <a:t>Δ</a:t>
              </a:r>
              <a:r>
                <a:rPr lang="en-US" sz="1400" kern="0">
                  <a:solidFill>
                    <a:srgbClr val="000000"/>
                  </a:solidFill>
                  <a:latin typeface="Arial Narrow"/>
                  <a:ea typeface="Arial Narrow"/>
                  <a:cs typeface="Arial Narrow"/>
                  <a:sym typeface="Arial Narrow"/>
                </a:rPr>
                <a:t> </a:t>
              </a:r>
              <a:r>
                <a:rPr lang="en-US" sz="1400" b="1" kern="0">
                  <a:solidFill>
                    <a:srgbClr val="000000"/>
                  </a:solidFill>
                  <a:latin typeface="Arial Narrow"/>
                  <a:ea typeface="Arial Narrow"/>
                  <a:cs typeface="Arial Narrow"/>
                  <a:sym typeface="Arial Narrow"/>
                </a:rPr>
                <a:t>]</a:t>
              </a:r>
              <a:br>
                <a:rPr lang="en-US" sz="1400" b="1" kern="0">
                  <a:solidFill>
                    <a:srgbClr val="000000"/>
                  </a:solidFill>
                  <a:latin typeface="Arial Narrow"/>
                  <a:ea typeface="Arial Narrow"/>
                  <a:cs typeface="Arial Narrow"/>
                  <a:sym typeface="Arial Narrow"/>
                </a:rPr>
              </a:br>
              <a:r>
                <a:rPr lang="en-US" sz="1400" b="1" kern="0">
                  <a:solidFill>
                    <a:srgbClr val="000000"/>
                  </a:solidFill>
                  <a:latin typeface="Arial Narrow"/>
                  <a:ea typeface="Arial Narrow"/>
                  <a:cs typeface="Arial Narrow"/>
                  <a:sym typeface="Arial Narrow"/>
                </a:rPr>
                <a:t> 4a</a:t>
              </a:r>
              <a:endParaRPr sz="1400" kern="0">
                <a:solidFill>
                  <a:srgbClr val="000000"/>
                </a:solidFill>
                <a:latin typeface="Arial"/>
                <a:ea typeface="Arial"/>
                <a:cs typeface="Arial"/>
                <a:sym typeface="Arial"/>
              </a:endParaRPr>
            </a:p>
          </p:txBody>
        </p:sp>
        <p:cxnSp>
          <p:nvCxnSpPr>
            <p:cNvPr id="330" name="Google Shape;330;p11"/>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331" name="Google Shape;331;p11"/>
          <p:cNvCxnSpPr/>
          <p:nvPr/>
        </p:nvCxnSpPr>
        <p:spPr>
          <a:xfrm rot="10800000" flipH="1">
            <a:off x="7467600" y="2209800"/>
            <a:ext cx="304800" cy="228600"/>
          </a:xfrm>
          <a:prstGeom prst="straightConnector1">
            <a:avLst/>
          </a:prstGeom>
          <a:noFill/>
          <a:ln w="28575" cap="flat" cmpd="sng">
            <a:solidFill>
              <a:schemeClr val="dk1"/>
            </a:solidFill>
            <a:prstDash val="solid"/>
            <a:round/>
            <a:headEnd type="none" w="sm" len="sm"/>
            <a:tailEnd type="triangle" w="med" len="med"/>
          </a:ln>
        </p:spPr>
      </p:cxnSp>
      <p:cxnSp>
        <p:nvCxnSpPr>
          <p:cNvPr id="332" name="Google Shape;332;p11"/>
          <p:cNvCxnSpPr/>
          <p:nvPr/>
        </p:nvCxnSpPr>
        <p:spPr>
          <a:xfrm rot="10800000" flipH="1">
            <a:off x="8534400" y="22860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3" name="Google Shape;333;p11"/>
          <p:cNvSpPr/>
          <p:nvPr/>
        </p:nvSpPr>
        <p:spPr>
          <a:xfrm>
            <a:off x="7924800" y="2209801"/>
            <a:ext cx="3111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c</a:t>
            </a:r>
            <a:endParaRPr kern="0">
              <a:solidFill>
                <a:srgbClr val="000000"/>
              </a:solidFill>
              <a:latin typeface="Arial"/>
              <a:ea typeface="Arial"/>
              <a:cs typeface="Arial"/>
              <a:sym typeface="Arial"/>
            </a:endParaRPr>
          </a:p>
        </p:txBody>
      </p:sp>
      <p:sp>
        <p:nvSpPr>
          <p:cNvPr id="334" name="Google Shape;334;p11"/>
          <p:cNvSpPr/>
          <p:nvPr/>
        </p:nvSpPr>
        <p:spPr>
          <a:xfrm>
            <a:off x="8991600" y="22098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35" name="Google Shape;335;p11"/>
          <p:cNvCxnSpPr/>
          <p:nvPr/>
        </p:nvCxnSpPr>
        <p:spPr>
          <a:xfrm rot="10800000" flipH="1">
            <a:off x="9525000" y="22098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6" name="Google Shape;336;p11"/>
          <p:cNvSpPr/>
          <p:nvPr/>
        </p:nvSpPr>
        <p:spPr>
          <a:xfrm>
            <a:off x="9906000" y="21336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37" name="Google Shape;337;p11"/>
          <p:cNvSpPr/>
          <p:nvPr/>
        </p:nvSpPr>
        <p:spPr>
          <a:xfrm>
            <a:off x="3429000" y="2819401"/>
            <a:ext cx="3873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a)</a:t>
            </a:r>
            <a:endParaRPr b="1" kern="0">
              <a:solidFill>
                <a:srgbClr val="CC3300"/>
              </a:solidFill>
              <a:latin typeface="Arial"/>
              <a:ea typeface="Arial"/>
              <a:cs typeface="Arial"/>
              <a:sym typeface="Arial"/>
            </a:endParaRPr>
          </a:p>
        </p:txBody>
      </p:sp>
      <p:sp>
        <p:nvSpPr>
          <p:cNvPr id="338" name="Google Shape;338;p11"/>
          <p:cNvSpPr/>
          <p:nvPr/>
        </p:nvSpPr>
        <p:spPr>
          <a:xfrm>
            <a:off x="38100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Δ&gt;0</a:t>
            </a:r>
            <a:endParaRPr sz="1400" kern="0">
              <a:solidFill>
                <a:srgbClr val="000000"/>
              </a:solidFill>
              <a:latin typeface="Arial"/>
              <a:ea typeface="Arial"/>
              <a:cs typeface="Arial"/>
              <a:sym typeface="Arial"/>
            </a:endParaRPr>
          </a:p>
        </p:txBody>
      </p:sp>
      <p:pic>
        <p:nvPicPr>
          <p:cNvPr id="339" name="Google Shape;339;p11"/>
          <p:cNvPicPr preferRelativeResize="0"/>
          <p:nvPr/>
        </p:nvPicPr>
        <p:blipFill rotWithShape="1">
          <a:blip r:embed="rId4">
            <a:alphaModFix/>
          </a:blip>
          <a:srcRect/>
          <a:stretch/>
        </p:blipFill>
        <p:spPr>
          <a:xfrm>
            <a:off x="3429000" y="3200400"/>
            <a:ext cx="2438400" cy="2590800"/>
          </a:xfrm>
          <a:prstGeom prst="rect">
            <a:avLst/>
          </a:prstGeom>
          <a:solidFill>
            <a:schemeClr val="lt1"/>
          </a:solidFill>
          <a:ln>
            <a:noFill/>
          </a:ln>
        </p:spPr>
      </p:pic>
      <p:cxnSp>
        <p:nvCxnSpPr>
          <p:cNvPr id="340" name="Google Shape;340;p11"/>
          <p:cNvCxnSpPr/>
          <p:nvPr/>
        </p:nvCxnSpPr>
        <p:spPr>
          <a:xfrm>
            <a:off x="4267200" y="31242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1" name="Google Shape;341;p11"/>
          <p:cNvCxnSpPr/>
          <p:nvPr/>
        </p:nvCxnSpPr>
        <p:spPr>
          <a:xfrm>
            <a:off x="3505200" y="4495800"/>
            <a:ext cx="2438400" cy="0"/>
          </a:xfrm>
          <a:prstGeom prst="straightConnector1">
            <a:avLst/>
          </a:prstGeom>
          <a:noFill/>
          <a:ln w="38100" cap="flat" cmpd="sng">
            <a:solidFill>
              <a:srgbClr val="CC3300"/>
            </a:solidFill>
            <a:prstDash val="solid"/>
            <a:round/>
            <a:headEnd type="none" w="sm" len="sm"/>
            <a:tailEnd type="triangle" w="med" len="med"/>
          </a:ln>
        </p:spPr>
      </p:cxnSp>
      <p:pic>
        <p:nvPicPr>
          <p:cNvPr id="342" name="Google Shape;342;p11"/>
          <p:cNvPicPr preferRelativeResize="0"/>
          <p:nvPr/>
        </p:nvPicPr>
        <p:blipFill rotWithShape="1">
          <a:blip r:embed="rId5">
            <a:alphaModFix/>
          </a:blip>
          <a:srcRect/>
          <a:stretch/>
        </p:blipFill>
        <p:spPr>
          <a:xfrm>
            <a:off x="5943600" y="3200400"/>
            <a:ext cx="2286000" cy="2590800"/>
          </a:xfrm>
          <a:prstGeom prst="rect">
            <a:avLst/>
          </a:prstGeom>
          <a:solidFill>
            <a:schemeClr val="lt1"/>
          </a:solidFill>
          <a:ln>
            <a:noFill/>
          </a:ln>
        </p:spPr>
      </p:pic>
      <p:pic>
        <p:nvPicPr>
          <p:cNvPr id="343" name="Google Shape;343;p11"/>
          <p:cNvPicPr preferRelativeResize="0"/>
          <p:nvPr/>
        </p:nvPicPr>
        <p:blipFill rotWithShape="1">
          <a:blip r:embed="rId6">
            <a:alphaModFix/>
          </a:blip>
          <a:srcRect/>
          <a:stretch/>
        </p:blipFill>
        <p:spPr>
          <a:xfrm>
            <a:off x="8305800" y="3200400"/>
            <a:ext cx="2209800" cy="2590800"/>
          </a:xfrm>
          <a:prstGeom prst="rect">
            <a:avLst/>
          </a:prstGeom>
          <a:solidFill>
            <a:schemeClr val="lt1"/>
          </a:solidFill>
          <a:ln>
            <a:noFill/>
          </a:ln>
        </p:spPr>
      </p:pic>
      <p:sp>
        <p:nvSpPr>
          <p:cNvPr id="344" name="Google Shape;344;p11"/>
          <p:cNvSpPr/>
          <p:nvPr/>
        </p:nvSpPr>
        <p:spPr>
          <a:xfrm>
            <a:off x="67056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Δ=0</a:t>
            </a:r>
            <a:endParaRPr sz="1400" kern="0">
              <a:solidFill>
                <a:srgbClr val="000000"/>
              </a:solidFill>
              <a:latin typeface="Arial"/>
              <a:ea typeface="Arial"/>
              <a:cs typeface="Arial"/>
              <a:sym typeface="Arial"/>
            </a:endParaRPr>
          </a:p>
        </p:txBody>
      </p:sp>
      <p:sp>
        <p:nvSpPr>
          <p:cNvPr id="345" name="Google Shape;345;p11"/>
          <p:cNvSpPr/>
          <p:nvPr/>
        </p:nvSpPr>
        <p:spPr>
          <a:xfrm>
            <a:off x="90678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Δ&lt;0</a:t>
            </a:r>
            <a:endParaRPr sz="1400" kern="0">
              <a:solidFill>
                <a:srgbClr val="000000"/>
              </a:solidFill>
              <a:latin typeface="Arial"/>
              <a:ea typeface="Arial"/>
              <a:cs typeface="Arial"/>
              <a:sym typeface="Arial"/>
            </a:endParaRPr>
          </a:p>
        </p:txBody>
      </p:sp>
      <p:cxnSp>
        <p:nvCxnSpPr>
          <p:cNvPr id="346" name="Google Shape;346;p11"/>
          <p:cNvCxnSpPr/>
          <p:nvPr/>
        </p:nvCxnSpPr>
        <p:spPr>
          <a:xfrm>
            <a:off x="7315200" y="32004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7" name="Google Shape;347;p11"/>
          <p:cNvCxnSpPr/>
          <p:nvPr/>
        </p:nvCxnSpPr>
        <p:spPr>
          <a:xfrm>
            <a:off x="5943600" y="4495800"/>
            <a:ext cx="2286000" cy="0"/>
          </a:xfrm>
          <a:prstGeom prst="straightConnector1">
            <a:avLst/>
          </a:prstGeom>
          <a:noFill/>
          <a:ln w="38100" cap="flat" cmpd="sng">
            <a:solidFill>
              <a:srgbClr val="CC3300"/>
            </a:solidFill>
            <a:prstDash val="solid"/>
            <a:round/>
            <a:headEnd type="none" w="sm" len="sm"/>
            <a:tailEnd type="triangle" w="med" len="med"/>
          </a:ln>
        </p:spPr>
      </p:cxnSp>
      <p:cxnSp>
        <p:nvCxnSpPr>
          <p:cNvPr id="348" name="Google Shape;348;p11"/>
          <p:cNvCxnSpPr/>
          <p:nvPr/>
        </p:nvCxnSpPr>
        <p:spPr>
          <a:xfrm>
            <a:off x="8382000" y="4495800"/>
            <a:ext cx="2057400" cy="0"/>
          </a:xfrm>
          <a:prstGeom prst="straightConnector1">
            <a:avLst/>
          </a:prstGeom>
          <a:noFill/>
          <a:ln w="38100" cap="flat" cmpd="sng">
            <a:solidFill>
              <a:srgbClr val="CC3300"/>
            </a:solidFill>
            <a:prstDash val="solid"/>
            <a:round/>
            <a:headEnd type="none" w="sm" len="sm"/>
            <a:tailEnd type="triangle" w="med" len="med"/>
          </a:ln>
        </p:spPr>
      </p:cxnSp>
      <p:cxnSp>
        <p:nvCxnSpPr>
          <p:cNvPr id="349" name="Google Shape;349;p11"/>
          <p:cNvCxnSpPr/>
          <p:nvPr/>
        </p:nvCxnSpPr>
        <p:spPr>
          <a:xfrm flipH="1">
            <a:off x="9144000" y="3124200"/>
            <a:ext cx="33338" cy="2667000"/>
          </a:xfrm>
          <a:prstGeom prst="straightConnector1">
            <a:avLst/>
          </a:prstGeom>
          <a:noFill/>
          <a:ln w="38100" cap="flat" cmpd="sng">
            <a:solidFill>
              <a:srgbClr val="CC3300"/>
            </a:solidFill>
            <a:prstDash val="solid"/>
            <a:round/>
            <a:headEnd type="triangle" w="med" len="med"/>
            <a:tailEnd type="none" w="sm" len="sm"/>
          </a:ln>
        </p:spPr>
      </p:cxnSp>
      <p:sp>
        <p:nvSpPr>
          <p:cNvPr id="350" name="Google Shape;350;p11"/>
          <p:cNvSpPr/>
          <p:nvPr/>
        </p:nvSpPr>
        <p:spPr>
          <a:xfrm>
            <a:off x="4191000" y="3657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1" name="Google Shape;351;p11"/>
          <p:cNvSpPr/>
          <p:nvPr/>
        </p:nvSpPr>
        <p:spPr>
          <a:xfrm>
            <a:off x="4648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2" name="Google Shape;352;p11"/>
          <p:cNvSpPr/>
          <p:nvPr/>
        </p:nvSpPr>
        <p:spPr>
          <a:xfrm>
            <a:off x="52578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3" name="Google Shape;353;p11"/>
          <p:cNvSpPr/>
          <p:nvPr/>
        </p:nvSpPr>
        <p:spPr>
          <a:xfrm>
            <a:off x="3810000" y="35814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54" name="Google Shape;354;p11"/>
          <p:cNvSpPr/>
          <p:nvPr/>
        </p:nvSpPr>
        <p:spPr>
          <a:xfrm>
            <a:off x="44196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A</a:t>
            </a:r>
            <a:endParaRPr sz="1400" kern="0">
              <a:solidFill>
                <a:srgbClr val="000000"/>
              </a:solidFill>
              <a:latin typeface="Arial"/>
              <a:ea typeface="Arial"/>
              <a:cs typeface="Arial"/>
              <a:sym typeface="Arial"/>
            </a:endParaRPr>
          </a:p>
        </p:txBody>
      </p:sp>
      <p:sp>
        <p:nvSpPr>
          <p:cNvPr id="355" name="Google Shape;355;p11"/>
          <p:cNvSpPr/>
          <p:nvPr/>
        </p:nvSpPr>
        <p:spPr>
          <a:xfrm>
            <a:off x="52578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B</a:t>
            </a:r>
            <a:endParaRPr sz="1400" kern="0">
              <a:solidFill>
                <a:srgbClr val="000000"/>
              </a:solidFill>
              <a:latin typeface="Arial"/>
              <a:ea typeface="Arial"/>
              <a:cs typeface="Arial"/>
              <a:sym typeface="Arial"/>
            </a:endParaRPr>
          </a:p>
        </p:txBody>
      </p:sp>
      <p:sp>
        <p:nvSpPr>
          <p:cNvPr id="356" name="Google Shape;356;p11"/>
          <p:cNvSpPr/>
          <p:nvPr/>
        </p:nvSpPr>
        <p:spPr>
          <a:xfrm>
            <a:off x="4876801" y="49530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7" name="Google Shape;357;p11"/>
          <p:cNvSpPr/>
          <p:nvPr/>
        </p:nvSpPr>
        <p:spPr>
          <a:xfrm>
            <a:off x="37338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58" name="Google Shape;358;p11"/>
          <p:cNvSpPr/>
          <p:nvPr/>
        </p:nvSpPr>
        <p:spPr>
          <a:xfrm>
            <a:off x="6553201" y="46482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9" name="Google Shape;359;p11"/>
          <p:cNvSpPr/>
          <p:nvPr/>
        </p:nvSpPr>
        <p:spPr>
          <a:xfrm>
            <a:off x="6934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0" name="Google Shape;360;p11"/>
          <p:cNvSpPr/>
          <p:nvPr/>
        </p:nvSpPr>
        <p:spPr>
          <a:xfrm flipH="1">
            <a:off x="7239000" y="3810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1" name="Google Shape;361;p11"/>
          <p:cNvSpPr/>
          <p:nvPr/>
        </p:nvSpPr>
        <p:spPr>
          <a:xfrm>
            <a:off x="73152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2" name="Google Shape;362;p11"/>
          <p:cNvSpPr/>
          <p:nvPr/>
        </p:nvSpPr>
        <p:spPr>
          <a:xfrm>
            <a:off x="92964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3" name="Google Shape;363;p11"/>
          <p:cNvSpPr/>
          <p:nvPr/>
        </p:nvSpPr>
        <p:spPr>
          <a:xfrm>
            <a:off x="7391400" y="38100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4" name="Google Shape;364;p11"/>
          <p:cNvSpPr/>
          <p:nvPr/>
        </p:nvSpPr>
        <p:spPr>
          <a:xfrm>
            <a:off x="9144000" y="3429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5" name="Google Shape;365;p11"/>
          <p:cNvSpPr/>
          <p:nvPr/>
        </p:nvSpPr>
        <p:spPr>
          <a:xfrm>
            <a:off x="8763000" y="35052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6" name="Google Shape;366;p11"/>
          <p:cNvSpPr/>
          <p:nvPr/>
        </p:nvSpPr>
        <p:spPr>
          <a:xfrm>
            <a:off x="9601200" y="4038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7" name="Google Shape;367;p11"/>
          <p:cNvSpPr/>
          <p:nvPr/>
        </p:nvSpPr>
        <p:spPr>
          <a:xfrm>
            <a:off x="96012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cxnSp>
        <p:nvCxnSpPr>
          <p:cNvPr id="368" name="Google Shape;368;p11"/>
          <p:cNvCxnSpPr/>
          <p:nvPr/>
        </p:nvCxnSpPr>
        <p:spPr>
          <a:xfrm>
            <a:off x="9677400" y="4038600"/>
            <a:ext cx="0" cy="457200"/>
          </a:xfrm>
          <a:prstGeom prst="straightConnector1">
            <a:avLst/>
          </a:prstGeom>
          <a:noFill/>
          <a:ln w="38100" cap="flat" cmpd="sng">
            <a:solidFill>
              <a:srgbClr val="CC3300"/>
            </a:solidFill>
            <a:prstDash val="solid"/>
            <a:round/>
            <a:headEnd type="none" w="sm" len="sm"/>
            <a:tailEnd type="none" w="sm" len="sm"/>
          </a:ln>
        </p:spPr>
      </p:cxnSp>
      <p:sp>
        <p:nvSpPr>
          <p:cNvPr id="369" name="Google Shape;369;p11"/>
          <p:cNvSpPr/>
          <p:nvPr/>
        </p:nvSpPr>
        <p:spPr>
          <a:xfrm>
            <a:off x="4114800" y="3429000"/>
            <a:ext cx="1371600" cy="15367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0" name="Google Shape;370;p11"/>
          <p:cNvSpPr/>
          <p:nvPr/>
        </p:nvSpPr>
        <p:spPr>
          <a:xfrm rot="331658">
            <a:off x="6243638" y="3351213"/>
            <a:ext cx="1149350" cy="10922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1" name="Google Shape;371;p11"/>
          <p:cNvSpPr/>
          <p:nvPr/>
        </p:nvSpPr>
        <p:spPr>
          <a:xfrm rot="331658">
            <a:off x="8990014" y="3276600"/>
            <a:ext cx="1074737" cy="79375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5000"/>
                                        <p:tgtEl>
                                          <p:spTgt spid="3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0"/>
                                        </p:tgtEl>
                                        <p:attrNameLst>
                                          <p:attrName>style.visibility</p:attrName>
                                        </p:attrNameLst>
                                      </p:cBhvr>
                                      <p:to>
                                        <p:strVal val="visible"/>
                                      </p:to>
                                    </p:set>
                                    <p:animEffect transition="in" filter="fade">
                                      <p:cBhvr>
                                        <p:cTn id="12" dur="3000"/>
                                        <p:tgtEl>
                                          <p:spTgt spid="3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1"/>
                                        </p:tgtEl>
                                        <p:attrNameLst>
                                          <p:attrName>style.visibility</p:attrName>
                                        </p:attrNameLst>
                                      </p:cBhvr>
                                      <p:to>
                                        <p:strVal val="visible"/>
                                      </p:to>
                                    </p:set>
                                    <p:animEffect transition="in" filter="fade">
                                      <p:cBhvr>
                                        <p:cTn id="1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8" name="Google Shape;378;p12"/>
          <p:cNvSpPr/>
          <p:nvPr/>
        </p:nvSpPr>
        <p:spPr>
          <a:xfrm>
            <a:off x="3739750" y="1319850"/>
            <a:ext cx="3686100" cy="701700"/>
          </a:xfrm>
          <a:prstGeom prst="rect">
            <a:avLst/>
          </a:prstGeom>
          <a:noFill/>
          <a:ln>
            <a:noFill/>
          </a:ln>
          <a:effectLst>
            <a:outerShdw dist="25400" dir="5400000" algn="ctr" rotWithShape="0">
              <a:schemeClr val="dk1"/>
            </a:outerShdw>
          </a:effectLst>
        </p:spPr>
        <p:txBody>
          <a:bodyPr spcFirstLastPara="1" wrap="square" lIns="91425" tIns="45700" rIns="91425" bIns="45700" anchor="t" anchorCtr="0">
            <a:noAutofit/>
          </a:bodyPr>
          <a:lstStyle/>
          <a:p>
            <a:pPr>
              <a:buClr>
                <a:srgbClr val="000000"/>
              </a:buClr>
              <a:buSzPts val="4000"/>
            </a:pPr>
            <a:r>
              <a:rPr lang="en-US" sz="4000" b="1" kern="0" dirty="0">
                <a:solidFill>
                  <a:srgbClr val="000000"/>
                </a:solidFill>
                <a:latin typeface="Calibri" panose="020F0502020204030204" pitchFamily="34" charset="0"/>
                <a:ea typeface="Libre Baskerville"/>
                <a:cs typeface="Calibri" panose="020F0502020204030204" pitchFamily="34" charset="0"/>
                <a:sym typeface="Libre Baskerville"/>
              </a:rPr>
              <a:t>PARITY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79" name="Google Shape;379;p12"/>
          <p:cNvSpPr/>
          <p:nvPr/>
        </p:nvSpPr>
        <p:spPr>
          <a:xfrm>
            <a:off x="3581400" y="1524000"/>
            <a:ext cx="6934200" cy="3581400"/>
          </a:xfrm>
          <a:prstGeom prst="rect">
            <a:avLst/>
          </a:prstGeom>
          <a:noFill/>
          <a:ln>
            <a:noFill/>
          </a:ln>
        </p:spPr>
        <p:txBody>
          <a:bodyPr spcFirstLastPara="1" wrap="square" lIns="92075" tIns="46025" rIns="92075" bIns="46025" anchor="t" anchorCtr="0">
            <a:noAutofit/>
          </a:bodyPr>
          <a:lstStyle/>
          <a:p>
            <a:pPr marL="342900" indent="-342900">
              <a:lnSpc>
                <a:spcPct val="80000"/>
              </a:lnSpc>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560"/>
              </a:spcBef>
              <a:buClr>
                <a:srgbClr val="CC3300"/>
              </a:buClr>
              <a:buSzPts val="3780"/>
              <a:buFont typeface="Noto Sans Symbols"/>
              <a:buChar char="🖝"/>
            </a:pPr>
            <a:r>
              <a:rPr lang="el-GR" sz="2800" kern="0" dirty="0">
                <a:solidFill>
                  <a:srgbClr val="000000"/>
                </a:solidFill>
                <a:latin typeface="Calibri" panose="020F0502020204030204" pitchFamily="34" charset="0"/>
                <a:ea typeface="Kaushan Script"/>
                <a:cs typeface="Calibri" panose="020F0502020204030204" pitchFamily="34" charset="0"/>
                <a:sym typeface="Kaushan Script"/>
              </a:rPr>
              <a:t>Η εξίσωση είναι άρτια αν</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3200"/>
            </a:pPr>
            <a:endParaRPr sz="3200" b="1" kern="0" dirty="0">
              <a:solidFill>
                <a:srgbClr val="CC33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80"/>
              </a:spcBef>
              <a:buClr>
                <a:srgbClr val="000000"/>
              </a:buClr>
              <a:buSzPts val="2400"/>
            </a:pPr>
            <a:endParaRPr sz="2400"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560"/>
              </a:spcBef>
              <a:buClr>
                <a:srgbClr val="CC3300"/>
              </a:buClr>
              <a:buSzPts val="3640"/>
              <a:buFont typeface="Noto Sans Symbols"/>
              <a:buChar char="🖝"/>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l-GR" sz="2800" kern="0" dirty="0">
                <a:solidFill>
                  <a:srgbClr val="000000"/>
                </a:solidFill>
                <a:latin typeface="Calibri" panose="020F0502020204030204" pitchFamily="34" charset="0"/>
                <a:ea typeface="Kaushan Script"/>
                <a:cs typeface="Calibri" panose="020F0502020204030204" pitchFamily="34" charset="0"/>
                <a:sym typeface="Kaushan Script"/>
              </a:rPr>
              <a:t>Η συνάρτηση είναι περιττή αν</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a:t>
            </a:r>
            <a:endParaRPr lang="en-US"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560"/>
              </a:spcBef>
              <a:buClr>
                <a:srgbClr val="CC3300"/>
              </a:buClr>
              <a:buSzPts val="3640"/>
              <a:buFont typeface="Noto Sans Symbols"/>
              <a:buChar char="🖝"/>
            </a:pP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endParaRPr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0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 </a:t>
            </a:r>
            <a:r>
              <a:rPr lang="el-GR" sz="2000" b="1" i="1" kern="0" dirty="0">
                <a:solidFill>
                  <a:srgbClr val="0000FF"/>
                </a:solidFill>
                <a:latin typeface="Calibri" panose="020F0502020204030204" pitchFamily="34" charset="0"/>
                <a:ea typeface="Comic Sans MS"/>
                <a:cs typeface="Calibri" panose="020F0502020204030204" pitchFamily="34" charset="0"/>
                <a:sym typeface="Comic Sans MS"/>
              </a:rPr>
              <a:t>Εάν καμία από αυτές τις παραλλαγές δεν είναι έγκυρη, τότε δεν υπάρχει ισοτιμία</a:t>
            </a:r>
            <a:endParaRPr sz="2000" b="1" i="1" kern="0" dirty="0">
              <a:solidFill>
                <a:srgbClr val="0000FF"/>
              </a:solidFill>
              <a:latin typeface="Calibri" panose="020F0502020204030204" pitchFamily="34" charset="0"/>
              <a:ea typeface="Comic Sans MS"/>
              <a:cs typeface="Calibri" panose="020F0502020204030204" pitchFamily="34" charset="0"/>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8"/>
                                        </p:tgtEl>
                                        <p:attrNameLst>
                                          <p:attrName>style.visibility</p:attrName>
                                        </p:attrNameLst>
                                      </p:cBhvr>
                                      <p:to>
                                        <p:strVal val="visible"/>
                                      </p:to>
                                    </p:set>
                                    <p:animEffect transition="in" filter="fade">
                                      <p:cBhvr>
                                        <p:cTn id="7" dur="2000"/>
                                        <p:tgtEl>
                                          <p:spTgt spid="37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79"/>
                                        </p:tgtEl>
                                        <p:attrNameLst>
                                          <p:attrName>style.visibility</p:attrName>
                                        </p:attrNameLst>
                                      </p:cBhvr>
                                      <p:to>
                                        <p:strVal val="visible"/>
                                      </p:to>
                                    </p:set>
                                    <p:animEffect transition="in" filter="fade">
                                      <p:cBhvr>
                                        <p:cTn id="11" dur="1000"/>
                                        <p:tgtEl>
                                          <p:spTgt spid="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0784" y="465211"/>
            <a:ext cx="10363200" cy="1470025"/>
          </a:xfrm>
        </p:spPr>
        <p:txBody>
          <a:bodyPr/>
          <a:lstStyle/>
          <a:p>
            <a:r>
              <a:rPr lang="el-GR" dirty="0">
                <a:latin typeface="+mn-lt"/>
              </a:rPr>
              <a:t>Παράδειγμα
</a:t>
            </a:r>
            <a:endParaRPr lang="ro-RO" dirty="0">
              <a:latin typeface="+mn-lt"/>
            </a:endParaRPr>
          </a:p>
        </p:txBody>
      </p:sp>
      <p:pic>
        <p:nvPicPr>
          <p:cNvPr id="4" name="Content Placeholder 3"/>
          <p:cNvPicPr>
            <a:picLocks noGrp="1" noChangeAspect="1"/>
          </p:cNvPicPr>
          <p:nvPr>
            <p:ph idx="4294967295"/>
          </p:nvPr>
        </p:nvPicPr>
        <p:blipFill>
          <a:blip r:embed="rId2"/>
          <a:stretch>
            <a:fillRect/>
          </a:stretch>
        </p:blipFill>
        <p:spPr>
          <a:xfrm>
            <a:off x="8042910" y="3108954"/>
            <a:ext cx="2600325" cy="2933700"/>
          </a:xfrm>
          <a:prstGeom prst="rect">
            <a:avLst/>
          </a:prstGeom>
        </p:spPr>
      </p:pic>
      <p:sp>
        <p:nvSpPr>
          <p:cNvPr id="28" name="Rectangle 27"/>
          <p:cNvSpPr/>
          <p:nvPr/>
        </p:nvSpPr>
        <p:spPr>
          <a:xfrm>
            <a:off x="520784" y="1280184"/>
            <a:ext cx="8123977" cy="2028761"/>
          </a:xfrm>
          <a:prstGeom prst="rect">
            <a:avLst/>
          </a:prstGeom>
        </p:spPr>
        <p:txBody>
          <a:bodyPr wrap="square">
            <a:spAutoFit/>
          </a:bodyPr>
          <a:lstStyle/>
          <a:p>
            <a:pPr>
              <a:lnSpc>
                <a:spcPts val="2250"/>
              </a:lnSpc>
              <a:spcBef>
                <a:spcPts val="3000"/>
              </a:spcBef>
              <a:spcAft>
                <a:spcPts val="0"/>
              </a:spcAft>
            </a:pPr>
            <a:r>
              <a:rPr lang="el-GR" dirty="0">
                <a:solidFill>
                  <a:srgbClr val="444444"/>
                </a:solidFill>
                <a:ea typeface="Times New Roman" panose="02020603050405020304" pitchFamily="18" charset="0"/>
              </a:rPr>
              <a:t>Γιατί «εξίσωση πρώτου βαθμού»</a:t>
            </a:r>
            <a:r>
              <a:rPr lang="en-US" b="0" dirty="0">
                <a:solidFill>
                  <a:srgbClr val="444444"/>
                </a:solidFill>
                <a:effectLst/>
                <a:ea typeface="Times New Roman" panose="02020603050405020304" pitchFamily="18" charset="0"/>
              </a:rPr>
              <a:t>?</a:t>
            </a:r>
          </a:p>
          <a:p>
            <a:pPr>
              <a:lnSpc>
                <a:spcPts val="2250"/>
              </a:lnSpc>
              <a:spcBef>
                <a:spcPts val="3000"/>
              </a:spcBef>
              <a:spcAft>
                <a:spcPts val="0"/>
              </a:spcAft>
            </a:pPr>
            <a:r>
              <a:rPr lang="el-GR" dirty="0">
                <a:solidFill>
                  <a:srgbClr val="444444"/>
                </a:solidFill>
                <a:ea typeface="Times New Roman" panose="02020603050405020304" pitchFamily="18" charset="0"/>
              </a:rPr>
              <a:t>Όλα εξαρτώνται από το τι είναι η ισχύς x. Στην περίπτωσή μας είναι στη δύναμη του 1, δηλαδή
</a:t>
            </a:r>
            <a:endParaRPr lang="ro-RO" dirty="0">
              <a:effectLst/>
              <a:ea typeface="Times New Roman" panose="02020603050405020304" pitchFamily="18" charset="0"/>
            </a:endParaRPr>
          </a:p>
        </p:txBody>
      </p:sp>
      <p:pic>
        <p:nvPicPr>
          <p:cNvPr id="29" name="Picture 28"/>
          <p:cNvPicPr>
            <a:picLocks noChangeAspect="1"/>
          </p:cNvPicPr>
          <p:nvPr/>
        </p:nvPicPr>
        <p:blipFill>
          <a:blip r:embed="rId3"/>
          <a:stretch>
            <a:fillRect/>
          </a:stretch>
        </p:blipFill>
        <p:spPr>
          <a:xfrm>
            <a:off x="5079312" y="5053639"/>
            <a:ext cx="2333625" cy="685800"/>
          </a:xfrm>
          <a:prstGeom prst="rect">
            <a:avLst/>
          </a:prstGeom>
        </p:spPr>
      </p:pic>
      <p:pic>
        <p:nvPicPr>
          <p:cNvPr id="30" name="Picture 29"/>
          <p:cNvPicPr>
            <a:picLocks noChangeAspect="1"/>
          </p:cNvPicPr>
          <p:nvPr/>
        </p:nvPicPr>
        <p:blipFill>
          <a:blip r:embed="rId4"/>
          <a:stretch>
            <a:fillRect/>
          </a:stretch>
        </p:blipFill>
        <p:spPr>
          <a:xfrm>
            <a:off x="9038590" y="1922019"/>
            <a:ext cx="2400300" cy="600075"/>
          </a:xfrm>
          <a:prstGeom prst="rect">
            <a:avLst/>
          </a:prstGeom>
        </p:spPr>
      </p:pic>
      <p:pic>
        <p:nvPicPr>
          <p:cNvPr id="53" name="Picture 52"/>
          <p:cNvPicPr>
            <a:picLocks noChangeAspect="1"/>
          </p:cNvPicPr>
          <p:nvPr/>
        </p:nvPicPr>
        <p:blipFill>
          <a:blip r:embed="rId5"/>
          <a:stretch>
            <a:fillRect/>
          </a:stretch>
        </p:blipFill>
        <p:spPr>
          <a:xfrm>
            <a:off x="587396" y="3214935"/>
            <a:ext cx="7181850" cy="1495425"/>
          </a:xfrm>
          <a:prstGeom prst="rect">
            <a:avLst/>
          </a:prstGeom>
        </p:spPr>
      </p:pic>
      <p:sp>
        <p:nvSpPr>
          <p:cNvPr id="54" name="Rectangle 53"/>
          <p:cNvSpPr/>
          <p:nvPr/>
        </p:nvSpPr>
        <p:spPr>
          <a:xfrm>
            <a:off x="587396" y="2733402"/>
            <a:ext cx="7301679" cy="774507"/>
          </a:xfrm>
          <a:prstGeom prst="rect">
            <a:avLst/>
          </a:prstGeom>
        </p:spPr>
        <p:txBody>
          <a:bodyPr wrap="none">
            <a:spAutoFit/>
          </a:bodyPr>
          <a:lstStyle/>
          <a:p>
            <a:pPr>
              <a:lnSpc>
                <a:spcPct val="107000"/>
              </a:lnSpc>
              <a:spcAft>
                <a:spcPts val="800"/>
              </a:spcAft>
            </a:pPr>
            <a:r>
              <a:rPr lang="el-GR" dirty="0">
                <a:solidFill>
                  <a:srgbClr val="444444"/>
                </a:solidFill>
                <a:ea typeface="Calibri" panose="020F0502020204030204" pitchFamily="34" charset="0"/>
                <a:cs typeface="Times New Roman" panose="02020603050405020304" pitchFamily="18" charset="0"/>
              </a:rPr>
              <a:t>Για παράδειγμα, οι ακόλουθες συναρτήσεις έχουν συνημμένη μια εξίσωση:
</a:t>
            </a:r>
            <a:endParaRPr lang="ro-RO"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3193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l-GR" b="1" dirty="0">
                <a:latin typeface="+mn-lt"/>
              </a:rPr>
              <a:t>Ιδιότητες της συνάρτησης πρώτου βαθμού
</a:t>
            </a:r>
            <a:endParaRPr lang="ro-RO" dirty="0">
              <a:latin typeface="+mn-lt"/>
            </a:endParaRPr>
          </a:p>
        </p:txBody>
      </p:sp>
      <p:sp>
        <p:nvSpPr>
          <p:cNvPr id="3" name="Content Placeholder 2"/>
          <p:cNvSpPr>
            <a:spLocks noGrp="1"/>
          </p:cNvSpPr>
          <p:nvPr>
            <p:ph type="subTitle" idx="1"/>
          </p:nvPr>
        </p:nvSpPr>
        <p:spPr>
          <a:xfrm>
            <a:off x="431371" y="2636911"/>
            <a:ext cx="8534400" cy="2188035"/>
          </a:xfrm>
        </p:spPr>
        <p:txBody>
          <a:bodyPr/>
          <a:lstStyle/>
          <a:p>
            <a:r>
              <a:rPr lang="el-GR" sz="2000" dirty="0">
                <a:solidFill>
                  <a:schemeClr val="tx1"/>
                </a:solidFill>
              </a:rPr>
              <a:t>Μια συνάρτηση του πρώτου βαθμού είναι μια γραμμική συνάρτηση στο τέλος. Αυτό σημαίνει ότι αντιπροσωπεύεται από μια ευθεία γραμμή και ότι δανείζεται ακόμη και τις ιδιότητες μιας τέτοιας συνάρτησης. Μεταξύ των οποίων:
Το γράφημα της συνάρτησης του πρώτου βαθμού είναι μια ευθεία γραμμή, η οποία έχει κλίση που μπορούμε να υπολογίσουμε</a:t>
            </a:r>
            <a:endParaRPr lang="ro-RO" sz="2000" dirty="0">
              <a:solidFill>
                <a:schemeClr val="tx1"/>
              </a:solidFill>
            </a:endParaRPr>
          </a:p>
        </p:txBody>
      </p:sp>
      <p:pic>
        <p:nvPicPr>
          <p:cNvPr id="307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866" y="2149092"/>
            <a:ext cx="1409700" cy="2206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6100" y="4040577"/>
            <a:ext cx="299799" cy="207055"/>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1407" y="1956662"/>
            <a:ext cx="1447800" cy="4953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431371" y="2092757"/>
            <a:ext cx="1842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Για μια ισότητα</a:t>
            </a:r>
            <a:endParaRPr kumimoji="0" lang="ro-RO" sz="2400" b="0" i="0" u="none" strike="noStrike" cap="none" normalizeH="0" baseline="0" dirty="0">
              <a:ln>
                <a:noFill/>
              </a:ln>
              <a:solidFill>
                <a:schemeClr val="tx1"/>
              </a:solidFill>
              <a:effectLst/>
            </a:endParaRPr>
          </a:p>
        </p:txBody>
      </p:sp>
      <p:sp>
        <p:nvSpPr>
          <p:cNvPr id="5" name="Rectangle 5"/>
          <p:cNvSpPr>
            <a:spLocks noChangeArrowheads="1"/>
          </p:cNvSpPr>
          <p:nvPr/>
        </p:nvSpPr>
        <p:spPr bwMode="auto">
          <a:xfrm>
            <a:off x="3579375" y="2135217"/>
            <a:ext cx="42092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l-GR" sz="1200" dirty="0">
                <a:solidFill>
                  <a:srgbClr val="333333"/>
                </a:solidFill>
                <a:ea typeface="Calibri" panose="020F0502020204030204" pitchFamily="34" charset="0"/>
                <a:cs typeface="Times New Roman" panose="02020603050405020304" pitchFamily="18" charset="0"/>
              </a:rPr>
              <a:t>, ο τύπος για την κλίση της γραμμής είναι:
</a:t>
            </a:r>
            <a:endParaRPr kumimoji="0" lang="ro-RO" sz="1800" b="0" i="0" u="none" strike="noStrike" cap="none" normalizeH="0" baseline="0" dirty="0">
              <a:ln>
                <a:noFill/>
              </a:ln>
              <a:solidFill>
                <a:schemeClr val="tx1"/>
              </a:solidFill>
              <a:effectLst/>
            </a:endParaRPr>
          </a:p>
        </p:txBody>
      </p:sp>
      <p:sp>
        <p:nvSpPr>
          <p:cNvPr id="7" name="Rectangle 7"/>
          <p:cNvSpPr>
            <a:spLocks noChangeArrowheads="1"/>
          </p:cNvSpPr>
          <p:nvPr/>
        </p:nvSpPr>
        <p:spPr bwMode="auto">
          <a:xfrm>
            <a:off x="851025" y="298284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3087"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42845" y="4057048"/>
            <a:ext cx="1439863" cy="57943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8"/>
          <p:cNvSpPr>
            <a:spLocks noChangeArrowheads="1"/>
          </p:cNvSpPr>
          <p:nvPr/>
        </p:nvSpPr>
        <p:spPr bwMode="auto">
          <a:xfrm>
            <a:off x="444384" y="4191548"/>
            <a:ext cx="999748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l-GR" sz="1600" dirty="0">
                <a:solidFill>
                  <a:srgbClr val="333333"/>
                </a:solidFill>
                <a:ea typeface="Calibri" panose="020F0502020204030204" pitchFamily="34" charset="0"/>
                <a:cs typeface="Times New Roman" panose="02020603050405020304" pitchFamily="18" charset="0"/>
              </a:rPr>
              <a:t>Και στην περίπτωση μιας συνάρτησης, δεν θα κάνουμε τίποτα άλλο από το να αντικαταστήσουμε αυτό το y, με f(x), =
</a:t>
            </a:r>
            <a:endParaRPr kumimoji="0" lang="ro-RO" sz="1600" b="0" i="0" u="none" strike="noStrike" cap="none" normalizeH="0" baseline="0" dirty="0">
              <a:ln>
                <a:noFill/>
              </a:ln>
              <a:solidFill>
                <a:schemeClr val="tx1"/>
              </a:solidFill>
              <a:effectLst/>
            </a:endParaRPr>
          </a:p>
        </p:txBody>
      </p:sp>
      <p:sp>
        <p:nvSpPr>
          <p:cNvPr id="14" name="Rectangle 20"/>
          <p:cNvSpPr>
            <a:spLocks noChangeArrowheads="1"/>
          </p:cNvSpPr>
          <p:nvPr/>
        </p:nvSpPr>
        <p:spPr bwMode="auto">
          <a:xfrm>
            <a:off x="485357" y="4779438"/>
            <a:ext cx="672895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l-GR" sz="1600" dirty="0">
                <a:solidFill>
                  <a:srgbClr val="333333"/>
                </a:solidFill>
                <a:ea typeface="Calibri" panose="020F0502020204030204" pitchFamily="34" charset="0"/>
                <a:cs typeface="Times New Roman" panose="02020603050405020304" pitchFamily="18" charset="0"/>
              </a:rPr>
              <a:t>Έτσι, η εξίσωση της γραμμής για μια συνάρτηση του πρώτου βαθμού θα γίνει:
</a:t>
            </a:r>
            <a:endParaRPr kumimoji="0" lang="ro-RO" sz="1800" b="0" i="0" u="none" strike="noStrike" cap="none" normalizeH="0" baseline="0" dirty="0">
              <a:ln>
                <a:noFill/>
              </a:ln>
              <a:solidFill>
                <a:schemeClr val="tx1"/>
              </a:solidFill>
              <a:effectLst/>
            </a:endParaRPr>
          </a:p>
        </p:txBody>
      </p:sp>
      <p:sp>
        <p:nvSpPr>
          <p:cNvPr id="15" name="Rectangle 21"/>
          <p:cNvSpPr>
            <a:spLocks noChangeArrowheads="1"/>
          </p:cNvSpPr>
          <p:nvPr/>
        </p:nvSpPr>
        <p:spPr bwMode="auto">
          <a:xfrm>
            <a:off x="892304" y="60260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25" name="Picture 24"/>
          <p:cNvPicPr/>
          <p:nvPr/>
        </p:nvPicPr>
        <p:blipFill>
          <a:blip r:embed="rId6" cstate="print"/>
          <a:stretch>
            <a:fillRect/>
          </a:stretch>
        </p:blipFill>
        <p:spPr>
          <a:xfrm>
            <a:off x="7354008" y="4791457"/>
            <a:ext cx="1600200" cy="295275"/>
          </a:xfrm>
          <a:prstGeom prst="rect">
            <a:avLst/>
          </a:prstGeom>
        </p:spPr>
      </p:pic>
      <p:pic>
        <p:nvPicPr>
          <p:cNvPr id="2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7024" y="4243239"/>
            <a:ext cx="299799" cy="207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16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9652" y="1046681"/>
            <a:ext cx="10363200" cy="1470025"/>
          </a:xfrm>
        </p:spPr>
        <p:txBody>
          <a:bodyPr/>
          <a:lstStyle/>
          <a:p>
            <a:r>
              <a:rPr lang="el-GR" sz="3200" b="1" dirty="0"/>
              <a:t>Μονοτονία της συνάρτησης πρώτου βαθμού
</a:t>
            </a:r>
            <a:endParaRPr lang="ro-RO" sz="3200" dirty="0"/>
          </a:p>
        </p:txBody>
      </p:sp>
      <p:sp>
        <p:nvSpPr>
          <p:cNvPr id="3" name="Content Placeholder 2"/>
          <p:cNvSpPr>
            <a:spLocks noGrp="1"/>
          </p:cNvSpPr>
          <p:nvPr>
            <p:ph type="subTitle" idx="1"/>
          </p:nvPr>
        </p:nvSpPr>
        <p:spPr>
          <a:xfrm>
            <a:off x="679652" y="2309908"/>
            <a:ext cx="8534400" cy="1752600"/>
          </a:xfrm>
        </p:spPr>
        <p:txBody>
          <a:bodyPr>
            <a:noAutofit/>
          </a:bodyPr>
          <a:lstStyle/>
          <a:p>
            <a:r>
              <a:rPr lang="el-GR" sz="1600" dirty="0">
                <a:solidFill>
                  <a:schemeClr val="tx1"/>
                </a:solidFill>
              </a:rPr>
              <a:t>Είναι σημαντικό όταν θέλουμε να μάθουμε περισσότερα για μια συνάρτηση, να παρατηρήσουμε τη μονοτονία της.
Δηλαδή, εάν μια συνάρτηση αυξάνεται ή μειώνεται.
Η </a:t>
            </a:r>
            <a:r>
              <a:rPr lang="el-GR" sz="1600" dirty="0" err="1">
                <a:solidFill>
                  <a:schemeClr val="tx1"/>
                </a:solidFill>
              </a:rPr>
              <a:t>μονοτονικότητα</a:t>
            </a:r>
            <a:r>
              <a:rPr lang="el-GR" sz="1600" dirty="0">
                <a:solidFill>
                  <a:schemeClr val="tx1"/>
                </a:solidFill>
              </a:rPr>
              <a:t> της συνάρτησης πρώτου βαθμού δίνεται από το a, τον συντελεστή x, δηλαδή:
Όταν a&gt;0, τότε η συνάρτηση αυξάνεται ↗
ή όταν a&lt;0 η συνάρτηση μειώνεται ↘
Αν σκεφτούμε το f(x) ως εξίσωση μιας γραμμής, τότε το </a:t>
            </a:r>
            <a:r>
              <a:rPr lang="el-GR" sz="1600" dirty="0" err="1">
                <a:solidFill>
                  <a:schemeClr val="tx1"/>
                </a:solidFill>
              </a:rPr>
              <a:t>aa</a:t>
            </a:r>
            <a:r>
              <a:rPr lang="el-GR" sz="1600" dirty="0">
                <a:solidFill>
                  <a:schemeClr val="tx1"/>
                </a:solidFill>
              </a:rPr>
              <a:t> θα ήταν η κλίση της γραμμής. Πιο συγκεκριμένα, το a είναι ότι το m στη γενική μορφή της εξίσωσης μιας ευθείας γραμμής:
</a:t>
            </a:r>
            <a:endParaRPr lang="ro-RO" sz="1600" dirty="0">
              <a:solidFill>
                <a:schemeClr val="tx1"/>
              </a:solidFill>
            </a:endParaRPr>
          </a:p>
        </p:txBody>
      </p:sp>
      <p:pic>
        <p:nvPicPr>
          <p:cNvPr id="4" name="Picture 3"/>
          <p:cNvPicPr/>
          <p:nvPr/>
        </p:nvPicPr>
        <p:blipFill>
          <a:blip r:embed="rId2" cstate="print"/>
          <a:stretch>
            <a:fillRect/>
          </a:stretch>
        </p:blipFill>
        <p:spPr>
          <a:xfrm>
            <a:off x="3991877" y="4801905"/>
            <a:ext cx="1909950" cy="346702"/>
          </a:xfrm>
          <a:prstGeom prst="rect">
            <a:avLst/>
          </a:prstGeom>
        </p:spPr>
      </p:pic>
    </p:spTree>
    <p:extLst>
      <p:ext uri="{BB962C8B-B14F-4D97-AF65-F5344CB8AC3E}">
        <p14:creationId xmlns:p14="http://schemas.microsoft.com/office/powerpoint/2010/main" val="294000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l-GR" sz="3600" b="1" dirty="0"/>
              <a:t>Μονοτονία
</a:t>
            </a:r>
            <a:endParaRPr lang="ro-RO" sz="3600" b="1" dirty="0"/>
          </a:p>
        </p:txBody>
      </p:sp>
      <p:sp>
        <p:nvSpPr>
          <p:cNvPr id="3" name="Content Placeholder 2"/>
          <p:cNvSpPr>
            <a:spLocks noGrp="1"/>
          </p:cNvSpPr>
          <p:nvPr>
            <p:ph type="subTitle" idx="1"/>
          </p:nvPr>
        </p:nvSpPr>
        <p:spPr/>
        <p:txBody>
          <a:bodyPr/>
          <a:lstStyle/>
          <a:p>
            <a:r>
              <a:rPr lang="el-GR" sz="2400" dirty="0">
                <a:solidFill>
                  <a:schemeClr val="tx1"/>
                </a:solidFill>
              </a:rPr>
              <a:t>Για να ελεγχθεί η </a:t>
            </a:r>
            <a:r>
              <a:rPr lang="el-GR" sz="2400" dirty="0" err="1">
                <a:solidFill>
                  <a:schemeClr val="tx1"/>
                </a:solidFill>
              </a:rPr>
              <a:t>μονοτονικότητα</a:t>
            </a:r>
            <a:r>
              <a:rPr lang="el-GR" sz="2400" dirty="0">
                <a:solidFill>
                  <a:schemeClr val="tx1"/>
                </a:solidFill>
              </a:rPr>
              <a:t> της συνάρτησης θα χρησιμοποιηθεί ο ρυθμός αύξησης (μείωσης) του f,
</a:t>
            </a:r>
            <a:endParaRPr lang="ro-RO" sz="2400" dirty="0">
              <a:solidFill>
                <a:schemeClr val="tx1"/>
              </a:solidFill>
            </a:endParaRPr>
          </a:p>
        </p:txBody>
      </p:sp>
      <p:pic>
        <p:nvPicPr>
          <p:cNvPr id="4" name="Picture 3"/>
          <p:cNvPicPr/>
          <p:nvPr/>
        </p:nvPicPr>
        <p:blipFill>
          <a:blip r:embed="rId2" cstate="print"/>
          <a:stretch>
            <a:fillRect/>
          </a:stretch>
        </p:blipFill>
        <p:spPr>
          <a:xfrm>
            <a:off x="2818755" y="4585524"/>
            <a:ext cx="4829175" cy="438150"/>
          </a:xfrm>
          <a:prstGeom prst="rect">
            <a:avLst/>
          </a:prstGeom>
        </p:spPr>
      </p:pic>
      <p:pic>
        <p:nvPicPr>
          <p:cNvPr id="4099"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5009" y="2725032"/>
            <a:ext cx="1035966" cy="3062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1732509" y="3549890"/>
            <a:ext cx="751846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l-GR" dirty="0">
                <a:solidFill>
                  <a:srgbClr val="202122"/>
                </a:solidFill>
                <a:ea typeface="Times New Roman" panose="02020603050405020304" pitchFamily="18" charset="0"/>
                <a:cs typeface="Times New Roman" panose="02020603050405020304" pitchFamily="18" charset="0"/>
              </a:rPr>
              <a:t>-για x1 διαφορετικό από το x2, αν a&gt;0, τότε το f αυξάνεται αυστηρά,
-για x1 διαφορετικό από το x2, αν a&lt;0, τότε το f μειώνεται αυστηρά
</a:t>
            </a:r>
            <a:endParaRPr kumimoji="0" lang="ro-RO" b="0" i="0" u="none" strike="noStrike" cap="none" normalizeH="0" baseline="0" dirty="0">
              <a:ln>
                <a:noFill/>
              </a:ln>
              <a:solidFill>
                <a:schemeClr val="tx1"/>
              </a:solidFill>
              <a:effectLst/>
              <a:cs typeface="Times New Roman" panose="02020603050405020304" pitchFamily="18" charset="0"/>
            </a:endParaRPr>
          </a:p>
        </p:txBody>
      </p:sp>
    </p:spTree>
    <p:extLst>
      <p:ext uri="{BB962C8B-B14F-4D97-AF65-F5344CB8AC3E}">
        <p14:creationId xmlns:p14="http://schemas.microsoft.com/office/powerpoint/2010/main" val="2518103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9591" y="586453"/>
            <a:ext cx="10363200" cy="1470025"/>
          </a:xfrm>
        </p:spPr>
        <p:txBody>
          <a:bodyPr/>
          <a:lstStyle/>
          <a:p>
            <a:r>
              <a:rPr lang="el-GR" sz="3600" b="1" dirty="0"/>
              <a:t>Το πρόσημο της εξίσωσης του πρώτου βαθμού
</a:t>
            </a:r>
            <a:endParaRPr lang="ro-RO" sz="3600" dirty="0"/>
          </a:p>
        </p:txBody>
      </p:sp>
      <p:sp>
        <p:nvSpPr>
          <p:cNvPr id="3" name="Content Placeholder 2"/>
          <p:cNvSpPr>
            <a:spLocks noGrp="1"/>
          </p:cNvSpPr>
          <p:nvPr>
            <p:ph type="subTitle" idx="1"/>
          </p:nvPr>
        </p:nvSpPr>
        <p:spPr>
          <a:xfrm>
            <a:off x="697818" y="1525010"/>
            <a:ext cx="8534400" cy="1752600"/>
          </a:xfrm>
        </p:spPr>
        <p:txBody>
          <a:bodyPr>
            <a:noAutofit/>
          </a:bodyPr>
          <a:lstStyle/>
          <a:p>
            <a:r>
              <a:rPr lang="el-GR" sz="1600" dirty="0">
                <a:solidFill>
                  <a:schemeClr val="tx1"/>
                </a:solidFill>
              </a:rPr>
              <a:t>Συνήθως η συνάρτηση πρώτου βαθμού ορίζεται στο R, που σημαίνει ότι εκτείνεται από −∞ έως +∞.
Και επειδή η συνάρτηση αντιπροσωπεύεται από μια ευθεία γραμμή και τις περισσότερες φορές η ευθεία γραμμή είναι πλάγια, το γράφημα της συνάρτησης θα τέμνει τον άξονα Βοδιού σε ένα σημείο που θα μας πει ότι το μισό από αυτό το γράφημα είναι πάνω από τον άξονα και το μισό κάτω από αυτόν.
Οι τιμές της συνάρτησης του πρώτου βαθμού
Αν θέλουμε να μάθουμε τι είδους αριθμό θα επιστρέψει η συνάρτηση, δηλαδή αν είναι θετική ή αρνητική, πρώτα </a:t>
            </a:r>
            <a:r>
              <a:rPr lang="el-GR" sz="1600" dirty="0" err="1">
                <a:solidFill>
                  <a:schemeClr val="tx1"/>
                </a:solidFill>
              </a:rPr>
              <a:t>απ</a:t>
            </a:r>
            <a:r>
              <a:rPr lang="el-GR" sz="1600" dirty="0">
                <a:solidFill>
                  <a:schemeClr val="tx1"/>
                </a:solidFill>
              </a:rPr>
              <a:t> 'όλα μπορούμε να δούμε τη μονοτονία της συνάρτησης.
Εάν το a, ο συντελεστής x, είναι θετικός, τότε το γράφημα της συνάρτησης είναι μια αυξανόμενη ευθεία γραμμή, όπως αυτή:
</a:t>
            </a:r>
            <a:endParaRPr lang="ro-RO" sz="1600" dirty="0">
              <a:solidFill>
                <a:schemeClr val="tx1"/>
              </a:solidFill>
            </a:endParaRPr>
          </a:p>
        </p:txBody>
      </p:sp>
      <p:pic>
        <p:nvPicPr>
          <p:cNvPr id="4" name="Picture 3" descr="https://storage.googleapis.com/edumo-bucket/courses/math/9/functia-grad-I/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0540" y="4056412"/>
            <a:ext cx="2537092" cy="2448532"/>
          </a:xfrm>
          <a:prstGeom prst="rect">
            <a:avLst/>
          </a:prstGeom>
          <a:noFill/>
          <a:ln>
            <a:noFill/>
          </a:ln>
        </p:spPr>
      </p:pic>
    </p:spTree>
    <p:extLst>
      <p:ext uri="{BB962C8B-B14F-4D97-AF65-F5344CB8AC3E}">
        <p14:creationId xmlns:p14="http://schemas.microsoft.com/office/powerpoint/2010/main" val="3167434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6324" y="713622"/>
            <a:ext cx="10363200" cy="1470025"/>
          </a:xfrm>
        </p:spPr>
        <p:txBody>
          <a:bodyPr/>
          <a:lstStyle/>
          <a:p>
            <a:r>
              <a:rPr lang="el-GR" sz="3600" b="1" dirty="0"/>
              <a:t>Το πρόσημο της λειτουργίας του πρώτου βαθμού
</a:t>
            </a:r>
            <a:endParaRPr lang="ro-RO" sz="3600" dirty="0"/>
          </a:p>
        </p:txBody>
      </p:sp>
      <p:sp>
        <p:nvSpPr>
          <p:cNvPr id="3" name="Content Placeholder 2"/>
          <p:cNvSpPr>
            <a:spLocks noGrp="1"/>
          </p:cNvSpPr>
          <p:nvPr>
            <p:ph type="subTitle" idx="1"/>
          </p:nvPr>
        </p:nvSpPr>
        <p:spPr>
          <a:xfrm>
            <a:off x="479816" y="1964737"/>
            <a:ext cx="8534400" cy="1752600"/>
          </a:xfrm>
        </p:spPr>
        <p:txBody>
          <a:bodyPr/>
          <a:lstStyle/>
          <a:p>
            <a:r>
              <a:rPr lang="el-GR" sz="2800" dirty="0">
                <a:solidFill>
                  <a:schemeClr val="tx1"/>
                </a:solidFill>
              </a:rPr>
              <a:t>Και σε αυτή την περίπτωση, παρατηρείται ότι μέχρι το σημείο x = −6, η συνάρτηση επιστρέφει αρνητικές τιμές (δηλαδή, y&lt;0). Και μετά από αυτό, επιστρέφει μόνο θετικές τιμές.
Εάν a&lt;0 τότε το γράφημα της συνάρτησης θα είναι μια φθίνουσα γραμμή:
</a:t>
            </a:r>
            <a:endParaRPr lang="ro-RO" sz="2800" dirty="0">
              <a:solidFill>
                <a:schemeClr val="tx1"/>
              </a:solidFill>
            </a:endParaRPr>
          </a:p>
        </p:txBody>
      </p:sp>
      <p:pic>
        <p:nvPicPr>
          <p:cNvPr id="4" name="Picture 3" descr="https://storage.googleapis.com/edumo-bucket/courses/math/9/functia-grad-I/des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14216" y="2112223"/>
            <a:ext cx="2393887" cy="2562131"/>
          </a:xfrm>
          <a:prstGeom prst="rect">
            <a:avLst/>
          </a:prstGeom>
          <a:noFill/>
          <a:ln>
            <a:noFill/>
          </a:ln>
        </p:spPr>
      </p:pic>
    </p:spTree>
    <p:extLst>
      <p:ext uri="{BB962C8B-B14F-4D97-AF65-F5344CB8AC3E}">
        <p14:creationId xmlns:p14="http://schemas.microsoft.com/office/powerpoint/2010/main" val="3933747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7437" y="630216"/>
            <a:ext cx="10363200" cy="1470025"/>
          </a:xfrm>
        </p:spPr>
        <p:txBody>
          <a:bodyPr/>
          <a:lstStyle/>
          <a:p>
            <a:r>
              <a:rPr lang="el-GR" b="1" dirty="0"/>
              <a:t>Σημείο καμπής
</a:t>
            </a:r>
            <a:endParaRPr lang="ro-RO" b="1" dirty="0"/>
          </a:p>
        </p:txBody>
      </p:sp>
      <p:sp>
        <p:nvSpPr>
          <p:cNvPr id="3" name="Content Placeholder 2"/>
          <p:cNvSpPr>
            <a:spLocks noGrp="1"/>
          </p:cNvSpPr>
          <p:nvPr>
            <p:ph type="subTitle" idx="1"/>
          </p:nvPr>
        </p:nvSpPr>
        <p:spPr>
          <a:xfrm>
            <a:off x="419260" y="1365229"/>
            <a:ext cx="8534400" cy="1752600"/>
          </a:xfrm>
        </p:spPr>
        <p:txBody>
          <a:bodyPr/>
          <a:lstStyle/>
          <a:p>
            <a:r>
              <a:rPr lang="el-GR" sz="2800" dirty="0">
                <a:solidFill>
                  <a:schemeClr val="tx1"/>
                </a:solidFill>
              </a:rPr>
              <a:t>Και στις δύο περιπτώσεις, είδαμε ότι η συνάρτηση θα επιστρέψει τιμές με το αντίθετο πρόσημο ενός μέχρι ένα σημείο, και μετά από αυτό, με το σύμβολο του a.
Αυτό το σημείο ονομάζεται επίσης η ρίζα της εξίσωσης επειδή εκείνη τη στιγμή y =0.
Έτσι για να βρούμε αυτό το σημείο πρέπει να έχουμε f(x)=0 και αν πάρουμε τη γενική μορφή της συνάρτησης: </a:t>
            </a:r>
            <a:r>
              <a:rPr lang="el-GR" sz="2800" dirty="0" err="1">
                <a:solidFill>
                  <a:schemeClr val="tx1"/>
                </a:solidFill>
              </a:rPr>
              <a:t>ax+b</a:t>
            </a:r>
            <a:r>
              <a:rPr lang="el-GR" sz="2800" dirty="0">
                <a:solidFill>
                  <a:schemeClr val="tx1"/>
                </a:solidFill>
              </a:rPr>
              <a:t>=0, τότε η τιμή του x=-b/a.
Πίνακας πινακίδων:
</a:t>
            </a:r>
            <a:endParaRPr lang="ro-RO" sz="2800" dirty="0">
              <a:solidFill>
                <a:schemeClr val="tx1"/>
              </a:solidFill>
            </a:endParaRPr>
          </a:p>
        </p:txBody>
      </p:sp>
      <p:pic>
        <p:nvPicPr>
          <p:cNvPr id="9" name="Picture 8"/>
          <p:cNvPicPr/>
          <p:nvPr/>
        </p:nvPicPr>
        <p:blipFill>
          <a:blip r:embed="rId2" cstate="print"/>
          <a:stretch>
            <a:fillRect/>
          </a:stretch>
        </p:blipFill>
        <p:spPr>
          <a:xfrm>
            <a:off x="4804070" y="5033589"/>
            <a:ext cx="4591050" cy="752475"/>
          </a:xfrm>
          <a:prstGeom prst="rect">
            <a:avLst/>
          </a:prstGeom>
        </p:spPr>
      </p:pic>
    </p:spTree>
    <p:extLst>
      <p:ext uri="{BB962C8B-B14F-4D97-AF65-F5344CB8AC3E}">
        <p14:creationId xmlns:p14="http://schemas.microsoft.com/office/powerpoint/2010/main" val="4045584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194</TotalTime>
  <Words>2555</Words>
  <Application>Microsoft Office PowerPoint</Application>
  <PresentationFormat>Widescreen</PresentationFormat>
  <Paragraphs>216</Paragraphs>
  <Slides>25</Slides>
  <Notes>11</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Adobe Heiti Std R</vt:lpstr>
      <vt:lpstr>Arial</vt:lpstr>
      <vt:lpstr>Arial Narrow</vt:lpstr>
      <vt:lpstr>Bodoni</vt:lpstr>
      <vt:lpstr>Calibri</vt:lpstr>
      <vt:lpstr>Century</vt:lpstr>
      <vt:lpstr>Comic Sans MS</vt:lpstr>
      <vt:lpstr>Libre Baskerville</vt:lpstr>
      <vt:lpstr>Noto Sans Symbols</vt:lpstr>
      <vt:lpstr>Times New Roman</vt:lpstr>
      <vt:lpstr>Wingdings 3</vt:lpstr>
      <vt:lpstr>Office Theme</vt:lpstr>
      <vt:lpstr>Εξισώσεις Πρώτου Βαθμού
</vt:lpstr>
      <vt:lpstr>Γεωμετρική αναπαράσταση
</vt:lpstr>
      <vt:lpstr>Παράδειγμα
</vt:lpstr>
      <vt:lpstr>Ιδιότητες της συνάρτησης πρώτου βαθμού
</vt:lpstr>
      <vt:lpstr>Μονοτονία της συνάρτησης πρώτου βαθμού
</vt:lpstr>
      <vt:lpstr>Μονοτονία
</vt:lpstr>
      <vt:lpstr>Το πρόσημο της εξίσωσης του πρώτου βαθμού
</vt:lpstr>
      <vt:lpstr>Το πρόσημο της λειτουργίας του πρώτου βαθμού
</vt:lpstr>
      <vt:lpstr>Σημείο καμπής
</vt:lpstr>
      <vt:lpstr>Παραδείγματα
</vt:lpstr>
      <vt:lpstr>Ανισότητες πρώτου βαθμού
</vt:lpstr>
      <vt:lpstr>Ανισότητες πρώτου βαθμού
</vt:lpstr>
      <vt:lpstr>Ανισότητες
</vt:lpstr>
      <vt:lpstr>Πηγές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Funcția de gradul I</dc:title>
  <dc:creator>Microsoft account</dc:creator>
  <cp:lastModifiedBy>Κωνσταντίνος Κόβας</cp:lastModifiedBy>
  <cp:revision>12</cp:revision>
  <dcterms:created xsi:type="dcterms:W3CDTF">2022-06-19T16:12:53Z</dcterms:created>
  <dcterms:modified xsi:type="dcterms:W3CDTF">2023-01-26T21:28:08Z</dcterms:modified>
</cp:coreProperties>
</file>