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1"/>
  </p:notesMasterIdLst>
  <p:handoutMasterIdLst>
    <p:handoutMasterId r:id="rId22"/>
  </p:handoutMasterIdLst>
  <p:sldIdLst>
    <p:sldId id="256" r:id="rId2"/>
    <p:sldId id="257" r:id="rId3"/>
    <p:sldId id="260" r:id="rId4"/>
    <p:sldId id="261" r:id="rId5"/>
    <p:sldId id="262" r:id="rId6"/>
    <p:sldId id="263" r:id="rId7"/>
    <p:sldId id="265" r:id="rId8"/>
    <p:sldId id="273" r:id="rId9"/>
    <p:sldId id="272" r:id="rId10"/>
    <p:sldId id="271" r:id="rId11"/>
    <p:sldId id="270" r:id="rId12"/>
    <p:sldId id="276" r:id="rId13"/>
    <p:sldId id="275" r:id="rId14"/>
    <p:sldId id="274" r:id="rId15"/>
    <p:sldId id="268" r:id="rId16"/>
    <p:sldId id="277" r:id="rId17"/>
    <p:sldId id="269" r:id="rId18"/>
    <p:sldId id="278" r:id="rId19"/>
    <p:sldId id="279" r:id="rId20"/>
  </p:sldIdLst>
  <p:sldSz cx="9144000" cy="6858000" type="screen4x3"/>
  <p:notesSz cx="6858000" cy="9144000"/>
  <p:defaultText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66C5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11"/>
    <p:restoredTop sz="94694"/>
  </p:normalViewPr>
  <p:slideViewPr>
    <p:cSldViewPr>
      <p:cViewPr varScale="1">
        <p:scale>
          <a:sx n="79" d="100"/>
          <a:sy n="79" d="100"/>
        </p:scale>
        <p:origin x="1570" y="19"/>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p:cViewPr varScale="1">
        <p:scale>
          <a:sx n="94" d="100"/>
          <a:sy n="94" d="100"/>
        </p:scale>
        <p:origin x="4392" y="184"/>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a:extLst>
              <a:ext uri="{FF2B5EF4-FFF2-40B4-BE49-F238E27FC236}">
                <a16:creationId xmlns:a16="http://schemas.microsoft.com/office/drawing/2014/main" id="{D8A5AE34-1DFB-CC4D-9014-8DD2D342F1E5}"/>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it-IT"/>
          </a:p>
        </p:txBody>
      </p:sp>
      <p:sp>
        <p:nvSpPr>
          <p:cNvPr id="3" name="Segnaposto data 2">
            <a:extLst>
              <a:ext uri="{FF2B5EF4-FFF2-40B4-BE49-F238E27FC236}">
                <a16:creationId xmlns:a16="http://schemas.microsoft.com/office/drawing/2014/main" id="{B4FAA0C0-042D-B049-B12E-612B6D5D919F}"/>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AAEA603A-52FC-A843-A4FF-78F320F77747}" type="datetimeFigureOut">
              <a:rPr lang="it-IT" smtClean="0"/>
              <a:t>07/04/2022</a:t>
            </a:fld>
            <a:endParaRPr lang="it-IT"/>
          </a:p>
        </p:txBody>
      </p:sp>
      <p:sp>
        <p:nvSpPr>
          <p:cNvPr id="4" name="Segnaposto piè di pagina 3">
            <a:extLst>
              <a:ext uri="{FF2B5EF4-FFF2-40B4-BE49-F238E27FC236}">
                <a16:creationId xmlns:a16="http://schemas.microsoft.com/office/drawing/2014/main" id="{4DA2F5DD-CDCA-5143-A4CF-4E8AD356A4AE}"/>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it-IT"/>
          </a:p>
        </p:txBody>
      </p:sp>
      <p:sp>
        <p:nvSpPr>
          <p:cNvPr id="5" name="Segnaposto numero diapositiva 4">
            <a:extLst>
              <a:ext uri="{FF2B5EF4-FFF2-40B4-BE49-F238E27FC236}">
                <a16:creationId xmlns:a16="http://schemas.microsoft.com/office/drawing/2014/main" id="{33F48A0E-F25C-C54E-ABAA-6F7E5B2283A9}"/>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34C8DB0-DDF1-1A44-A00D-86B1BC4526C7}" type="slidenum">
              <a:rPr lang="it-IT" smtClean="0"/>
              <a:t>‹#›</a:t>
            </a:fld>
            <a:endParaRPr lang="it-IT"/>
          </a:p>
        </p:txBody>
      </p:sp>
    </p:spTree>
    <p:extLst>
      <p:ext uri="{BB962C8B-B14F-4D97-AF65-F5344CB8AC3E}">
        <p14:creationId xmlns:p14="http://schemas.microsoft.com/office/powerpoint/2010/main" val="255352116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 Θέση κεφαλίδας"/>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l-GR"/>
          </a:p>
        </p:txBody>
      </p:sp>
      <p:sp>
        <p:nvSpPr>
          <p:cNvPr id="3" name="2 - Θέση ημερομηνίας"/>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1287230-FEEE-4023-9621-AC41121D7D24}" type="datetimeFigureOut">
              <a:rPr lang="el-GR" smtClean="0"/>
              <a:t>7/4/2022</a:t>
            </a:fld>
            <a:endParaRPr lang="el-GR"/>
          </a:p>
        </p:txBody>
      </p:sp>
      <p:sp>
        <p:nvSpPr>
          <p:cNvPr id="4" name="3 - Θέση εικόνας διαφάνειας"/>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l-GR"/>
          </a:p>
        </p:txBody>
      </p:sp>
      <p:sp>
        <p:nvSpPr>
          <p:cNvPr id="5" name="4 - Θέση σημειώσεων"/>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l-GR"/>
              <a:t>Kλικ για επεξεργασία των στυλ του υποδείγματος</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p>
        </p:txBody>
      </p:sp>
      <p:sp>
        <p:nvSpPr>
          <p:cNvPr id="6" name="5 - Θέση υποσέλιδου"/>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l-GR"/>
          </a:p>
        </p:txBody>
      </p:sp>
      <p:sp>
        <p:nvSpPr>
          <p:cNvPr id="7" name="6 - Θέση αριθμού διαφάνειας"/>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AFB1656-30CE-4964-8324-EF746C507530}" type="slidenum">
              <a:rPr lang="el-GR" smtClean="0"/>
              <a:t>‹#›</a:t>
            </a:fld>
            <a:endParaRPr lang="el-GR"/>
          </a:p>
        </p:txBody>
      </p:sp>
    </p:spTree>
    <p:extLst>
      <p:ext uri="{BB962C8B-B14F-4D97-AF65-F5344CB8AC3E}">
        <p14:creationId xmlns:p14="http://schemas.microsoft.com/office/powerpoint/2010/main" val="392823439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2" name="Rectangle 11"/>
          <p:cNvSpPr/>
          <p:nvPr userDrawn="1"/>
        </p:nvSpPr>
        <p:spPr>
          <a:xfrm>
            <a:off x="0" y="5805265"/>
            <a:ext cx="8964488" cy="108012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a:p>
        </p:txBody>
      </p:sp>
      <p:sp>
        <p:nvSpPr>
          <p:cNvPr id="2" name="Title 1"/>
          <p:cNvSpPr>
            <a:spLocks noGrp="1"/>
          </p:cNvSpPr>
          <p:nvPr>
            <p:ph type="ctrTitle"/>
          </p:nvPr>
        </p:nvSpPr>
        <p:spPr>
          <a:xfrm>
            <a:off x="327992" y="1052736"/>
            <a:ext cx="7772400" cy="1470025"/>
          </a:xfrm>
          <a:prstGeom prst="rect">
            <a:avLst/>
          </a:prstGeom>
        </p:spPr>
        <p:txBody>
          <a:bodyPr/>
          <a:lstStyle>
            <a:lvl1pPr algn="l">
              <a:defRPr/>
            </a:lvl1pPr>
          </a:lstStyle>
          <a:p>
            <a:r>
              <a:rPr lang="en-US" dirty="0"/>
              <a:t>Click to edit Master title style</a:t>
            </a:r>
            <a:endParaRPr lang="el-GR" dirty="0"/>
          </a:p>
        </p:txBody>
      </p:sp>
      <p:sp>
        <p:nvSpPr>
          <p:cNvPr id="3" name="Subtitle 2"/>
          <p:cNvSpPr>
            <a:spLocks noGrp="1"/>
          </p:cNvSpPr>
          <p:nvPr>
            <p:ph type="subTitle" idx="1"/>
          </p:nvPr>
        </p:nvSpPr>
        <p:spPr>
          <a:xfrm>
            <a:off x="323528" y="2636912"/>
            <a:ext cx="6400800" cy="1752600"/>
          </a:xfrm>
          <a:prstGeom prst="rect">
            <a:avLst/>
          </a:prstGeom>
        </p:spPr>
        <p:txBody>
          <a:bodyPr/>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endParaRPr lang="el-GR" dirty="0"/>
          </a:p>
        </p:txBody>
      </p:sp>
      <p:pic>
        <p:nvPicPr>
          <p:cNvPr id="8" name="Picture 2" descr="C:\Users\mkomod05.cs8500\Google Drive\SEIT lab\Projects\World of Physics\Kick-off\eu flag.JP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33141" y="6275280"/>
            <a:ext cx="766959" cy="511306"/>
          </a:xfrm>
          <a:prstGeom prst="rect">
            <a:avLst/>
          </a:prstGeom>
          <a:noFill/>
          <a:extLst>
            <a:ext uri="{909E8E84-426E-40DD-AFC4-6F175D3DCCD1}">
              <a14:hiddenFill xmlns:a14="http://schemas.microsoft.com/office/drawing/2010/main">
                <a:solidFill>
                  <a:srgbClr val="FFFFFF"/>
                </a:solidFill>
              </a14:hiddenFill>
            </a:ext>
          </a:extLst>
        </p:spPr>
      </p:pic>
      <p:sp>
        <p:nvSpPr>
          <p:cNvPr id="9" name="TextBox 19"/>
          <p:cNvSpPr txBox="1"/>
          <p:nvPr userDrawn="1"/>
        </p:nvSpPr>
        <p:spPr>
          <a:xfrm>
            <a:off x="1000100" y="6519470"/>
            <a:ext cx="1206099" cy="338554"/>
          </a:xfrm>
          <a:prstGeom prst="rect">
            <a:avLst/>
          </a:prstGeom>
          <a:noFill/>
        </p:spPr>
        <p:txBody>
          <a:bodyPr wrap="none" rtlCol="0">
            <a:spAutoFit/>
          </a:bodyPr>
          <a:lstStyle/>
          <a:p>
            <a:r>
              <a:rPr lang="en-GB" sz="1600" b="0" i="0" u="none" strike="noStrike" kern="1200" baseline="0" dirty="0">
                <a:solidFill>
                  <a:srgbClr val="003996"/>
                </a:solidFill>
                <a:latin typeface="Adobe Heiti Std R" pitchFamily="34" charset="-128"/>
                <a:ea typeface="Adobe Heiti Std R" pitchFamily="34" charset="-128"/>
                <a:cs typeface="+mn-cs"/>
              </a:rPr>
              <a:t>Erasmus</a:t>
            </a:r>
            <a:r>
              <a:rPr lang="en-GB" sz="1400" b="0" i="0" u="none" strike="noStrike" kern="1200" baseline="0" dirty="0">
                <a:solidFill>
                  <a:srgbClr val="003996"/>
                </a:solidFill>
                <a:latin typeface="Adobe Heiti Std R" pitchFamily="34" charset="-128"/>
                <a:ea typeface="Adobe Heiti Std R" pitchFamily="34" charset="-128"/>
                <a:cs typeface="+mn-cs"/>
              </a:rPr>
              <a:t>+</a:t>
            </a:r>
            <a:endParaRPr lang="el-GR" sz="1400" dirty="0">
              <a:solidFill>
                <a:srgbClr val="003996"/>
              </a:solidFill>
              <a:ea typeface="Adobe Heiti Std R" pitchFamily="34" charset="-128"/>
            </a:endParaRPr>
          </a:p>
        </p:txBody>
      </p:sp>
      <p:pic>
        <p:nvPicPr>
          <p:cNvPr id="11" name="Immagine 10">
            <a:extLst>
              <a:ext uri="{FF2B5EF4-FFF2-40B4-BE49-F238E27FC236}">
                <a16:creationId xmlns:a16="http://schemas.microsoft.com/office/drawing/2014/main" id="{DF91AAC3-92D8-CC47-A11C-AB37DE0F4037}"/>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608064" y="5661248"/>
            <a:ext cx="1356424" cy="1356424"/>
          </a:xfrm>
          <a:prstGeom prst="rect">
            <a:avLst/>
          </a:prstGeom>
        </p:spPr>
      </p:pic>
      <p:sp>
        <p:nvSpPr>
          <p:cNvPr id="14" name="Rectangle 9">
            <a:extLst>
              <a:ext uri="{FF2B5EF4-FFF2-40B4-BE49-F238E27FC236}">
                <a16:creationId xmlns:a16="http://schemas.microsoft.com/office/drawing/2014/main" id="{57BBC6BC-0C3C-4842-9D96-8F55EF4C1DF9}"/>
              </a:ext>
            </a:extLst>
          </p:cNvPr>
          <p:cNvSpPr/>
          <p:nvPr userDrawn="1"/>
        </p:nvSpPr>
        <p:spPr>
          <a:xfrm>
            <a:off x="0" y="0"/>
            <a:ext cx="9144000" cy="6885385"/>
          </a:xfrm>
          <a:prstGeom prst="rect">
            <a:avLst/>
          </a:prstGeom>
          <a:solidFill>
            <a:schemeClr val="bg1">
              <a:alpha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dirty="0"/>
          </a:p>
        </p:txBody>
      </p:sp>
    </p:spTree>
    <p:extLst>
      <p:ext uri="{BB962C8B-B14F-4D97-AF65-F5344CB8AC3E}">
        <p14:creationId xmlns:p14="http://schemas.microsoft.com/office/powerpoint/2010/main" val="194141295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10" name="Rectangle 9"/>
          <p:cNvSpPr/>
          <p:nvPr userDrawn="1"/>
        </p:nvSpPr>
        <p:spPr>
          <a:xfrm>
            <a:off x="0" y="0"/>
            <a:ext cx="9144000" cy="6885385"/>
          </a:xfrm>
          <a:prstGeom prst="rect">
            <a:avLst/>
          </a:prstGeom>
          <a:solidFill>
            <a:schemeClr val="bg1">
              <a:alpha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a:p>
        </p:txBody>
      </p:sp>
      <p:sp>
        <p:nvSpPr>
          <p:cNvPr id="2" name="Title 1"/>
          <p:cNvSpPr>
            <a:spLocks noGrp="1"/>
          </p:cNvSpPr>
          <p:nvPr>
            <p:ph type="title"/>
          </p:nvPr>
        </p:nvSpPr>
        <p:spPr>
          <a:xfrm>
            <a:off x="457200" y="274638"/>
            <a:ext cx="8229600" cy="1143000"/>
          </a:xfrm>
          <a:prstGeom prst="rect">
            <a:avLst/>
          </a:prstGeom>
        </p:spPr>
        <p:txBody>
          <a:bodyPr/>
          <a:lstStyle/>
          <a:p>
            <a:r>
              <a:rPr lang="en-US"/>
              <a:t>Click to edit Master title style</a:t>
            </a:r>
            <a:endParaRPr lang="el-GR"/>
          </a:p>
        </p:txBody>
      </p:sp>
      <p:sp>
        <p:nvSpPr>
          <p:cNvPr id="3" name="Content Placeholder 2"/>
          <p:cNvSpPr>
            <a:spLocks noGrp="1"/>
          </p:cNvSpPr>
          <p:nvPr>
            <p:ph idx="1"/>
          </p:nvPr>
        </p:nvSpPr>
        <p:spPr>
          <a:xfrm>
            <a:off x="457200" y="1600200"/>
            <a:ext cx="8229600" cy="4525963"/>
          </a:xfrm>
          <a:prstGeom prst="rect">
            <a:avLst/>
          </a:prstGeom>
        </p:spPr>
        <p:txBody>
          <a:bodyPr/>
          <a:lstStyle>
            <a:lvl1pPr>
              <a:defRPr>
                <a:solidFill>
                  <a:schemeClr val="tx1">
                    <a:lumMod val="75000"/>
                    <a:lumOff val="25000"/>
                  </a:schemeClr>
                </a:solidFill>
              </a:defRPr>
            </a:lvl1pPr>
            <a:lvl2pPr>
              <a:defRPr>
                <a:solidFill>
                  <a:schemeClr val="tx1">
                    <a:lumMod val="75000"/>
                    <a:lumOff val="25000"/>
                  </a:schemeClr>
                </a:solidFill>
              </a:defRPr>
            </a:lvl2pPr>
            <a:lvl3pPr>
              <a:defRPr>
                <a:solidFill>
                  <a:schemeClr val="tx1">
                    <a:lumMod val="75000"/>
                    <a:lumOff val="25000"/>
                  </a:schemeClr>
                </a:solidFill>
              </a:defRPr>
            </a:lvl3pPr>
            <a:lvl4pPr>
              <a:defRPr>
                <a:solidFill>
                  <a:schemeClr val="tx1">
                    <a:lumMod val="75000"/>
                    <a:lumOff val="25000"/>
                  </a:schemeClr>
                </a:solidFill>
              </a:defRPr>
            </a:lvl4pPr>
            <a:lvl5pPr>
              <a:defRPr>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l-GR" dirty="0"/>
          </a:p>
        </p:txBody>
      </p:sp>
      <p:sp>
        <p:nvSpPr>
          <p:cNvPr id="8" name="Slide Number Placeholder 5"/>
          <p:cNvSpPr txBox="1">
            <a:spLocks/>
          </p:cNvSpPr>
          <p:nvPr userDrawn="1"/>
        </p:nvSpPr>
        <p:spPr>
          <a:xfrm>
            <a:off x="3438532" y="6520259"/>
            <a:ext cx="2133600" cy="365125"/>
          </a:xfrm>
          <a:prstGeom prst="rect">
            <a:avLst/>
          </a:prstGeom>
        </p:spPr>
        <p:txBody>
          <a:bodyPr/>
          <a:lstStyle>
            <a:defPPr>
              <a:defRPr lang="el-GR"/>
            </a:defPPr>
            <a:lvl1pPr marL="0" algn="ctr" defTabSz="914400" rtl="0" eaLnBrk="1" latinLnBrk="0" hangingPunct="1">
              <a:defRPr sz="1600" kern="1200">
                <a:solidFill>
                  <a:schemeClr val="bg2">
                    <a:lumMod val="2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CEDAB268-0B51-4CAC-88D5-22A3F9569ABE}" type="slidenum">
              <a:rPr lang="el-GR" sz="1400" b="1" smtClean="0"/>
              <a:pPr/>
              <a:t>‹#›</a:t>
            </a:fld>
            <a:endParaRPr lang="el-GR" sz="1400" b="1" dirty="0"/>
          </a:p>
        </p:txBody>
      </p:sp>
      <p:pic>
        <p:nvPicPr>
          <p:cNvPr id="14" name="Picture 2" descr="C:\Users\mkomod05.cs8500\Google Drive\SEIT lab\Projects\World of Physics\Kick-off\eu flag.JP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33141" y="6275280"/>
            <a:ext cx="766959" cy="511306"/>
          </a:xfrm>
          <a:prstGeom prst="rect">
            <a:avLst/>
          </a:prstGeom>
          <a:noFill/>
          <a:extLst>
            <a:ext uri="{909E8E84-426E-40DD-AFC4-6F175D3DCCD1}">
              <a14:hiddenFill xmlns:a14="http://schemas.microsoft.com/office/drawing/2010/main">
                <a:solidFill>
                  <a:srgbClr val="FFFFFF"/>
                </a:solidFill>
              </a14:hiddenFill>
            </a:ext>
          </a:extLst>
        </p:spPr>
      </p:pic>
      <p:sp>
        <p:nvSpPr>
          <p:cNvPr id="15" name="TextBox 19"/>
          <p:cNvSpPr txBox="1"/>
          <p:nvPr userDrawn="1"/>
        </p:nvSpPr>
        <p:spPr>
          <a:xfrm>
            <a:off x="1000100" y="6519470"/>
            <a:ext cx="1206099" cy="338554"/>
          </a:xfrm>
          <a:prstGeom prst="rect">
            <a:avLst/>
          </a:prstGeom>
          <a:noFill/>
        </p:spPr>
        <p:txBody>
          <a:bodyPr wrap="none" rtlCol="0">
            <a:spAutoFit/>
          </a:bodyPr>
          <a:lstStyle/>
          <a:p>
            <a:r>
              <a:rPr lang="en-GB" sz="1600" b="0" i="0" u="none" strike="noStrike" kern="1200" baseline="0" dirty="0">
                <a:solidFill>
                  <a:srgbClr val="003996"/>
                </a:solidFill>
                <a:latin typeface="Adobe Heiti Std R" pitchFamily="34" charset="-128"/>
                <a:ea typeface="Adobe Heiti Std R" pitchFamily="34" charset="-128"/>
                <a:cs typeface="+mn-cs"/>
              </a:rPr>
              <a:t>Erasmus</a:t>
            </a:r>
            <a:r>
              <a:rPr lang="en-GB" sz="1400" b="0" i="0" u="none" strike="noStrike" kern="1200" baseline="0" dirty="0">
                <a:solidFill>
                  <a:srgbClr val="003996"/>
                </a:solidFill>
                <a:latin typeface="Adobe Heiti Std R" pitchFamily="34" charset="-128"/>
                <a:ea typeface="Adobe Heiti Std R" pitchFamily="34" charset="-128"/>
                <a:cs typeface="+mn-cs"/>
              </a:rPr>
              <a:t>+</a:t>
            </a:r>
            <a:endParaRPr lang="el-GR" sz="1400" dirty="0">
              <a:solidFill>
                <a:srgbClr val="003996"/>
              </a:solidFill>
              <a:ea typeface="Adobe Heiti Std R" pitchFamily="34" charset="-128"/>
            </a:endParaRPr>
          </a:p>
        </p:txBody>
      </p:sp>
    </p:spTree>
    <p:extLst>
      <p:ext uri="{BB962C8B-B14F-4D97-AF65-F5344CB8AC3E}">
        <p14:creationId xmlns:p14="http://schemas.microsoft.com/office/powerpoint/2010/main" val="234120448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10" name="Rectangle 9"/>
          <p:cNvSpPr/>
          <p:nvPr userDrawn="1"/>
        </p:nvSpPr>
        <p:spPr>
          <a:xfrm>
            <a:off x="0" y="0"/>
            <a:ext cx="9144000" cy="6885385"/>
          </a:xfrm>
          <a:prstGeom prst="rect">
            <a:avLst/>
          </a:prstGeom>
          <a:solidFill>
            <a:schemeClr val="bg1">
              <a:alpha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a:p>
        </p:txBody>
      </p:sp>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n-US"/>
              <a:t>Click to edit Master title style</a:t>
            </a:r>
            <a:endParaRPr lang="el-GR"/>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11" name="Slide Number Placeholder 5"/>
          <p:cNvSpPr txBox="1">
            <a:spLocks/>
          </p:cNvSpPr>
          <p:nvPr userDrawn="1"/>
        </p:nvSpPr>
        <p:spPr>
          <a:xfrm>
            <a:off x="3438532" y="6520259"/>
            <a:ext cx="2133600" cy="365125"/>
          </a:xfrm>
          <a:prstGeom prst="rect">
            <a:avLst/>
          </a:prstGeom>
        </p:spPr>
        <p:txBody>
          <a:bodyPr/>
          <a:lstStyle>
            <a:defPPr>
              <a:defRPr lang="el-GR"/>
            </a:defPPr>
            <a:lvl1pPr marL="0" algn="ctr" defTabSz="914400" rtl="0" eaLnBrk="1" latinLnBrk="0" hangingPunct="1">
              <a:defRPr sz="1600" kern="1200">
                <a:solidFill>
                  <a:schemeClr val="bg2">
                    <a:lumMod val="2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CEDAB268-0B51-4CAC-88D5-22A3F9569ABE}" type="slidenum">
              <a:rPr lang="el-GR" sz="1400" b="1" smtClean="0"/>
              <a:pPr/>
              <a:t>‹#›</a:t>
            </a:fld>
            <a:endParaRPr lang="el-GR" sz="1400" b="1" dirty="0"/>
          </a:p>
        </p:txBody>
      </p:sp>
      <p:pic>
        <p:nvPicPr>
          <p:cNvPr id="14" name="Picture 2" descr="C:\Users\mkomod05.cs8500\Google Drive\SEIT lab\Projects\World of Physics\Kick-off\eu flag.JP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233141" y="6275280"/>
            <a:ext cx="766959" cy="511306"/>
          </a:xfrm>
          <a:prstGeom prst="rect">
            <a:avLst/>
          </a:prstGeom>
          <a:noFill/>
          <a:extLst>
            <a:ext uri="{909E8E84-426E-40DD-AFC4-6F175D3DCCD1}">
              <a14:hiddenFill xmlns:a14="http://schemas.microsoft.com/office/drawing/2010/main">
                <a:solidFill>
                  <a:srgbClr val="FFFFFF"/>
                </a:solidFill>
              </a14:hiddenFill>
            </a:ext>
          </a:extLst>
        </p:spPr>
      </p:pic>
      <p:sp>
        <p:nvSpPr>
          <p:cNvPr id="15" name="TextBox 19"/>
          <p:cNvSpPr txBox="1"/>
          <p:nvPr userDrawn="1"/>
        </p:nvSpPr>
        <p:spPr>
          <a:xfrm>
            <a:off x="1000100" y="6519470"/>
            <a:ext cx="1206099" cy="338554"/>
          </a:xfrm>
          <a:prstGeom prst="rect">
            <a:avLst/>
          </a:prstGeom>
          <a:noFill/>
        </p:spPr>
        <p:txBody>
          <a:bodyPr wrap="none" rtlCol="0">
            <a:spAutoFit/>
          </a:bodyPr>
          <a:lstStyle/>
          <a:p>
            <a:r>
              <a:rPr lang="en-GB" sz="1600" b="0" i="0" u="none" strike="noStrike" kern="1200" baseline="0" dirty="0">
                <a:solidFill>
                  <a:srgbClr val="003996"/>
                </a:solidFill>
                <a:latin typeface="Adobe Heiti Std R" pitchFamily="34" charset="-128"/>
                <a:ea typeface="Adobe Heiti Std R" pitchFamily="34" charset="-128"/>
                <a:cs typeface="+mn-cs"/>
              </a:rPr>
              <a:t>Erasmus</a:t>
            </a:r>
            <a:r>
              <a:rPr lang="en-GB" sz="1400" b="0" i="0" u="none" strike="noStrike" kern="1200" baseline="0" dirty="0">
                <a:solidFill>
                  <a:srgbClr val="003996"/>
                </a:solidFill>
                <a:latin typeface="Adobe Heiti Std R" pitchFamily="34" charset="-128"/>
                <a:ea typeface="Adobe Heiti Std R" pitchFamily="34" charset="-128"/>
                <a:cs typeface="+mn-cs"/>
              </a:rPr>
              <a:t>+</a:t>
            </a:r>
            <a:endParaRPr lang="el-GR" sz="1400" dirty="0">
              <a:solidFill>
                <a:srgbClr val="003996"/>
              </a:solidFill>
              <a:ea typeface="Adobe Heiti Std R" pitchFamily="34" charset="-128"/>
            </a:endParaRPr>
          </a:p>
        </p:txBody>
      </p:sp>
    </p:spTree>
    <p:extLst>
      <p:ext uri="{BB962C8B-B14F-4D97-AF65-F5344CB8AC3E}">
        <p14:creationId xmlns:p14="http://schemas.microsoft.com/office/powerpoint/2010/main" val="3860541715"/>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3.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2.png"/><Relationship Id="rId5" Type="http://schemas.openxmlformats.org/officeDocument/2006/relationships/image" Target="../media/image1.jpeg"/><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alpha val="29000"/>
          </a:schemeClr>
        </a:solidFill>
        <a:effectLst/>
      </p:bgPr>
    </p:bg>
    <p:spTree>
      <p:nvGrpSpPr>
        <p:cNvPr id="1" name=""/>
        <p:cNvGrpSpPr/>
        <p:nvPr/>
      </p:nvGrpSpPr>
      <p:grpSpPr>
        <a:xfrm>
          <a:off x="0" y="0"/>
          <a:ext cx="0" cy="0"/>
          <a:chOff x="0" y="0"/>
          <a:chExt cx="0" cy="0"/>
        </a:xfrm>
      </p:grpSpPr>
      <p:pic>
        <p:nvPicPr>
          <p:cNvPr id="4" name="Picture 2" descr="C:\Users\mkomod05.cs8500\Google Drive\SEIT lab\Projects\World of Physics\Kick-off\eu flag.JPG"/>
          <p:cNvPicPr>
            <a:picLocks noChangeAspect="1" noChangeArrowheads="1"/>
          </p:cNvPicPr>
          <p:nvPr userDrawn="1"/>
        </p:nvPicPr>
        <p:blipFill>
          <a:blip r:embed="rId5">
            <a:extLst>
              <a:ext uri="{28A0092B-C50C-407E-A947-70E740481C1C}">
                <a14:useLocalDpi xmlns:a14="http://schemas.microsoft.com/office/drawing/2010/main" val="0"/>
              </a:ext>
            </a:extLst>
          </a:blip>
          <a:srcRect/>
          <a:stretch>
            <a:fillRect/>
          </a:stretch>
        </p:blipFill>
        <p:spPr bwMode="auto">
          <a:xfrm>
            <a:off x="233141" y="6275280"/>
            <a:ext cx="766959" cy="511306"/>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19"/>
          <p:cNvSpPr txBox="1"/>
          <p:nvPr userDrawn="1"/>
        </p:nvSpPr>
        <p:spPr>
          <a:xfrm>
            <a:off x="1000100" y="6519470"/>
            <a:ext cx="1206099" cy="338554"/>
          </a:xfrm>
          <a:prstGeom prst="rect">
            <a:avLst/>
          </a:prstGeom>
          <a:noFill/>
        </p:spPr>
        <p:txBody>
          <a:bodyPr wrap="none" rtlCol="0">
            <a:spAutoFit/>
          </a:bodyPr>
          <a:lstStyle/>
          <a:p>
            <a:r>
              <a:rPr lang="en-GB" sz="1600" b="0" i="0" u="none" strike="noStrike" kern="1200" baseline="0" dirty="0">
                <a:solidFill>
                  <a:srgbClr val="003996"/>
                </a:solidFill>
                <a:latin typeface="Adobe Heiti Std R" pitchFamily="34" charset="-128"/>
                <a:ea typeface="Adobe Heiti Std R" pitchFamily="34" charset="-128"/>
                <a:cs typeface="+mn-cs"/>
              </a:rPr>
              <a:t>Erasmus</a:t>
            </a:r>
            <a:r>
              <a:rPr lang="en-GB" sz="1400" b="0" i="0" u="none" strike="noStrike" kern="1200" baseline="0" dirty="0">
                <a:solidFill>
                  <a:srgbClr val="003996"/>
                </a:solidFill>
                <a:latin typeface="Adobe Heiti Std R" pitchFamily="34" charset="-128"/>
                <a:ea typeface="Adobe Heiti Std R" pitchFamily="34" charset="-128"/>
                <a:cs typeface="+mn-cs"/>
              </a:rPr>
              <a:t>+</a:t>
            </a:r>
            <a:endParaRPr lang="el-GR" sz="1400" dirty="0">
              <a:solidFill>
                <a:srgbClr val="003996"/>
              </a:solidFill>
              <a:ea typeface="Adobe Heiti Std R" pitchFamily="34" charset="-128"/>
            </a:endParaRPr>
          </a:p>
        </p:txBody>
      </p:sp>
      <p:sp>
        <p:nvSpPr>
          <p:cNvPr id="6" name="TextBox 5"/>
          <p:cNvSpPr txBox="1"/>
          <p:nvPr userDrawn="1"/>
        </p:nvSpPr>
        <p:spPr>
          <a:xfrm>
            <a:off x="5621849" y="116632"/>
            <a:ext cx="3486147" cy="338554"/>
          </a:xfrm>
          <a:prstGeom prst="rect">
            <a:avLst/>
          </a:prstGeom>
          <a:noFill/>
        </p:spPr>
        <p:txBody>
          <a:bodyPr wrap="none" rtlCol="0">
            <a:sp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a:solidFill>
                  <a:schemeClr val="tx1"/>
                </a:solidFill>
              </a:rPr>
              <a:t>Mathesis - </a:t>
            </a:r>
            <a:r>
              <a:rPr lang="it-IT" sz="1600" b="0" i="0" u="none" strike="noStrike" kern="1200" dirty="0">
                <a:solidFill>
                  <a:schemeClr val="tx1"/>
                </a:solidFill>
                <a:effectLst/>
                <a:latin typeface="+mn-lt"/>
                <a:ea typeface="+mn-ea"/>
                <a:cs typeface="+mn-cs"/>
              </a:rPr>
              <a:t>2020-1-RO01-KA201-080410</a:t>
            </a:r>
            <a:endParaRPr lang="en-US" sz="1600" dirty="0">
              <a:solidFill>
                <a:schemeClr val="tx1"/>
              </a:solidFill>
            </a:endParaRPr>
          </a:p>
        </p:txBody>
      </p:sp>
      <p:pic>
        <p:nvPicPr>
          <p:cNvPr id="8" name="Immagine 7">
            <a:extLst>
              <a:ext uri="{FF2B5EF4-FFF2-40B4-BE49-F238E27FC236}">
                <a16:creationId xmlns:a16="http://schemas.microsoft.com/office/drawing/2014/main" id="{11E8045F-D0EB-B840-B99A-AACDB1255D31}"/>
              </a:ext>
            </a:extLst>
          </p:cNvPr>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7608064" y="5661248"/>
            <a:ext cx="1356424" cy="1356424"/>
          </a:xfrm>
          <a:prstGeom prst="rect">
            <a:avLst/>
          </a:prstGeom>
        </p:spPr>
      </p:pic>
      <p:pic>
        <p:nvPicPr>
          <p:cNvPr id="7" name="Immagine 6">
            <a:extLst>
              <a:ext uri="{FF2B5EF4-FFF2-40B4-BE49-F238E27FC236}">
                <a16:creationId xmlns:a16="http://schemas.microsoft.com/office/drawing/2014/main" id="{C03D61F6-AC6D-484D-BC35-A044D823193E}"/>
              </a:ext>
            </a:extLst>
          </p:cNvPr>
          <p:cNvPicPr>
            <a:picLocks noChangeAspect="1"/>
          </p:cNvPicPr>
          <p:nvPr userDrawn="1"/>
        </p:nvPicPr>
        <p:blipFill>
          <a:blip r:embed="rId7">
            <a:extLst>
              <a:ext uri="{28A0092B-C50C-407E-A947-70E740481C1C}">
                <a14:useLocalDpi xmlns:a14="http://schemas.microsoft.com/office/drawing/2010/main" val="0"/>
              </a:ext>
            </a:extLst>
          </a:blip>
          <a:stretch>
            <a:fillRect/>
          </a:stretch>
        </p:blipFill>
        <p:spPr>
          <a:xfrm>
            <a:off x="9036495" y="-1"/>
            <a:ext cx="107505" cy="6885385"/>
          </a:xfrm>
          <a:prstGeom prst="rect">
            <a:avLst/>
          </a:prstGeom>
        </p:spPr>
      </p:pic>
    </p:spTree>
    <p:extLst>
      <p:ext uri="{BB962C8B-B14F-4D97-AF65-F5344CB8AC3E}">
        <p14:creationId xmlns:p14="http://schemas.microsoft.com/office/powerpoint/2010/main" val="251161839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Lst>
  <p:hf sldNum="0" hdr="0" ftr="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23528" y="2636912"/>
            <a:ext cx="8276456" cy="1470025"/>
          </a:xfrm>
        </p:spPr>
        <p:txBody>
          <a:bodyPr/>
          <a:lstStyle/>
          <a:p>
            <a:pPr algn="ctr"/>
            <a:r>
              <a:rPr lang="en-US" b="1" dirty="0">
                <a:solidFill>
                  <a:srgbClr val="166C59"/>
                </a:solidFill>
              </a:rPr>
              <a:t>Calculating angles related to polygons</a:t>
            </a:r>
            <a:endParaRPr lang="it-IT" b="1" dirty="0">
              <a:solidFill>
                <a:srgbClr val="166C59"/>
              </a:solidFill>
            </a:endParaRPr>
          </a:p>
        </p:txBody>
      </p:sp>
    </p:spTree>
    <p:extLst>
      <p:ext uri="{BB962C8B-B14F-4D97-AF65-F5344CB8AC3E}">
        <p14:creationId xmlns:p14="http://schemas.microsoft.com/office/powerpoint/2010/main" val="119691676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b="1" dirty="0">
                <a:solidFill>
                  <a:srgbClr val="166C59"/>
                </a:solidFill>
              </a:rPr>
              <a:t>Quadrilaterals (Squares, etc)</a:t>
            </a:r>
            <a:endParaRPr lang="el-GR" b="1" dirty="0">
              <a:solidFill>
                <a:srgbClr val="166C59"/>
              </a:solidFill>
            </a:endParaRPr>
          </a:p>
        </p:txBody>
      </p:sp>
      <p:sp>
        <p:nvSpPr>
          <p:cNvPr id="3" name="Content Placeholder 2"/>
          <p:cNvSpPr>
            <a:spLocks noGrp="1"/>
          </p:cNvSpPr>
          <p:nvPr>
            <p:ph idx="1"/>
          </p:nvPr>
        </p:nvSpPr>
        <p:spPr/>
        <p:txBody>
          <a:bodyPr/>
          <a:lstStyle/>
          <a:p>
            <a:pPr marL="0" indent="0" algn="just">
              <a:buNone/>
            </a:pPr>
            <a:r>
              <a:rPr lang="en-US" sz="2400" b="1" dirty="0"/>
              <a:t>The interior angles in a triangle add up to 180° and for the square they add up to 360° because the square can be made from two triangles.</a:t>
            </a:r>
            <a:endParaRPr lang="el-GR" sz="2400" b="1" dirty="0"/>
          </a:p>
        </p:txBody>
      </p:sp>
      <p:pic>
        <p:nvPicPr>
          <p:cNvPr id="5" name="Obrázok 4" descr="Obrázok, na ktorom je text, zariadenie&#10;&#10;Automaticky generovaný popis">
            <a:extLst>
              <a:ext uri="{FF2B5EF4-FFF2-40B4-BE49-F238E27FC236}">
                <a16:creationId xmlns:a16="http://schemas.microsoft.com/office/drawing/2014/main" id="{0C3039A6-4011-4C73-AF46-D7ED32893F82}"/>
              </a:ext>
            </a:extLst>
          </p:cNvPr>
          <p:cNvPicPr>
            <a:picLocks noChangeAspect="1"/>
          </p:cNvPicPr>
          <p:nvPr/>
        </p:nvPicPr>
        <p:blipFill>
          <a:blip r:embed="rId2"/>
          <a:stretch>
            <a:fillRect/>
          </a:stretch>
        </p:blipFill>
        <p:spPr>
          <a:xfrm>
            <a:off x="1259632" y="2853569"/>
            <a:ext cx="6779027" cy="3432969"/>
          </a:xfrm>
          <a:prstGeom prst="rect">
            <a:avLst/>
          </a:prstGeom>
        </p:spPr>
      </p:pic>
    </p:spTree>
    <p:extLst>
      <p:ext uri="{BB962C8B-B14F-4D97-AF65-F5344CB8AC3E}">
        <p14:creationId xmlns:p14="http://schemas.microsoft.com/office/powerpoint/2010/main" val="85719348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b="1" dirty="0">
                <a:solidFill>
                  <a:srgbClr val="166C59"/>
                </a:solidFill>
              </a:rPr>
              <a:t>Quadrilaterals (Squares, etc)</a:t>
            </a:r>
            <a:endParaRPr lang="el-GR" b="1" dirty="0">
              <a:solidFill>
                <a:srgbClr val="166C59"/>
              </a:solidFill>
            </a:endParaRPr>
          </a:p>
        </p:txBody>
      </p:sp>
      <p:sp>
        <p:nvSpPr>
          <p:cNvPr id="3" name="Content Placeholder 2"/>
          <p:cNvSpPr>
            <a:spLocks noGrp="1"/>
          </p:cNvSpPr>
          <p:nvPr>
            <p:ph idx="1"/>
          </p:nvPr>
        </p:nvSpPr>
        <p:spPr/>
        <p:txBody>
          <a:bodyPr/>
          <a:lstStyle/>
          <a:p>
            <a:pPr marL="0" indent="0" algn="just">
              <a:buNone/>
            </a:pPr>
            <a:r>
              <a:rPr lang="en-US" sz="2400" b="1" dirty="0"/>
              <a:t>n = 4.</a:t>
            </a:r>
          </a:p>
          <a:p>
            <a:pPr marL="0" indent="0" algn="just">
              <a:buNone/>
            </a:pPr>
            <a:endParaRPr lang="en-US" sz="2400" b="1" dirty="0"/>
          </a:p>
          <a:p>
            <a:pPr marL="0" indent="0" algn="just">
              <a:buNone/>
            </a:pPr>
            <a:r>
              <a:rPr lang="en-US" sz="2400" b="1" dirty="0"/>
              <a:t>By substitution, sum of angles = 180° * (n – 2)</a:t>
            </a:r>
          </a:p>
          <a:p>
            <a:pPr marL="0" indent="0" algn="just">
              <a:buNone/>
            </a:pPr>
            <a:endParaRPr lang="en-US" sz="2400" b="1" dirty="0"/>
          </a:p>
          <a:p>
            <a:pPr marL="0" indent="0" algn="just">
              <a:buNone/>
            </a:pPr>
            <a:r>
              <a:rPr lang="en-US" sz="2400" b="1" dirty="0"/>
              <a:t>= 180° * (4 – 2)</a:t>
            </a:r>
          </a:p>
          <a:p>
            <a:pPr marL="0" indent="0" algn="just">
              <a:buNone/>
            </a:pPr>
            <a:endParaRPr lang="en-US" sz="2400" b="1" dirty="0"/>
          </a:p>
          <a:p>
            <a:pPr marL="0" indent="0" algn="just">
              <a:buNone/>
            </a:pPr>
            <a:r>
              <a:rPr lang="en-US" sz="2400" b="1" dirty="0"/>
              <a:t>= 180° * 2</a:t>
            </a:r>
          </a:p>
          <a:p>
            <a:pPr marL="0" indent="0" algn="just">
              <a:buNone/>
            </a:pPr>
            <a:endParaRPr lang="en-US" sz="2400" b="1" dirty="0"/>
          </a:p>
          <a:p>
            <a:pPr marL="0" indent="0" algn="just">
              <a:buNone/>
            </a:pPr>
            <a:r>
              <a:rPr lang="en-US" sz="2400" b="1" dirty="0"/>
              <a:t>= 360°</a:t>
            </a:r>
          </a:p>
        </p:txBody>
      </p:sp>
    </p:spTree>
    <p:extLst>
      <p:ext uri="{BB962C8B-B14F-4D97-AF65-F5344CB8AC3E}">
        <p14:creationId xmlns:p14="http://schemas.microsoft.com/office/powerpoint/2010/main" val="203587747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b="1" dirty="0">
                <a:solidFill>
                  <a:srgbClr val="166C59"/>
                </a:solidFill>
              </a:rPr>
              <a:t>Pentagon</a:t>
            </a:r>
            <a:endParaRPr lang="el-GR" b="1" dirty="0">
              <a:solidFill>
                <a:srgbClr val="166C59"/>
              </a:solidFill>
            </a:endParaRPr>
          </a:p>
        </p:txBody>
      </p:sp>
      <p:sp>
        <p:nvSpPr>
          <p:cNvPr id="3" name="Content Placeholder 2"/>
          <p:cNvSpPr>
            <a:spLocks noGrp="1"/>
          </p:cNvSpPr>
          <p:nvPr>
            <p:ph idx="1"/>
          </p:nvPr>
        </p:nvSpPr>
        <p:spPr>
          <a:xfrm>
            <a:off x="457200" y="1166018"/>
            <a:ext cx="8229600" cy="4525963"/>
          </a:xfrm>
        </p:spPr>
        <p:txBody>
          <a:bodyPr/>
          <a:lstStyle/>
          <a:p>
            <a:pPr marL="0" indent="0" algn="just">
              <a:buNone/>
            </a:pPr>
            <a:r>
              <a:rPr lang="en-US" sz="2400" b="1" dirty="0"/>
              <a:t>A pentagon has 5 sides, and can be made from three triangles, </a:t>
            </a:r>
          </a:p>
          <a:p>
            <a:pPr marL="0" indent="0" algn="just">
              <a:buNone/>
            </a:pPr>
            <a:r>
              <a:rPr lang="en-US" sz="2400" b="1" dirty="0"/>
              <a:t>so its interior angles add up to 3 × 180° = 540°</a:t>
            </a:r>
          </a:p>
          <a:p>
            <a:pPr marL="0" indent="0" algn="just">
              <a:buNone/>
            </a:pPr>
            <a:r>
              <a:rPr lang="en-US" sz="2400" b="1" dirty="0"/>
              <a:t>And when it is regular (all angles the same), then each angle is 540° / 5 = 108°</a:t>
            </a:r>
          </a:p>
          <a:p>
            <a:pPr marL="0" indent="0" algn="just">
              <a:buNone/>
            </a:pPr>
            <a:r>
              <a:rPr lang="en-US" sz="2400" b="1" dirty="0"/>
              <a:t>If the angle formed between two rays is exactly 90° then it is called a right angle or a 90° angle.</a:t>
            </a:r>
          </a:p>
        </p:txBody>
      </p:sp>
      <p:pic>
        <p:nvPicPr>
          <p:cNvPr id="4" name="Obrázok 3">
            <a:extLst>
              <a:ext uri="{FF2B5EF4-FFF2-40B4-BE49-F238E27FC236}">
                <a16:creationId xmlns:a16="http://schemas.microsoft.com/office/drawing/2014/main" id="{2F5ED37D-715A-453B-B8F8-30D2F9D0E828}"/>
              </a:ext>
            </a:extLst>
          </p:cNvPr>
          <p:cNvPicPr>
            <a:picLocks noChangeAspect="1"/>
          </p:cNvPicPr>
          <p:nvPr/>
        </p:nvPicPr>
        <p:blipFill>
          <a:blip r:embed="rId2"/>
          <a:stretch>
            <a:fillRect/>
          </a:stretch>
        </p:blipFill>
        <p:spPr>
          <a:xfrm>
            <a:off x="3131840" y="3717032"/>
            <a:ext cx="2609850" cy="2571750"/>
          </a:xfrm>
          <a:prstGeom prst="rect">
            <a:avLst/>
          </a:prstGeom>
        </p:spPr>
      </p:pic>
    </p:spTree>
    <p:extLst>
      <p:ext uri="{BB962C8B-B14F-4D97-AF65-F5344CB8AC3E}">
        <p14:creationId xmlns:p14="http://schemas.microsoft.com/office/powerpoint/2010/main" val="167822386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b="1" dirty="0">
                <a:solidFill>
                  <a:srgbClr val="166C59"/>
                </a:solidFill>
              </a:rPr>
              <a:t>Pentagon</a:t>
            </a:r>
            <a:endParaRPr lang="el-GR" b="1" dirty="0">
              <a:solidFill>
                <a:srgbClr val="166C59"/>
              </a:solidFill>
            </a:endParaRPr>
          </a:p>
        </p:txBody>
      </p:sp>
      <p:sp>
        <p:nvSpPr>
          <p:cNvPr id="3" name="Content Placeholder 2"/>
          <p:cNvSpPr>
            <a:spLocks noGrp="1"/>
          </p:cNvSpPr>
          <p:nvPr>
            <p:ph idx="1"/>
          </p:nvPr>
        </p:nvSpPr>
        <p:spPr/>
        <p:txBody>
          <a:bodyPr/>
          <a:lstStyle/>
          <a:p>
            <a:pPr marL="0" indent="0" algn="just">
              <a:buNone/>
            </a:pPr>
            <a:r>
              <a:rPr lang="en-US" sz="2400" b="1" dirty="0"/>
              <a:t>A pentagon is a 5 – sided polygon.</a:t>
            </a:r>
          </a:p>
          <a:p>
            <a:pPr marL="0" indent="0" algn="just">
              <a:buNone/>
            </a:pPr>
            <a:r>
              <a:rPr lang="en-US" sz="2400" b="1" dirty="0"/>
              <a:t>n = 5</a:t>
            </a:r>
          </a:p>
          <a:p>
            <a:pPr marL="0" indent="0" algn="just">
              <a:buNone/>
            </a:pPr>
            <a:r>
              <a:rPr lang="en-US" sz="2400" b="1" dirty="0"/>
              <a:t>Substitute.</a:t>
            </a:r>
          </a:p>
          <a:p>
            <a:pPr marL="0" indent="0" algn="just">
              <a:buNone/>
            </a:pPr>
            <a:r>
              <a:rPr lang="en-US" sz="2400" b="1" dirty="0"/>
              <a:t>Sum of interior angles = 180° * (n – 2)</a:t>
            </a:r>
          </a:p>
          <a:p>
            <a:pPr marL="0" indent="0" algn="just">
              <a:buNone/>
            </a:pPr>
            <a:endParaRPr lang="en-US" sz="2400" b="1" dirty="0"/>
          </a:p>
          <a:p>
            <a:pPr marL="0" indent="0" algn="just">
              <a:buNone/>
            </a:pPr>
            <a:r>
              <a:rPr lang="en-US" sz="2400" b="1" dirty="0"/>
              <a:t>=180° * (5 – 2)</a:t>
            </a:r>
          </a:p>
          <a:p>
            <a:pPr marL="0" indent="0" algn="just">
              <a:buNone/>
            </a:pPr>
            <a:r>
              <a:rPr lang="en-US" sz="2400" b="1" dirty="0"/>
              <a:t>= 180° * 3</a:t>
            </a:r>
          </a:p>
          <a:p>
            <a:pPr marL="0" indent="0" algn="just">
              <a:buNone/>
            </a:pPr>
            <a:r>
              <a:rPr lang="en-US" sz="2400" b="1" dirty="0"/>
              <a:t>= 540°</a:t>
            </a:r>
          </a:p>
        </p:txBody>
      </p:sp>
    </p:spTree>
    <p:extLst>
      <p:ext uri="{BB962C8B-B14F-4D97-AF65-F5344CB8AC3E}">
        <p14:creationId xmlns:p14="http://schemas.microsoft.com/office/powerpoint/2010/main" val="58963933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b="1" dirty="0">
                <a:solidFill>
                  <a:srgbClr val="166C59"/>
                </a:solidFill>
              </a:rPr>
              <a:t>The General Rule</a:t>
            </a:r>
            <a:endParaRPr lang="el-GR" b="1" dirty="0">
              <a:solidFill>
                <a:srgbClr val="166C59"/>
              </a:solidFill>
            </a:endParaRPr>
          </a:p>
        </p:txBody>
      </p:sp>
      <p:sp>
        <p:nvSpPr>
          <p:cNvPr id="3" name="Content Placeholder 2"/>
          <p:cNvSpPr>
            <a:spLocks noGrp="1"/>
          </p:cNvSpPr>
          <p:nvPr>
            <p:ph idx="1"/>
          </p:nvPr>
        </p:nvSpPr>
        <p:spPr/>
        <p:txBody>
          <a:bodyPr/>
          <a:lstStyle/>
          <a:p>
            <a:pPr marL="0" indent="0" algn="just">
              <a:buNone/>
            </a:pPr>
            <a:r>
              <a:rPr lang="en-US" sz="2400" b="1" dirty="0"/>
              <a:t>Each time we add a side (triangle to quadrilateral, quadrilateral to pentagon, </a:t>
            </a:r>
            <a:r>
              <a:rPr lang="en-US" sz="2400" b="1" dirty="0" err="1"/>
              <a:t>etc</a:t>
            </a:r>
            <a:r>
              <a:rPr lang="en-US" sz="2400" b="1" dirty="0"/>
              <a:t>), we add another 180° to the total:</a:t>
            </a:r>
          </a:p>
          <a:p>
            <a:pPr marL="0" indent="0" algn="just">
              <a:buNone/>
            </a:pPr>
            <a:r>
              <a:rPr lang="en-US" sz="2400" b="1" dirty="0"/>
              <a:t>If it is a Regular Polygon (all sides are equal, all angles are equal)</a:t>
            </a:r>
          </a:p>
          <a:p>
            <a:pPr marL="0" indent="0" algn="just">
              <a:buNone/>
            </a:pPr>
            <a:r>
              <a:rPr lang="en-US" sz="2400" b="1" dirty="0"/>
              <a:t>So the general rule is:</a:t>
            </a:r>
          </a:p>
          <a:p>
            <a:pPr marL="0" indent="0" algn="just">
              <a:buNone/>
            </a:pPr>
            <a:r>
              <a:rPr lang="en-US" sz="2400" b="1" dirty="0"/>
              <a:t>Sum of Interior Angles = (n−2) × 180°</a:t>
            </a:r>
          </a:p>
          <a:p>
            <a:pPr marL="0" indent="0" algn="just">
              <a:buNone/>
            </a:pPr>
            <a:r>
              <a:rPr lang="en-US" sz="2400" b="1" dirty="0"/>
              <a:t>Each Angle (of a Regular Polygon) = (n−2) × 180° / n</a:t>
            </a:r>
          </a:p>
          <a:p>
            <a:pPr marL="0" indent="0" algn="just">
              <a:buNone/>
            </a:pPr>
            <a:endParaRPr lang="en-US" sz="2400" b="1" dirty="0"/>
          </a:p>
        </p:txBody>
      </p:sp>
    </p:spTree>
    <p:extLst>
      <p:ext uri="{BB962C8B-B14F-4D97-AF65-F5344CB8AC3E}">
        <p14:creationId xmlns:p14="http://schemas.microsoft.com/office/powerpoint/2010/main" val="240713913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b="1" dirty="0">
                <a:solidFill>
                  <a:srgbClr val="166C59"/>
                </a:solidFill>
              </a:rPr>
              <a:t>The General Rule</a:t>
            </a:r>
            <a:endParaRPr lang="el-GR" b="1" dirty="0">
              <a:solidFill>
                <a:srgbClr val="166C59"/>
              </a:solidFill>
            </a:endParaRPr>
          </a:p>
        </p:txBody>
      </p:sp>
      <p:pic>
        <p:nvPicPr>
          <p:cNvPr id="7" name="Obrázok 6" descr="Obrázok, na ktorom je stôl&#10;&#10;Automaticky generovaný popis">
            <a:extLst>
              <a:ext uri="{FF2B5EF4-FFF2-40B4-BE49-F238E27FC236}">
                <a16:creationId xmlns:a16="http://schemas.microsoft.com/office/drawing/2014/main" id="{350003F6-2E2A-4DAF-99D4-F248BA70E322}"/>
              </a:ext>
            </a:extLst>
          </p:cNvPr>
          <p:cNvPicPr>
            <a:picLocks noChangeAspect="1"/>
          </p:cNvPicPr>
          <p:nvPr/>
        </p:nvPicPr>
        <p:blipFill>
          <a:blip r:embed="rId2"/>
          <a:stretch>
            <a:fillRect/>
          </a:stretch>
        </p:blipFill>
        <p:spPr>
          <a:xfrm>
            <a:off x="1600200" y="980728"/>
            <a:ext cx="5943600" cy="5544820"/>
          </a:xfrm>
          <a:prstGeom prst="rect">
            <a:avLst/>
          </a:prstGeom>
        </p:spPr>
      </p:pic>
    </p:spTree>
    <p:extLst>
      <p:ext uri="{BB962C8B-B14F-4D97-AF65-F5344CB8AC3E}">
        <p14:creationId xmlns:p14="http://schemas.microsoft.com/office/powerpoint/2010/main" val="224542328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b="1" dirty="0">
                <a:solidFill>
                  <a:srgbClr val="166C59"/>
                </a:solidFill>
              </a:rPr>
              <a:t>Exterior angles of polygons</a:t>
            </a:r>
            <a:endParaRPr lang="el-GR" b="1" dirty="0">
              <a:solidFill>
                <a:srgbClr val="166C59"/>
              </a:solidFill>
            </a:endParaRPr>
          </a:p>
        </p:txBody>
      </p:sp>
      <p:sp>
        <p:nvSpPr>
          <p:cNvPr id="3" name="Content Placeholder 2"/>
          <p:cNvSpPr>
            <a:spLocks noGrp="1"/>
          </p:cNvSpPr>
          <p:nvPr>
            <p:ph idx="1"/>
          </p:nvPr>
        </p:nvSpPr>
        <p:spPr/>
        <p:txBody>
          <a:bodyPr/>
          <a:lstStyle/>
          <a:p>
            <a:pPr marL="0" indent="0" algn="just">
              <a:buNone/>
            </a:pPr>
            <a:r>
              <a:rPr lang="en-US" sz="2400" b="1" dirty="0"/>
              <a:t>If the side of a polygon is extended, the angle formed outside the polygon is the exterior angle.</a:t>
            </a:r>
          </a:p>
          <a:p>
            <a:pPr marL="0" indent="0" algn="just">
              <a:buNone/>
            </a:pPr>
            <a:r>
              <a:rPr lang="en-US" sz="2400" b="1" dirty="0"/>
              <a:t>The sum of the exterior angles of a polygon is 360°.</a:t>
            </a:r>
          </a:p>
        </p:txBody>
      </p:sp>
      <p:pic>
        <p:nvPicPr>
          <p:cNvPr id="5" name="Obrázok 4" descr="Obrázok, na ktorom je obloha, doplnok&#10;&#10;Automaticky generovaný popis">
            <a:extLst>
              <a:ext uri="{FF2B5EF4-FFF2-40B4-BE49-F238E27FC236}">
                <a16:creationId xmlns:a16="http://schemas.microsoft.com/office/drawing/2014/main" id="{E9298A13-BDA1-4E79-9B49-B52AE3DFBD72}"/>
              </a:ext>
            </a:extLst>
          </p:cNvPr>
          <p:cNvPicPr>
            <a:picLocks noChangeAspect="1"/>
          </p:cNvPicPr>
          <p:nvPr/>
        </p:nvPicPr>
        <p:blipFill>
          <a:blip r:embed="rId2"/>
          <a:stretch>
            <a:fillRect/>
          </a:stretch>
        </p:blipFill>
        <p:spPr>
          <a:xfrm>
            <a:off x="1600200" y="2924944"/>
            <a:ext cx="5943600" cy="3572510"/>
          </a:xfrm>
          <a:prstGeom prst="rect">
            <a:avLst/>
          </a:prstGeom>
        </p:spPr>
      </p:pic>
    </p:spTree>
    <p:extLst>
      <p:ext uri="{BB962C8B-B14F-4D97-AF65-F5344CB8AC3E}">
        <p14:creationId xmlns:p14="http://schemas.microsoft.com/office/powerpoint/2010/main" val="166944292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b="1" dirty="0">
                <a:solidFill>
                  <a:srgbClr val="166C59"/>
                </a:solidFill>
              </a:rPr>
              <a:t>Exterior angles of polygons</a:t>
            </a:r>
            <a:endParaRPr lang="el-GR" b="1" dirty="0">
              <a:solidFill>
                <a:srgbClr val="166C59"/>
              </a:solidFill>
            </a:endParaRPr>
          </a:p>
        </p:txBody>
      </p:sp>
      <p:sp>
        <p:nvSpPr>
          <p:cNvPr id="3" name="Content Placeholder 2"/>
          <p:cNvSpPr>
            <a:spLocks noGrp="1"/>
          </p:cNvSpPr>
          <p:nvPr>
            <p:ph idx="1"/>
          </p:nvPr>
        </p:nvSpPr>
        <p:spPr/>
        <p:txBody>
          <a:bodyPr/>
          <a:lstStyle/>
          <a:p>
            <a:pPr marL="0" indent="0" algn="just">
              <a:buNone/>
            </a:pPr>
            <a:r>
              <a:rPr lang="en-US" sz="2400" b="1" dirty="0"/>
              <a:t>The formula for calculating the size of an exterior angle of a regular polygon is:</a:t>
            </a:r>
          </a:p>
          <a:p>
            <a:pPr marL="0" indent="0" algn="just">
              <a:buNone/>
            </a:pPr>
            <a:endParaRPr lang="en-US" sz="2400" b="1" dirty="0"/>
          </a:p>
          <a:p>
            <a:pPr marL="0" indent="0" algn="just">
              <a:buNone/>
            </a:pPr>
            <a:r>
              <a:rPr lang="en-US" sz="2400" b="1" dirty="0"/>
              <a:t>Exterior angle of a regular polygon = 360 ∕ number of sides.</a:t>
            </a:r>
          </a:p>
          <a:p>
            <a:pPr marL="0" indent="0" algn="just">
              <a:buNone/>
            </a:pPr>
            <a:r>
              <a:rPr lang="en-US" sz="2400" b="1" dirty="0"/>
              <a:t>Remember the interior and exterior angle add up to 180°.</a:t>
            </a:r>
          </a:p>
        </p:txBody>
      </p:sp>
    </p:spTree>
    <p:extLst>
      <p:ext uri="{BB962C8B-B14F-4D97-AF65-F5344CB8AC3E}">
        <p14:creationId xmlns:p14="http://schemas.microsoft.com/office/powerpoint/2010/main" val="334170711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b="1" dirty="0">
                <a:solidFill>
                  <a:srgbClr val="166C59"/>
                </a:solidFill>
              </a:rPr>
              <a:t>Remember</a:t>
            </a:r>
            <a:endParaRPr lang="el-GR" b="1" dirty="0">
              <a:solidFill>
                <a:srgbClr val="166C59"/>
              </a:solidFill>
            </a:endParaRPr>
          </a:p>
        </p:txBody>
      </p:sp>
      <p:sp>
        <p:nvSpPr>
          <p:cNvPr id="3" name="Content Placeholder 2"/>
          <p:cNvSpPr>
            <a:spLocks noGrp="1"/>
          </p:cNvSpPr>
          <p:nvPr>
            <p:ph idx="1"/>
          </p:nvPr>
        </p:nvSpPr>
        <p:spPr/>
        <p:txBody>
          <a:bodyPr/>
          <a:lstStyle/>
          <a:p>
            <a:pPr marL="0" indent="0" algn="just">
              <a:buNone/>
            </a:pPr>
            <a:r>
              <a:rPr lang="en-US" sz="2400" b="1" dirty="0"/>
              <a:t>The sum of the angles in a triangle is 180°. To find the sum of the interior angles of a polygon, multiply the number of triangles in the polygon by 180°.</a:t>
            </a:r>
          </a:p>
          <a:p>
            <a:pPr marL="0" indent="0" algn="just">
              <a:buNone/>
            </a:pPr>
            <a:endParaRPr lang="en-US" sz="2400" b="1" dirty="0"/>
          </a:p>
          <a:p>
            <a:pPr marL="0" indent="0" algn="just">
              <a:buNone/>
            </a:pPr>
            <a:r>
              <a:rPr lang="en-US" sz="2400" b="1" dirty="0"/>
              <a:t>The formula for calculating the sum of the interior angles in a polygon is (n-2) x 180°  where “n” is the number of sides.</a:t>
            </a:r>
          </a:p>
          <a:p>
            <a:pPr marL="0" indent="0" algn="just">
              <a:buNone/>
            </a:pPr>
            <a:endParaRPr lang="en-US" sz="2400" b="1" dirty="0"/>
          </a:p>
          <a:p>
            <a:pPr marL="0" indent="0" algn="just">
              <a:buNone/>
            </a:pPr>
            <a:r>
              <a:rPr lang="en-US" sz="2400" b="1" dirty="0"/>
              <a:t>All the interior angles in a regular polygon are equal. The formula for calculating the size of an interior angle in a regular polygon is: the sum of interior angles  number of sides.</a:t>
            </a:r>
          </a:p>
        </p:txBody>
      </p:sp>
    </p:spTree>
    <p:extLst>
      <p:ext uri="{BB962C8B-B14F-4D97-AF65-F5344CB8AC3E}">
        <p14:creationId xmlns:p14="http://schemas.microsoft.com/office/powerpoint/2010/main" val="314082370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b="1" dirty="0">
                <a:solidFill>
                  <a:srgbClr val="166C59"/>
                </a:solidFill>
              </a:rPr>
              <a:t>Remember</a:t>
            </a:r>
            <a:endParaRPr lang="el-GR" b="1" dirty="0">
              <a:solidFill>
                <a:srgbClr val="166C59"/>
              </a:solidFill>
            </a:endParaRPr>
          </a:p>
        </p:txBody>
      </p:sp>
      <p:sp>
        <p:nvSpPr>
          <p:cNvPr id="3" name="Content Placeholder 2"/>
          <p:cNvSpPr>
            <a:spLocks noGrp="1"/>
          </p:cNvSpPr>
          <p:nvPr>
            <p:ph idx="1"/>
          </p:nvPr>
        </p:nvSpPr>
        <p:spPr/>
        <p:txBody>
          <a:bodyPr/>
          <a:lstStyle/>
          <a:p>
            <a:pPr marL="0" indent="0" algn="just">
              <a:buNone/>
            </a:pPr>
            <a:r>
              <a:rPr lang="en-US" sz="2400" b="1" dirty="0"/>
              <a:t>The sum of the exterior angles of a polygon is 360°.</a:t>
            </a:r>
          </a:p>
          <a:p>
            <a:pPr marL="0" indent="0" algn="just">
              <a:buNone/>
            </a:pPr>
            <a:endParaRPr lang="en-US" sz="2400" b="1" dirty="0"/>
          </a:p>
          <a:p>
            <a:pPr marL="0" indent="0" algn="just">
              <a:buNone/>
            </a:pPr>
            <a:r>
              <a:rPr lang="en-US" sz="2400" b="1" dirty="0"/>
              <a:t>The formula for calculating the size of an exterior angle in a regular polygon is: 360  number of sides.</a:t>
            </a:r>
          </a:p>
          <a:p>
            <a:pPr marL="0" indent="0" algn="just">
              <a:buNone/>
            </a:pPr>
            <a:endParaRPr lang="en-US" sz="2400" b="1" dirty="0"/>
          </a:p>
          <a:p>
            <a:pPr marL="0" indent="0" algn="just">
              <a:buNone/>
            </a:pPr>
            <a:r>
              <a:rPr lang="en-US" sz="2400" b="1" dirty="0"/>
              <a:t>If you know the exterior angle you can find the interior angle using the formula: interior angle + exterior angle = 180°</a:t>
            </a:r>
          </a:p>
        </p:txBody>
      </p:sp>
    </p:spTree>
    <p:extLst>
      <p:ext uri="{BB962C8B-B14F-4D97-AF65-F5344CB8AC3E}">
        <p14:creationId xmlns:p14="http://schemas.microsoft.com/office/powerpoint/2010/main" val="250675274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b="1" dirty="0">
                <a:solidFill>
                  <a:srgbClr val="166C59"/>
                </a:solidFill>
              </a:rPr>
              <a:t>Polygons</a:t>
            </a:r>
            <a:endParaRPr lang="el-GR" b="1" dirty="0">
              <a:solidFill>
                <a:srgbClr val="166C59"/>
              </a:solidFill>
            </a:endParaRPr>
          </a:p>
        </p:txBody>
      </p:sp>
      <p:sp>
        <p:nvSpPr>
          <p:cNvPr id="3" name="Content Placeholder 2"/>
          <p:cNvSpPr>
            <a:spLocks noGrp="1"/>
          </p:cNvSpPr>
          <p:nvPr>
            <p:ph idx="1"/>
          </p:nvPr>
        </p:nvSpPr>
        <p:spPr/>
        <p:txBody>
          <a:bodyPr/>
          <a:lstStyle/>
          <a:p>
            <a:pPr marL="0" indent="0" algn="just">
              <a:buNone/>
            </a:pPr>
            <a:r>
              <a:rPr lang="en-US" sz="2400" b="1" dirty="0"/>
              <a:t>A polygon is a closed flat shape made up of straight lines. The polygon is not about the sides only. There may be scenarios when you have more than one shape with the same number of sides. </a:t>
            </a:r>
          </a:p>
        </p:txBody>
      </p:sp>
    </p:spTree>
    <p:extLst>
      <p:ext uri="{BB962C8B-B14F-4D97-AF65-F5344CB8AC3E}">
        <p14:creationId xmlns:p14="http://schemas.microsoft.com/office/powerpoint/2010/main" val="273180857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b="1" dirty="0">
                <a:solidFill>
                  <a:srgbClr val="166C59"/>
                </a:solidFill>
              </a:rPr>
              <a:t>Polygons</a:t>
            </a:r>
            <a:endParaRPr lang="el-GR" b="1" dirty="0">
              <a:solidFill>
                <a:srgbClr val="166C59"/>
              </a:solidFill>
            </a:endParaRPr>
          </a:p>
        </p:txBody>
      </p:sp>
      <p:sp>
        <p:nvSpPr>
          <p:cNvPr id="3" name="Content Placeholder 2"/>
          <p:cNvSpPr>
            <a:spLocks noGrp="1"/>
          </p:cNvSpPr>
          <p:nvPr>
            <p:ph idx="1"/>
          </p:nvPr>
        </p:nvSpPr>
        <p:spPr>
          <a:xfrm>
            <a:off x="481652" y="1166018"/>
            <a:ext cx="8229600" cy="4525963"/>
          </a:xfrm>
        </p:spPr>
        <p:txBody>
          <a:bodyPr/>
          <a:lstStyle/>
          <a:p>
            <a:pPr marL="0" indent="0" algn="just">
              <a:buNone/>
            </a:pPr>
            <a:r>
              <a:rPr lang="en-US" sz="2400" b="1" dirty="0"/>
              <a:t>The simplest example is that both rectangle and a parallelogram have 4 sides each, with opposite sides are parallel and equal in length. The difference lies in angles, where a rectangle has 90-degree angles on its all 4 sides while a parallelogram has opposite angles of equal measure. </a:t>
            </a:r>
          </a:p>
          <a:p>
            <a:pPr marL="0" indent="0" algn="just">
              <a:buNone/>
            </a:pPr>
            <a:endParaRPr lang="en-US" sz="2400" b="1" dirty="0"/>
          </a:p>
        </p:txBody>
      </p:sp>
      <p:pic>
        <p:nvPicPr>
          <p:cNvPr id="4" name="Obrázok 3">
            <a:extLst>
              <a:ext uri="{FF2B5EF4-FFF2-40B4-BE49-F238E27FC236}">
                <a16:creationId xmlns:a16="http://schemas.microsoft.com/office/drawing/2014/main" id="{7995DA72-DF7A-43B2-A7B8-AAB9D5F5DE56}"/>
              </a:ext>
            </a:extLst>
          </p:cNvPr>
          <p:cNvPicPr>
            <a:picLocks noChangeAspect="1"/>
          </p:cNvPicPr>
          <p:nvPr/>
        </p:nvPicPr>
        <p:blipFill>
          <a:blip r:embed="rId2"/>
          <a:stretch>
            <a:fillRect/>
          </a:stretch>
        </p:blipFill>
        <p:spPr>
          <a:xfrm>
            <a:off x="2308542" y="3284984"/>
            <a:ext cx="4526915" cy="2956560"/>
          </a:xfrm>
          <a:prstGeom prst="rect">
            <a:avLst/>
          </a:prstGeom>
        </p:spPr>
      </p:pic>
    </p:spTree>
    <p:extLst>
      <p:ext uri="{BB962C8B-B14F-4D97-AF65-F5344CB8AC3E}">
        <p14:creationId xmlns:p14="http://schemas.microsoft.com/office/powerpoint/2010/main" val="313137744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solidFill>
                  <a:srgbClr val="166C59"/>
                </a:solidFill>
              </a:rPr>
              <a:t>Interior angles of a Polygon</a:t>
            </a:r>
            <a:endParaRPr lang="el-GR" b="1" dirty="0">
              <a:solidFill>
                <a:srgbClr val="166C59"/>
              </a:solidFill>
            </a:endParaRPr>
          </a:p>
        </p:txBody>
      </p:sp>
      <p:pic>
        <p:nvPicPr>
          <p:cNvPr id="5" name="Obrázok 4">
            <a:extLst>
              <a:ext uri="{FF2B5EF4-FFF2-40B4-BE49-F238E27FC236}">
                <a16:creationId xmlns:a16="http://schemas.microsoft.com/office/drawing/2014/main" id="{92547F12-05F0-4D8D-96A6-7346A7615444}"/>
              </a:ext>
            </a:extLst>
          </p:cNvPr>
          <p:cNvPicPr>
            <a:picLocks noChangeAspect="1"/>
          </p:cNvPicPr>
          <p:nvPr/>
        </p:nvPicPr>
        <p:blipFill>
          <a:blip r:embed="rId2"/>
          <a:stretch>
            <a:fillRect/>
          </a:stretch>
        </p:blipFill>
        <p:spPr>
          <a:xfrm>
            <a:off x="363833" y="3615874"/>
            <a:ext cx="4211525" cy="1829350"/>
          </a:xfrm>
          <a:prstGeom prst="rect">
            <a:avLst/>
          </a:prstGeom>
        </p:spPr>
      </p:pic>
      <p:pic>
        <p:nvPicPr>
          <p:cNvPr id="7" name="Obrázok 6">
            <a:extLst>
              <a:ext uri="{FF2B5EF4-FFF2-40B4-BE49-F238E27FC236}">
                <a16:creationId xmlns:a16="http://schemas.microsoft.com/office/drawing/2014/main" id="{46F22F56-A727-4A97-874C-E9337117AD52}"/>
              </a:ext>
            </a:extLst>
          </p:cNvPr>
          <p:cNvPicPr>
            <a:picLocks noChangeAspect="1"/>
          </p:cNvPicPr>
          <p:nvPr/>
        </p:nvPicPr>
        <p:blipFill>
          <a:blip r:embed="rId3"/>
          <a:stretch>
            <a:fillRect/>
          </a:stretch>
        </p:blipFill>
        <p:spPr>
          <a:xfrm>
            <a:off x="4211959" y="3318690"/>
            <a:ext cx="4496417" cy="2414566"/>
          </a:xfrm>
          <a:prstGeom prst="rect">
            <a:avLst/>
          </a:prstGeom>
        </p:spPr>
      </p:pic>
      <p:sp>
        <p:nvSpPr>
          <p:cNvPr id="4" name="BlokTextu 3">
            <a:extLst>
              <a:ext uri="{FF2B5EF4-FFF2-40B4-BE49-F238E27FC236}">
                <a16:creationId xmlns:a16="http://schemas.microsoft.com/office/drawing/2014/main" id="{6A4CE2C2-53E4-4E16-9BB0-0C77A3197A42}"/>
              </a:ext>
            </a:extLst>
          </p:cNvPr>
          <p:cNvSpPr txBox="1"/>
          <p:nvPr/>
        </p:nvSpPr>
        <p:spPr>
          <a:xfrm>
            <a:off x="457200" y="1268760"/>
            <a:ext cx="8229600" cy="1569660"/>
          </a:xfrm>
          <a:prstGeom prst="rect">
            <a:avLst/>
          </a:prstGeom>
          <a:noFill/>
        </p:spPr>
        <p:txBody>
          <a:bodyPr wrap="square" rtlCol="0">
            <a:spAutoFit/>
          </a:bodyPr>
          <a:lstStyle/>
          <a:p>
            <a:r>
              <a:rPr lang="en-US" sz="2400" b="1" dirty="0"/>
              <a:t>We know that a polygon is a two-dimensional multi-sided figure made up of straight-line segments. The sum of angles of a polygon is the total measure of all interior angles of a polygon.</a:t>
            </a:r>
            <a:endParaRPr lang="sk-SK" sz="2400" b="1" dirty="0"/>
          </a:p>
        </p:txBody>
      </p:sp>
    </p:spTree>
    <p:extLst>
      <p:ext uri="{BB962C8B-B14F-4D97-AF65-F5344CB8AC3E}">
        <p14:creationId xmlns:p14="http://schemas.microsoft.com/office/powerpoint/2010/main" val="302639438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solidFill>
                  <a:srgbClr val="166C59"/>
                </a:solidFill>
              </a:rPr>
              <a:t>Interior angles of a Polygon</a:t>
            </a:r>
            <a:endParaRPr lang="el-GR" b="1" dirty="0">
              <a:solidFill>
                <a:srgbClr val="166C59"/>
              </a:solidFill>
            </a:endParaRPr>
          </a:p>
        </p:txBody>
      </p:sp>
      <p:sp>
        <p:nvSpPr>
          <p:cNvPr id="3" name="Content Placeholder 2"/>
          <p:cNvSpPr>
            <a:spLocks noGrp="1"/>
          </p:cNvSpPr>
          <p:nvPr>
            <p:ph idx="1"/>
          </p:nvPr>
        </p:nvSpPr>
        <p:spPr/>
        <p:txBody>
          <a:bodyPr/>
          <a:lstStyle/>
          <a:p>
            <a:pPr marL="0" indent="0" algn="just">
              <a:buNone/>
            </a:pPr>
            <a:r>
              <a:rPr lang="en-US" sz="2400" b="1" dirty="0"/>
              <a:t>To find the sum of the interior angles in a polygon, divide the polygon into triangles.</a:t>
            </a:r>
            <a:endParaRPr lang="el-GR" sz="2400" dirty="0"/>
          </a:p>
        </p:txBody>
      </p:sp>
      <p:pic>
        <p:nvPicPr>
          <p:cNvPr id="5" name="Obrázok 4">
            <a:extLst>
              <a:ext uri="{FF2B5EF4-FFF2-40B4-BE49-F238E27FC236}">
                <a16:creationId xmlns:a16="http://schemas.microsoft.com/office/drawing/2014/main" id="{6E106274-B0DD-495F-B88F-F4A55E17D51B}"/>
              </a:ext>
            </a:extLst>
          </p:cNvPr>
          <p:cNvPicPr>
            <a:picLocks noChangeAspect="1"/>
          </p:cNvPicPr>
          <p:nvPr/>
        </p:nvPicPr>
        <p:blipFill>
          <a:blip r:embed="rId2"/>
          <a:stretch>
            <a:fillRect/>
          </a:stretch>
        </p:blipFill>
        <p:spPr>
          <a:xfrm>
            <a:off x="971600" y="2852936"/>
            <a:ext cx="7555676" cy="2855759"/>
          </a:xfrm>
          <a:prstGeom prst="rect">
            <a:avLst/>
          </a:prstGeom>
        </p:spPr>
      </p:pic>
    </p:spTree>
    <p:extLst>
      <p:ext uri="{BB962C8B-B14F-4D97-AF65-F5344CB8AC3E}">
        <p14:creationId xmlns:p14="http://schemas.microsoft.com/office/powerpoint/2010/main" val="176272453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solidFill>
                  <a:srgbClr val="166C59"/>
                </a:solidFill>
              </a:rPr>
              <a:t>Interior angles of a Polygon</a:t>
            </a:r>
            <a:endParaRPr lang="el-GR" b="1" dirty="0">
              <a:solidFill>
                <a:srgbClr val="166C59"/>
              </a:solidFill>
            </a:endParaRPr>
          </a:p>
        </p:txBody>
      </p:sp>
      <p:sp>
        <p:nvSpPr>
          <p:cNvPr id="3" name="Content Placeholder 2"/>
          <p:cNvSpPr>
            <a:spLocks noGrp="1"/>
          </p:cNvSpPr>
          <p:nvPr>
            <p:ph idx="1"/>
          </p:nvPr>
        </p:nvSpPr>
        <p:spPr>
          <a:xfrm>
            <a:off x="457200" y="1320592"/>
            <a:ext cx="8229600" cy="4525963"/>
          </a:xfrm>
        </p:spPr>
        <p:txBody>
          <a:bodyPr/>
          <a:lstStyle/>
          <a:p>
            <a:pPr marL="0" indent="0">
              <a:buNone/>
            </a:pPr>
            <a:r>
              <a:rPr lang="en-US" sz="2400" b="1" dirty="0"/>
              <a:t>The sum of the angles in a triangle is 180°. To find the sum of the interior angles of a polygon, multiply the number of triangles in the polygon by 180°.</a:t>
            </a:r>
          </a:p>
          <a:p>
            <a:pPr marL="0" indent="0">
              <a:buNone/>
            </a:pPr>
            <a:endParaRPr lang="en-US" sz="2400" b="1" dirty="0"/>
          </a:p>
          <a:p>
            <a:pPr marL="0" indent="0">
              <a:buNone/>
            </a:pPr>
            <a:r>
              <a:rPr lang="en-US" sz="2400" b="1" dirty="0"/>
              <a:t>Since all the angles inside the regular polygons are the same. Therefore, the formula for finding the angles of a regular polygon is given by;</a:t>
            </a:r>
          </a:p>
          <a:p>
            <a:pPr marL="0" indent="0">
              <a:buNone/>
            </a:pPr>
            <a:endParaRPr lang="en-US" sz="2400" b="1" dirty="0"/>
          </a:p>
          <a:p>
            <a:pPr marL="0" indent="0">
              <a:buNone/>
            </a:pPr>
            <a:r>
              <a:rPr lang="en-US" sz="2400" b="1" dirty="0"/>
              <a:t>Sum of interior angles = 180° * (n – 2)</a:t>
            </a:r>
          </a:p>
          <a:p>
            <a:pPr marL="0" indent="0">
              <a:buNone/>
            </a:pPr>
            <a:endParaRPr lang="en-US" sz="2400" b="1" dirty="0"/>
          </a:p>
          <a:p>
            <a:pPr marL="0" indent="0">
              <a:buNone/>
            </a:pPr>
            <a:r>
              <a:rPr lang="en-US" sz="2400" b="1" dirty="0"/>
              <a:t>Where n = the number of sides of a polygon.</a:t>
            </a:r>
          </a:p>
        </p:txBody>
      </p:sp>
    </p:spTree>
    <p:extLst>
      <p:ext uri="{BB962C8B-B14F-4D97-AF65-F5344CB8AC3E}">
        <p14:creationId xmlns:p14="http://schemas.microsoft.com/office/powerpoint/2010/main" val="312422243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b="1" dirty="0">
                <a:solidFill>
                  <a:srgbClr val="166C59"/>
                </a:solidFill>
              </a:rPr>
              <a:t>Triangles</a:t>
            </a:r>
            <a:endParaRPr lang="el-GR" b="1" dirty="0">
              <a:solidFill>
                <a:srgbClr val="166C59"/>
              </a:solidFill>
            </a:endParaRPr>
          </a:p>
        </p:txBody>
      </p:sp>
      <p:sp>
        <p:nvSpPr>
          <p:cNvPr id="3" name="Content Placeholder 2"/>
          <p:cNvSpPr>
            <a:spLocks noGrp="1"/>
          </p:cNvSpPr>
          <p:nvPr>
            <p:ph idx="1"/>
          </p:nvPr>
        </p:nvSpPr>
        <p:spPr/>
        <p:txBody>
          <a:bodyPr/>
          <a:lstStyle/>
          <a:p>
            <a:pPr marL="0" indent="0" algn="just">
              <a:buNone/>
            </a:pPr>
            <a:r>
              <a:rPr lang="en-US" sz="2400" b="1" dirty="0"/>
              <a:t>The Interior Angles of a Triangle add up to 180°</a:t>
            </a:r>
            <a:endParaRPr lang="el-GR" sz="2400" b="1" dirty="0"/>
          </a:p>
        </p:txBody>
      </p:sp>
      <p:pic>
        <p:nvPicPr>
          <p:cNvPr id="6" name="Obrázok 5">
            <a:extLst>
              <a:ext uri="{FF2B5EF4-FFF2-40B4-BE49-F238E27FC236}">
                <a16:creationId xmlns:a16="http://schemas.microsoft.com/office/drawing/2014/main" id="{1EE345D1-7E32-494D-8C74-3A19BBB7E8A5}"/>
              </a:ext>
            </a:extLst>
          </p:cNvPr>
          <p:cNvPicPr>
            <a:picLocks noChangeAspect="1"/>
          </p:cNvPicPr>
          <p:nvPr/>
        </p:nvPicPr>
        <p:blipFill>
          <a:blip r:embed="rId2"/>
          <a:stretch>
            <a:fillRect/>
          </a:stretch>
        </p:blipFill>
        <p:spPr>
          <a:xfrm>
            <a:off x="661531" y="2475692"/>
            <a:ext cx="3593588" cy="2385040"/>
          </a:xfrm>
          <a:prstGeom prst="rect">
            <a:avLst/>
          </a:prstGeom>
        </p:spPr>
      </p:pic>
      <p:pic>
        <p:nvPicPr>
          <p:cNvPr id="7" name="Obrázok 6">
            <a:extLst>
              <a:ext uri="{FF2B5EF4-FFF2-40B4-BE49-F238E27FC236}">
                <a16:creationId xmlns:a16="http://schemas.microsoft.com/office/drawing/2014/main" id="{3D2FDE81-0720-4C41-8BF2-B6750B591EDA}"/>
              </a:ext>
            </a:extLst>
          </p:cNvPr>
          <p:cNvPicPr>
            <a:picLocks noChangeAspect="1"/>
          </p:cNvPicPr>
          <p:nvPr/>
        </p:nvPicPr>
        <p:blipFill>
          <a:blip r:embed="rId3"/>
          <a:stretch>
            <a:fillRect/>
          </a:stretch>
        </p:blipFill>
        <p:spPr>
          <a:xfrm>
            <a:off x="4499992" y="2484120"/>
            <a:ext cx="3594071" cy="2457881"/>
          </a:xfrm>
          <a:prstGeom prst="rect">
            <a:avLst/>
          </a:prstGeom>
        </p:spPr>
      </p:pic>
    </p:spTree>
    <p:extLst>
      <p:ext uri="{BB962C8B-B14F-4D97-AF65-F5344CB8AC3E}">
        <p14:creationId xmlns:p14="http://schemas.microsoft.com/office/powerpoint/2010/main" val="371406263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b="1" dirty="0">
                <a:solidFill>
                  <a:srgbClr val="166C59"/>
                </a:solidFill>
              </a:rPr>
              <a:t>Triangles</a:t>
            </a:r>
            <a:endParaRPr lang="el-GR" b="1" dirty="0">
              <a:solidFill>
                <a:srgbClr val="166C59"/>
              </a:solidFill>
            </a:endParaRPr>
          </a:p>
        </p:txBody>
      </p:sp>
      <p:sp>
        <p:nvSpPr>
          <p:cNvPr id="3" name="Content Placeholder 2"/>
          <p:cNvSpPr>
            <a:spLocks noGrp="1"/>
          </p:cNvSpPr>
          <p:nvPr>
            <p:ph idx="1"/>
          </p:nvPr>
        </p:nvSpPr>
        <p:spPr/>
        <p:txBody>
          <a:bodyPr/>
          <a:lstStyle/>
          <a:p>
            <a:pPr marL="0" indent="0" algn="just">
              <a:buNone/>
            </a:pPr>
            <a:r>
              <a:rPr lang="en-US" sz="2400" b="1" dirty="0"/>
              <a:t>A triangle has 3 sides, therefore,</a:t>
            </a:r>
          </a:p>
          <a:p>
            <a:pPr marL="0" indent="0" algn="just">
              <a:buNone/>
            </a:pPr>
            <a:r>
              <a:rPr lang="en-US" sz="2400" b="1" dirty="0"/>
              <a:t>n = 3</a:t>
            </a:r>
          </a:p>
          <a:p>
            <a:pPr marL="0" indent="0" algn="just">
              <a:buNone/>
            </a:pPr>
            <a:r>
              <a:rPr lang="en-US" sz="2400" b="1" dirty="0"/>
              <a:t>Substitute n = 3 into the formula of finding the angles of a polygon.</a:t>
            </a:r>
          </a:p>
          <a:p>
            <a:pPr marL="0" indent="0" algn="just">
              <a:buNone/>
            </a:pPr>
            <a:r>
              <a:rPr lang="en-US" sz="2400" b="1" dirty="0"/>
              <a:t>Sum of interior angles = 180° * (n – 2)</a:t>
            </a:r>
          </a:p>
          <a:p>
            <a:pPr marL="0" indent="0" algn="just">
              <a:buNone/>
            </a:pPr>
            <a:r>
              <a:rPr lang="en-US" sz="2400" b="1" dirty="0"/>
              <a:t>= 180° * (3 – 2)</a:t>
            </a:r>
          </a:p>
          <a:p>
            <a:pPr marL="0" indent="0" algn="just">
              <a:buNone/>
            </a:pPr>
            <a:r>
              <a:rPr lang="en-US" sz="2400" b="1" dirty="0"/>
              <a:t>= 180° * 1</a:t>
            </a:r>
          </a:p>
          <a:p>
            <a:pPr marL="0" indent="0" algn="just">
              <a:buNone/>
            </a:pPr>
            <a:r>
              <a:rPr lang="en-US" sz="2400" b="1" dirty="0"/>
              <a:t>= 180°</a:t>
            </a:r>
          </a:p>
        </p:txBody>
      </p:sp>
    </p:spTree>
    <p:extLst>
      <p:ext uri="{BB962C8B-B14F-4D97-AF65-F5344CB8AC3E}">
        <p14:creationId xmlns:p14="http://schemas.microsoft.com/office/powerpoint/2010/main" val="283562926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b="1" dirty="0">
                <a:solidFill>
                  <a:srgbClr val="166C59"/>
                </a:solidFill>
              </a:rPr>
              <a:t>Quadrilaterals (Squares, etc)</a:t>
            </a:r>
            <a:endParaRPr lang="el-GR" b="1" dirty="0">
              <a:solidFill>
                <a:srgbClr val="166C59"/>
              </a:solidFill>
            </a:endParaRPr>
          </a:p>
        </p:txBody>
      </p:sp>
      <p:sp>
        <p:nvSpPr>
          <p:cNvPr id="3" name="Content Placeholder 2"/>
          <p:cNvSpPr>
            <a:spLocks noGrp="1"/>
          </p:cNvSpPr>
          <p:nvPr>
            <p:ph idx="1"/>
          </p:nvPr>
        </p:nvSpPr>
        <p:spPr/>
        <p:txBody>
          <a:bodyPr/>
          <a:lstStyle/>
          <a:p>
            <a:pPr marL="0" indent="0" algn="just">
              <a:buNone/>
            </a:pPr>
            <a:r>
              <a:rPr lang="en-US" sz="2400" b="1" dirty="0"/>
              <a:t>A Quadrilateral has 4 straight sides.</a:t>
            </a:r>
          </a:p>
          <a:p>
            <a:pPr marL="0" indent="0" algn="just">
              <a:buNone/>
            </a:pPr>
            <a:r>
              <a:rPr lang="en-US" sz="2400" b="1" dirty="0"/>
              <a:t>The Interior Angles of a Quadrilateral add up to 360°, because there are 2 triangles in a square.</a:t>
            </a:r>
            <a:endParaRPr lang="el-GR" sz="2400" b="1" dirty="0"/>
          </a:p>
        </p:txBody>
      </p:sp>
      <p:pic>
        <p:nvPicPr>
          <p:cNvPr id="5" name="Obrázok 4">
            <a:extLst>
              <a:ext uri="{FF2B5EF4-FFF2-40B4-BE49-F238E27FC236}">
                <a16:creationId xmlns:a16="http://schemas.microsoft.com/office/drawing/2014/main" id="{8FD08DCE-EB3F-40B4-B3C9-607A292C509E}"/>
              </a:ext>
            </a:extLst>
          </p:cNvPr>
          <p:cNvPicPr>
            <a:picLocks noChangeAspect="1"/>
          </p:cNvPicPr>
          <p:nvPr/>
        </p:nvPicPr>
        <p:blipFill>
          <a:blip r:embed="rId2"/>
          <a:stretch>
            <a:fillRect/>
          </a:stretch>
        </p:blipFill>
        <p:spPr>
          <a:xfrm>
            <a:off x="323528" y="3128742"/>
            <a:ext cx="3923928" cy="2455118"/>
          </a:xfrm>
          <a:prstGeom prst="rect">
            <a:avLst/>
          </a:prstGeom>
        </p:spPr>
      </p:pic>
      <p:pic>
        <p:nvPicPr>
          <p:cNvPr id="7" name="Obrázok 6">
            <a:extLst>
              <a:ext uri="{FF2B5EF4-FFF2-40B4-BE49-F238E27FC236}">
                <a16:creationId xmlns:a16="http://schemas.microsoft.com/office/drawing/2014/main" id="{001A28B9-C72C-4E13-AB83-5EBAB43A72B9}"/>
              </a:ext>
            </a:extLst>
          </p:cNvPr>
          <p:cNvPicPr>
            <a:picLocks noChangeAspect="1"/>
          </p:cNvPicPr>
          <p:nvPr/>
        </p:nvPicPr>
        <p:blipFill>
          <a:blip r:embed="rId3"/>
          <a:stretch>
            <a:fillRect/>
          </a:stretch>
        </p:blipFill>
        <p:spPr>
          <a:xfrm>
            <a:off x="4407096" y="3128742"/>
            <a:ext cx="3947153" cy="2455118"/>
          </a:xfrm>
          <a:prstGeom prst="rect">
            <a:avLst/>
          </a:prstGeom>
        </p:spPr>
      </p:pic>
    </p:spTree>
    <p:extLst>
      <p:ext uri="{BB962C8B-B14F-4D97-AF65-F5344CB8AC3E}">
        <p14:creationId xmlns:p14="http://schemas.microsoft.com/office/powerpoint/2010/main" val="303815150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Θέμα του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173</TotalTime>
  <Words>880</Words>
  <Application>Microsoft Office PowerPoint</Application>
  <PresentationFormat>Prezentácia na obrazovke (4:3)</PresentationFormat>
  <Paragraphs>83</Paragraphs>
  <Slides>19</Slides>
  <Notes>0</Notes>
  <HiddenSlides>0</HiddenSlides>
  <MMClips>0</MMClips>
  <ScaleCrop>false</ScaleCrop>
  <HeadingPairs>
    <vt:vector size="6" baseType="variant">
      <vt:variant>
        <vt:lpstr>Použité písma</vt:lpstr>
      </vt:variant>
      <vt:variant>
        <vt:i4>3</vt:i4>
      </vt:variant>
      <vt:variant>
        <vt:lpstr>Motív</vt:lpstr>
      </vt:variant>
      <vt:variant>
        <vt:i4>1</vt:i4>
      </vt:variant>
      <vt:variant>
        <vt:lpstr>Nadpisy snímok</vt:lpstr>
      </vt:variant>
      <vt:variant>
        <vt:i4>19</vt:i4>
      </vt:variant>
    </vt:vector>
  </HeadingPairs>
  <TitlesOfParts>
    <vt:vector size="23" baseType="lpstr">
      <vt:lpstr>Adobe Heiti Std R</vt:lpstr>
      <vt:lpstr>Arial</vt:lpstr>
      <vt:lpstr>Calibri</vt:lpstr>
      <vt:lpstr>Office Theme</vt:lpstr>
      <vt:lpstr>Calculating angles related to polygons</vt:lpstr>
      <vt:lpstr>Polygons</vt:lpstr>
      <vt:lpstr>Polygons</vt:lpstr>
      <vt:lpstr>Interior angles of a Polygon</vt:lpstr>
      <vt:lpstr>Interior angles of a Polygon</vt:lpstr>
      <vt:lpstr>Interior angles of a Polygon</vt:lpstr>
      <vt:lpstr>Triangles</vt:lpstr>
      <vt:lpstr>Triangles</vt:lpstr>
      <vt:lpstr>Quadrilaterals (Squares, etc)</vt:lpstr>
      <vt:lpstr>Quadrilaterals (Squares, etc)</vt:lpstr>
      <vt:lpstr>Quadrilaterals (Squares, etc)</vt:lpstr>
      <vt:lpstr>Pentagon</vt:lpstr>
      <vt:lpstr>Pentagon</vt:lpstr>
      <vt:lpstr>The General Rule</vt:lpstr>
      <vt:lpstr>The General Rule</vt:lpstr>
      <vt:lpstr>Exterior angles of polygons</vt:lpstr>
      <vt:lpstr>Exterior angles of polygons</vt:lpstr>
      <vt:lpstr>Remember</vt:lpstr>
      <vt:lpstr>Remember</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subject/>
  <dc:creator/>
  <cp:keywords/>
  <dc:description/>
  <cp:lastModifiedBy>Šimon Srnka</cp:lastModifiedBy>
  <cp:revision>24</cp:revision>
  <dcterms:created xsi:type="dcterms:W3CDTF">2016-10-07T11:12:08Z</dcterms:created>
  <dcterms:modified xsi:type="dcterms:W3CDTF">2022-04-07T17:09:21Z</dcterms:modified>
  <cp:category/>
</cp:coreProperties>
</file>