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7"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68" y="1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6E1BB5-5775-45A0-BF9E-A4F20FEC5FAD}" type="datetimeFigureOut">
              <a:rPr lang="en-US" smtClean="0"/>
              <a:t>25-Jan-23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947E26-11A7-4B4A-B9D0-F18DAD01921F}" type="slidenum">
              <a:rPr lang="en-US" smtClean="0"/>
              <a:t>‹#›</a:t>
            </a:fld>
            <a:endParaRPr lang="en-US"/>
          </a:p>
        </p:txBody>
      </p:sp>
    </p:spTree>
    <p:extLst>
      <p:ext uri="{BB962C8B-B14F-4D97-AF65-F5344CB8AC3E}">
        <p14:creationId xmlns:p14="http://schemas.microsoft.com/office/powerpoint/2010/main" val="4287427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947E26-11A7-4B4A-B9D0-F18DAD01921F}" type="slidenum">
              <a:rPr lang="en-US" smtClean="0"/>
              <a:t>19</a:t>
            </a:fld>
            <a:endParaRPr lang="en-US"/>
          </a:p>
        </p:txBody>
      </p:sp>
    </p:spTree>
    <p:extLst>
      <p:ext uri="{BB962C8B-B14F-4D97-AF65-F5344CB8AC3E}">
        <p14:creationId xmlns:p14="http://schemas.microsoft.com/office/powerpoint/2010/main" val="33417666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11952651"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ctrTitle"/>
          </p:nvPr>
        </p:nvSpPr>
        <p:spPr>
          <a:xfrm>
            <a:off x="437323" y="1052737"/>
            <a:ext cx="103632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431371" y="2636912"/>
            <a:ext cx="85344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dirty="0"/>
          </a:p>
        </p:txBody>
      </p:sp>
    </p:spTree>
    <p:extLst>
      <p:ext uri="{BB962C8B-B14F-4D97-AF65-F5344CB8AC3E}">
        <p14:creationId xmlns:p14="http://schemas.microsoft.com/office/powerpoint/2010/main" val="632014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609600" y="1600201"/>
            <a:ext cx="109728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4026931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4072524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749579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2048661" y="0"/>
            <a:ext cx="143340" cy="6885385"/>
          </a:xfrm>
          <a:prstGeom prst="rect">
            <a:avLst/>
          </a:prstGeom>
        </p:spPr>
      </p:pic>
    </p:spTree>
    <p:extLst>
      <p:ext uri="{BB962C8B-B14F-4D97-AF65-F5344CB8AC3E}">
        <p14:creationId xmlns:p14="http://schemas.microsoft.com/office/powerpoint/2010/main" val="375535340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rive.google.com/file/d/1sdynPztLBAxrSM1I7--UhevQkjp7zwpO/view" TargetMode="External"/><Relationship Id="rId2" Type="http://schemas.openxmlformats.org/officeDocument/2006/relationships/hyperlink" Target="http://fs.unm.edu/EnciclopediaNumerelor.pdf" TargetMode="External"/><Relationship Id="rId1" Type="http://schemas.openxmlformats.org/officeDocument/2006/relationships/slideLayout" Target="../slideLayouts/slideLayout2.xml"/><Relationship Id="rId4" Type="http://schemas.openxmlformats.org/officeDocument/2006/relationships/hyperlink" Target="https://www.matera.ro/2019/12/numere-intreg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0"/>
            <a:ext cx="10972800" cy="1143000"/>
          </a:xfrm>
        </p:spPr>
        <p:txBody>
          <a:bodyPr/>
          <a:lstStyle/>
          <a:p>
            <a:r>
              <a:rPr lang="ro-RO" b="1" dirty="0"/>
              <a:t>Operations with ordinary fractions</a:t>
            </a:r>
          </a:p>
        </p:txBody>
      </p:sp>
    </p:spTree>
    <p:extLst>
      <p:ext uri="{BB962C8B-B14F-4D97-AF65-F5344CB8AC3E}">
        <p14:creationId xmlns:p14="http://schemas.microsoft.com/office/powerpoint/2010/main" val="4016400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lstStyle/>
          <a:p>
            <a:pPr marL="0" indent="0">
              <a:buNone/>
            </a:pPr>
            <a:r>
              <a:rPr lang="en-US" sz="2800" b="1" dirty="0"/>
              <a:t>Application. </a:t>
            </a:r>
            <a:r>
              <a:rPr lang="en-US" sz="2800" dirty="0"/>
              <a:t>Let's watch </a:t>
            </a:r>
            <a:r>
              <a:rPr lang="en-US" sz="2800" dirty="0" err="1"/>
              <a:t>RoboCuza</a:t>
            </a:r>
            <a:r>
              <a:rPr lang="en-US" sz="2800" dirty="0"/>
              <a:t> move along the number line:</a:t>
            </a:r>
          </a:p>
          <a:p>
            <a:pPr marL="0" indent="0">
              <a:buNone/>
            </a:pPr>
            <a:r>
              <a:rPr lang="en-US" sz="2800" dirty="0"/>
              <a:t>a) </a:t>
            </a:r>
            <a:r>
              <a:rPr lang="en-US" sz="2800" dirty="0" err="1"/>
              <a:t>RoboCuza</a:t>
            </a:r>
            <a:r>
              <a:rPr lang="en-US" sz="2800" dirty="0"/>
              <a:t> starts from O(0) and moves in the positive direction, first by 𝟓/𝟔 units and then by 𝟏/𝟑 units. Let's establish the coordinate of the point P where it arrives;</a:t>
            </a:r>
          </a:p>
          <a:p>
            <a:pPr marL="0" indent="0">
              <a:buNone/>
            </a:pPr>
            <a:r>
              <a:rPr lang="en-US" sz="2800" dirty="0"/>
              <a:t>b) From P, </a:t>
            </a:r>
            <a:r>
              <a:rPr lang="en-US" sz="2800" dirty="0" err="1"/>
              <a:t>RoboCuza</a:t>
            </a:r>
            <a:r>
              <a:rPr lang="en-US" sz="2800" dirty="0"/>
              <a:t> moves in the negative direction by 𝟓/𝟔 units and then in the positive direction by 𝟏/𝟐 units. Let's determine the new coordinate and the total length of the road traveled.</a:t>
            </a:r>
            <a:endParaRPr lang="ro-RO" sz="2800" dirty="0"/>
          </a:p>
        </p:txBody>
      </p:sp>
    </p:spTree>
    <p:extLst>
      <p:ext uri="{BB962C8B-B14F-4D97-AF65-F5344CB8AC3E}">
        <p14:creationId xmlns:p14="http://schemas.microsoft.com/office/powerpoint/2010/main" val="2044807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a:xfrm>
            <a:off x="609600" y="1351921"/>
            <a:ext cx="10972800" cy="4525963"/>
          </a:xfrm>
        </p:spPr>
        <p:txBody>
          <a:bodyPr/>
          <a:lstStyle/>
          <a:p>
            <a:pPr marL="0" lvl="0" indent="0">
              <a:buNone/>
            </a:pPr>
            <a:r>
              <a:rPr lang="en-US" sz="2000" b="1" dirty="0">
                <a:solidFill>
                  <a:schemeClr val="tx1"/>
                </a:solidFill>
              </a:rPr>
              <a:t>Multiplication and division of rational numbers; property</a:t>
            </a:r>
          </a:p>
          <a:p>
            <a:pPr marL="0" lvl="0" indent="0">
              <a:buNone/>
            </a:pPr>
            <a:endParaRPr lang="en-US" sz="2000" b="1" dirty="0">
              <a:solidFill>
                <a:schemeClr val="tx1"/>
              </a:solidFill>
            </a:endParaRPr>
          </a:p>
          <a:p>
            <a:pPr marL="0" lvl="0" indent="0">
              <a:buNone/>
            </a:pPr>
            <a:r>
              <a:rPr lang="en-US" sz="2000" dirty="0">
                <a:solidFill>
                  <a:schemeClr val="tx1"/>
                </a:solidFill>
              </a:rPr>
              <a:t>A1. To remember how to multiply and divide two positive rational numbers expressed by ordinary fractions, let's solve the following problem:</a:t>
            </a:r>
          </a:p>
          <a:p>
            <a:pPr marL="0" lvl="0" indent="0">
              <a:buNone/>
            </a:pPr>
            <a:r>
              <a:rPr lang="en-US" sz="2000" dirty="0">
                <a:solidFill>
                  <a:schemeClr val="tx1"/>
                </a:solidFill>
              </a:rPr>
              <a:t>A cyclist travels from town A to town B.</a:t>
            </a:r>
          </a:p>
          <a:p>
            <a:pPr marL="0" lvl="0" indent="0">
              <a:buNone/>
            </a:pPr>
            <a:r>
              <a:rPr lang="en-US" sz="2000" dirty="0">
                <a:solidFill>
                  <a:schemeClr val="tx1"/>
                </a:solidFill>
              </a:rPr>
              <a:t>a) If the cyclist covers 2/7 of the entire distance in one hour, can he reach town B in 3 hours? How far does the cyclist travel in 7/2 hours?</a:t>
            </a:r>
          </a:p>
          <a:p>
            <a:pPr marL="0" lvl="0" indent="0">
              <a:buNone/>
            </a:pPr>
            <a:r>
              <a:rPr lang="en-US" sz="2000" dirty="0">
                <a:solidFill>
                  <a:schemeClr val="tx1"/>
                </a:solidFill>
              </a:rPr>
              <a:t>b) If the cyclist covers 1/2 of the entire distance in 3/5 hours, how much does he cover in one hour of this distance?</a:t>
            </a:r>
            <a:endParaRPr lang="ro-RO" sz="2000" dirty="0">
              <a:solidFill>
                <a:schemeClr val="tx1"/>
              </a:solidFill>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4350356" y="4252770"/>
            <a:ext cx="4496917" cy="1993611"/>
          </a:xfrm>
          <a:prstGeom prst="rect">
            <a:avLst/>
          </a:prstGeom>
        </p:spPr>
      </p:pic>
    </p:spTree>
    <p:extLst>
      <p:ext uri="{BB962C8B-B14F-4D97-AF65-F5344CB8AC3E}">
        <p14:creationId xmlns:p14="http://schemas.microsoft.com/office/powerpoint/2010/main" val="3082972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1"/>
            <a:ext cx="10972800" cy="1143000"/>
          </a:xfrm>
        </p:spPr>
        <p:txBody>
          <a:bodyPr/>
          <a:lstStyle/>
          <a:p>
            <a:r>
              <a:rPr lang="ro-RO" dirty="0"/>
              <a:t>Operations with ordinary fractions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09600" y="1721313"/>
                <a:ext cx="10972800" cy="4525963"/>
              </a:xfrm>
            </p:spPr>
            <p:txBody>
              <a:bodyPr/>
              <a:lstStyle/>
              <a:p>
                <a:r>
                  <a:rPr lang="en-US" sz="2400" dirty="0">
                    <a:solidFill>
                      <a:schemeClr val="tx1"/>
                    </a:solidFill>
                  </a:rPr>
                  <a:t>A2. With those mentioned in activity A1. complete the calculations by applying the rule of signs from multiplying whole numbers:</a:t>
                </a:r>
              </a:p>
              <a:p>
                <a:r>
                  <a:rPr lang="ro-RO" sz="2400" b="1" dirty="0">
                    <a:solidFill>
                      <a:schemeClr val="tx1"/>
                    </a:solidFill>
                  </a:rPr>
                  <a:t>a)</a:t>
                </a:r>
                <a14:m>
                  <m:oMath xmlns:m="http://schemas.openxmlformats.org/officeDocument/2006/math">
                    <m:r>
                      <a:rPr lang="ro-RO" sz="2400" i="1">
                        <a:solidFill>
                          <a:schemeClr val="tx1"/>
                        </a:solidFill>
                        <a:latin typeface="Cambria Math" panose="02040503050406030204" pitchFamily="18" charset="0"/>
                      </a:rPr>
                      <m:t> 3∙</m:t>
                    </m:r>
                    <m:d>
                      <m:dPr>
                        <m:ctrlPr>
                          <a:rPr lang="ro-RO" sz="2400" i="1">
                            <a:solidFill>
                              <a:schemeClr val="tx1"/>
                            </a:solidFill>
                            <a:latin typeface="Cambria Math" panose="02040503050406030204" pitchFamily="18" charset="0"/>
                          </a:rPr>
                        </m:ctrlPr>
                      </m:dPr>
                      <m:e>
                        <m:r>
                          <a:rPr lang="ro-RO"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ro-RO" sz="2400" i="1">
                                <a:solidFill>
                                  <a:schemeClr val="tx1"/>
                                </a:solidFill>
                                <a:latin typeface="Cambria Math" panose="02040503050406030204" pitchFamily="18" charset="0"/>
                              </a:rPr>
                              <m:t>2</m:t>
                            </m:r>
                          </m:num>
                          <m:den>
                            <m:r>
                              <a:rPr lang="ro-RO" sz="2400" i="1">
                                <a:solidFill>
                                  <a:schemeClr val="tx1"/>
                                </a:solidFill>
                                <a:latin typeface="Cambria Math" panose="02040503050406030204" pitchFamily="18" charset="0"/>
                              </a:rPr>
                              <m:t>17</m:t>
                            </m:r>
                          </m:den>
                        </m:f>
                      </m:e>
                    </m:d>
                    <m:r>
                      <a:rPr lang="ro-RO"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71</m:t>
                            </m:r>
                          </m:num>
                          <m:den>
                            <m:r>
                              <a:rPr lang="en-US" sz="2400" i="1">
                                <a:solidFill>
                                  <a:schemeClr val="tx1"/>
                                </a:solidFill>
                                <a:latin typeface="Cambria Math" panose="02040503050406030204" pitchFamily="18" charset="0"/>
                              </a:rPr>
                              <m:t>5</m:t>
                            </m:r>
                          </m:den>
                        </m:f>
                      </m:e>
                    </m:d>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3</m:t>
                        </m:r>
                      </m:num>
                      <m:den>
                        <m:r>
                          <a:rPr lang="en-US" sz="2400" i="1">
                            <a:solidFill>
                              <a:schemeClr val="tx1"/>
                            </a:solidFill>
                            <a:latin typeface="Cambria Math" panose="02040503050406030204" pitchFamily="18" charset="0"/>
                          </a:rPr>
                          <m:t>25</m:t>
                        </m:r>
                      </m:den>
                    </m:f>
                    <m:r>
                      <a:rPr lang="en-US" sz="2400" i="1">
                        <a:solidFill>
                          <a:schemeClr val="tx1"/>
                        </a:solidFill>
                        <a:latin typeface="Cambria Math" panose="02040503050406030204" pitchFamily="18" charset="0"/>
                      </a:rPr>
                      <m:t>=…; </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4</m:t>
                            </m:r>
                          </m:num>
                          <m:den>
                            <m:r>
                              <a:rPr lang="en-US" sz="2400" i="1">
                                <a:solidFill>
                                  <a:schemeClr val="tx1"/>
                                </a:solidFill>
                                <a:latin typeface="Cambria Math" panose="02040503050406030204" pitchFamily="18" charset="0"/>
                              </a:rPr>
                              <m:t>65</m:t>
                            </m:r>
                          </m:den>
                        </m:f>
                      </m:e>
                    </m:d>
                    <m:r>
                      <a:rPr lang="en-US" sz="2400" i="1">
                        <a:solidFill>
                          <a:schemeClr val="tx1"/>
                        </a:solidFill>
                        <a:latin typeface="Cambria Math" panose="02040503050406030204" pitchFamily="18" charset="0"/>
                      </a:rPr>
                      <m:t>∙</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5</m:t>
                            </m:r>
                          </m:num>
                          <m:den>
                            <m:r>
                              <a:rPr lang="en-US" sz="2400" i="1">
                                <a:solidFill>
                                  <a:schemeClr val="tx1"/>
                                </a:solidFill>
                                <a:latin typeface="Cambria Math" panose="02040503050406030204" pitchFamily="18" charset="0"/>
                              </a:rPr>
                              <m:t>7</m:t>
                            </m:r>
                          </m:den>
                        </m:f>
                      </m:e>
                    </m:d>
                    <m:r>
                      <a:rPr lang="en-US" sz="2400" i="1">
                        <a:solidFill>
                          <a:schemeClr val="tx1"/>
                        </a:solidFill>
                        <a:latin typeface="Cambria Math" panose="02040503050406030204" pitchFamily="18" charset="0"/>
                      </a:rPr>
                      <m:t>=…;2,5∙</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−4,2</m:t>
                        </m:r>
                      </m:e>
                    </m:d>
                    <m:r>
                      <a:rPr lang="en-US" sz="2400" i="1">
                        <a:solidFill>
                          <a:schemeClr val="tx1"/>
                        </a:solidFill>
                        <a:latin typeface="Cambria Math" panose="02040503050406030204" pitchFamily="18" charset="0"/>
                      </a:rPr>
                      <m:t>=… </m:t>
                    </m:r>
                  </m:oMath>
                </a14:m>
                <a:endParaRPr lang="ro-RO" sz="2400" dirty="0">
                  <a:solidFill>
                    <a:schemeClr val="tx1"/>
                  </a:solidFill>
                </a:endParaRPr>
              </a:p>
              <a:p>
                <a:r>
                  <a:rPr lang="ro-RO" sz="2400" b="1" dirty="0">
                    <a:solidFill>
                      <a:schemeClr val="tx1"/>
                    </a:solidFill>
                  </a:rPr>
                  <a:t>b)</a:t>
                </a:r>
                <a14:m>
                  <m:oMath xmlns:m="http://schemas.openxmlformats.org/officeDocument/2006/math">
                    <m:r>
                      <a:rPr lang="ro-RO"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ro-RO" sz="2400" i="1">
                            <a:solidFill>
                              <a:schemeClr val="tx1"/>
                            </a:solidFill>
                            <a:latin typeface="Cambria Math" panose="02040503050406030204" pitchFamily="18" charset="0"/>
                          </a:rPr>
                          <m:t>3</m:t>
                        </m:r>
                      </m:num>
                      <m:den>
                        <m:r>
                          <a:rPr lang="ro-RO" sz="2400" i="1">
                            <a:solidFill>
                              <a:schemeClr val="tx1"/>
                            </a:solidFill>
                            <a:latin typeface="Cambria Math" panose="02040503050406030204" pitchFamily="18" charset="0"/>
                          </a:rPr>
                          <m:t>2</m:t>
                        </m:r>
                      </m:den>
                    </m:f>
                    <m:r>
                      <a:rPr lang="ro-RO" sz="2400" i="1">
                        <a:solidFill>
                          <a:schemeClr val="tx1"/>
                        </a:solidFill>
                        <a:latin typeface="Cambria Math" panose="02040503050406030204" pitchFamily="18" charset="0"/>
                      </a:rPr>
                      <m:t>:</m:t>
                    </m:r>
                    <m:d>
                      <m:dPr>
                        <m:ctrlPr>
                          <a:rPr lang="ro-RO" sz="2400" i="1">
                            <a:solidFill>
                              <a:schemeClr val="tx1"/>
                            </a:solidFill>
                            <a:latin typeface="Cambria Math" panose="02040503050406030204" pitchFamily="18" charset="0"/>
                          </a:rPr>
                        </m:ctrlPr>
                      </m:dPr>
                      <m:e>
                        <m:r>
                          <a:rPr lang="ro-RO"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ro-RO" sz="2400" i="1">
                                <a:solidFill>
                                  <a:schemeClr val="tx1"/>
                                </a:solidFill>
                                <a:latin typeface="Cambria Math" panose="02040503050406030204" pitchFamily="18" charset="0"/>
                              </a:rPr>
                              <m:t>21</m:t>
                            </m:r>
                          </m:num>
                          <m:den>
                            <m:r>
                              <a:rPr lang="ro-RO" sz="2400" i="1">
                                <a:solidFill>
                                  <a:schemeClr val="tx1"/>
                                </a:solidFill>
                                <a:latin typeface="Cambria Math" panose="02040503050406030204" pitchFamily="18" charset="0"/>
                              </a:rPr>
                              <m:t>14</m:t>
                            </m:r>
                          </m:den>
                        </m:f>
                      </m:e>
                    </m:d>
                    <m:r>
                      <a:rPr lang="ro-RO"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71</m:t>
                            </m:r>
                          </m:num>
                          <m:den>
                            <m:r>
                              <a:rPr lang="en-US" sz="2400" i="1">
                                <a:solidFill>
                                  <a:schemeClr val="tx1"/>
                                </a:solidFill>
                                <a:latin typeface="Cambria Math" panose="02040503050406030204" pitchFamily="18" charset="0"/>
                              </a:rPr>
                              <m:t>56</m:t>
                            </m:r>
                          </m:den>
                        </m:f>
                      </m:e>
                    </m:d>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3</m:t>
                        </m:r>
                      </m:num>
                      <m:den>
                        <m:r>
                          <a:rPr lang="en-US" sz="2400" i="1">
                            <a:solidFill>
                              <a:schemeClr val="tx1"/>
                            </a:solidFill>
                            <a:latin typeface="Cambria Math" panose="02040503050406030204" pitchFamily="18" charset="0"/>
                          </a:rPr>
                          <m:t>17</m:t>
                        </m:r>
                      </m:den>
                    </m:f>
                    <m:r>
                      <a:rPr lang="en-US" sz="2400" i="1">
                        <a:solidFill>
                          <a:schemeClr val="tx1"/>
                        </a:solidFill>
                        <a:latin typeface="Cambria Math" panose="02040503050406030204" pitchFamily="18" charset="0"/>
                      </a:rPr>
                      <m:t>=…; </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4</m:t>
                            </m:r>
                          </m:num>
                          <m:den>
                            <m:r>
                              <a:rPr lang="en-US" sz="2400" i="1">
                                <a:solidFill>
                                  <a:schemeClr val="tx1"/>
                                </a:solidFill>
                                <a:latin typeface="Cambria Math" panose="02040503050406030204" pitchFamily="18" charset="0"/>
                              </a:rPr>
                              <m:t>65</m:t>
                            </m:r>
                          </m:den>
                        </m:f>
                      </m:e>
                    </m:d>
                    <m:r>
                      <a:rPr lang="en-US" sz="2400" i="1">
                        <a:solidFill>
                          <a:schemeClr val="tx1"/>
                        </a:solidFill>
                        <a:latin typeface="Cambria Math" panose="02040503050406030204" pitchFamily="18" charset="0"/>
                      </a:rPr>
                      <m:t>:</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65</m:t>
                            </m:r>
                          </m:num>
                          <m:den>
                            <m:r>
                              <a:rPr lang="en-US" sz="2400" i="1">
                                <a:solidFill>
                                  <a:schemeClr val="tx1"/>
                                </a:solidFill>
                                <a:latin typeface="Cambria Math" panose="02040503050406030204" pitchFamily="18" charset="0"/>
                              </a:rPr>
                              <m:t>75</m:t>
                            </m:r>
                          </m:den>
                        </m:f>
                      </m:e>
                    </m:d>
                    <m:r>
                      <a:rPr lang="en-US" sz="2400" i="1">
                        <a:solidFill>
                          <a:schemeClr val="tx1"/>
                        </a:solidFill>
                        <a:latin typeface="Cambria Math" panose="02040503050406030204" pitchFamily="18" charset="0"/>
                      </a:rPr>
                      <m:t>=…;2,5:</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−4,2</m:t>
                        </m:r>
                      </m:e>
                    </m:d>
                    <m:r>
                      <a:rPr lang="en-US" sz="2400" i="1">
                        <a:solidFill>
                          <a:schemeClr val="tx1"/>
                        </a:solidFill>
                        <a:latin typeface="Cambria Math" panose="02040503050406030204" pitchFamily="18" charset="0"/>
                      </a:rPr>
                      <m:t>=… </m:t>
                    </m:r>
                  </m:oMath>
                </a14:m>
                <a:endParaRPr lang="ro-RO" sz="2400" dirty="0">
                  <a:solidFill>
                    <a:schemeClr val="tx1"/>
                  </a:solidFill>
                </a:endParaRPr>
              </a:p>
              <a:p>
                <a:pPr marL="0" indent="0">
                  <a:buNone/>
                </a:pPr>
                <a:endParaRPr lang="ro-RO" sz="2400" dirty="0">
                  <a:solidFill>
                    <a:schemeClr val="tx1"/>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09600" y="1721313"/>
                <a:ext cx="10972800" cy="4525963"/>
              </a:xfrm>
              <a:blipFill>
                <a:blip r:embed="rId2"/>
                <a:stretch>
                  <a:fillRect l="-722" t="-1077"/>
                </a:stretch>
              </a:blipFill>
            </p:spPr>
            <p:txBody>
              <a:bodyPr/>
              <a:lstStyle/>
              <a:p>
                <a:r>
                  <a:rPr lang="en-US">
                    <a:noFill/>
                  </a:rPr>
                  <a:t> </a:t>
                </a:r>
              </a:p>
            </p:txBody>
          </p:sp>
        </mc:Fallback>
      </mc:AlternateContent>
    </p:spTree>
    <p:extLst>
      <p:ext uri="{BB962C8B-B14F-4D97-AF65-F5344CB8AC3E}">
        <p14:creationId xmlns:p14="http://schemas.microsoft.com/office/powerpoint/2010/main" val="3670525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65309"/>
            <a:ext cx="10972800" cy="1143000"/>
          </a:xfrm>
        </p:spPr>
        <p:txBody>
          <a:bodyPr/>
          <a:lstStyle/>
          <a:p>
            <a:r>
              <a:rPr lang="ro-RO" dirty="0"/>
              <a:t>Operations with ordinary fractions</a:t>
            </a:r>
          </a:p>
        </p:txBody>
      </p:sp>
      <p:sp>
        <p:nvSpPr>
          <p:cNvPr id="3" name="Content Placeholder 2"/>
          <p:cNvSpPr>
            <a:spLocks noGrp="1"/>
          </p:cNvSpPr>
          <p:nvPr>
            <p:ph idx="1"/>
          </p:nvPr>
        </p:nvSpPr>
        <p:spPr/>
        <p:txBody>
          <a:bodyPr/>
          <a:lstStyle/>
          <a:p>
            <a:r>
              <a:rPr lang="en-US" b="1" dirty="0"/>
              <a:t>The product. </a:t>
            </a:r>
            <a:r>
              <a:rPr lang="en-US" dirty="0"/>
              <a:t>To multiply two rational numbers we multiply their moduli (which are positive rational numbers) and apply the rule of signs from whole numbers.</a:t>
            </a:r>
          </a:p>
          <a:p>
            <a:r>
              <a:rPr lang="en-US" b="1" dirty="0"/>
              <a:t>Examples:</a:t>
            </a:r>
            <a:endParaRPr lang="ro-RO" dirty="0"/>
          </a:p>
        </p:txBody>
      </p:sp>
      <p:pic>
        <p:nvPicPr>
          <p:cNvPr id="7" name="Picture 6"/>
          <p:cNvPicPr/>
          <p:nvPr/>
        </p:nvPicPr>
        <p:blipFill>
          <a:blip r:embed="rId2"/>
          <a:stretch>
            <a:fillRect/>
          </a:stretch>
        </p:blipFill>
        <p:spPr>
          <a:xfrm>
            <a:off x="3480744" y="3590410"/>
            <a:ext cx="5118249" cy="1805156"/>
          </a:xfrm>
          <a:prstGeom prst="rect">
            <a:avLst/>
          </a:prstGeom>
        </p:spPr>
      </p:pic>
    </p:spTree>
    <p:extLst>
      <p:ext uri="{BB962C8B-B14F-4D97-AF65-F5344CB8AC3E}">
        <p14:creationId xmlns:p14="http://schemas.microsoft.com/office/powerpoint/2010/main" val="3033250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lstStyle/>
          <a:p>
            <a:r>
              <a:rPr lang="en-US" b="1" dirty="0">
                <a:solidFill>
                  <a:schemeClr val="tx1"/>
                </a:solidFill>
              </a:rPr>
              <a:t>The inverse </a:t>
            </a:r>
            <a:r>
              <a:rPr lang="en-US" dirty="0">
                <a:solidFill>
                  <a:schemeClr val="tx1"/>
                </a:solidFill>
              </a:rPr>
              <a:t>of the rational number 𝑎/𝑏, where 𝑎,𝑏∈𝑍^∗ is the rational number 𝑎/𝑏, because 𝑎/𝑏∙𝑏/𝑎=1</a:t>
            </a:r>
          </a:p>
          <a:p>
            <a:r>
              <a:rPr lang="en-US" b="1" dirty="0">
                <a:solidFill>
                  <a:schemeClr val="tx1"/>
                </a:solidFill>
              </a:rPr>
              <a:t>The result of the division </a:t>
            </a:r>
            <a:r>
              <a:rPr lang="en-US" dirty="0">
                <a:solidFill>
                  <a:schemeClr val="tx1"/>
                </a:solidFill>
              </a:rPr>
              <a:t>of two rational numbers is still a rational number. The division of two rational numbers is done by multiplying the dividend by the inverse of the divisor.</a:t>
            </a:r>
            <a:endParaRPr lang="ro-RO" dirty="0">
              <a:solidFill>
                <a:schemeClr val="tx1"/>
              </a:solidFill>
            </a:endParaRPr>
          </a:p>
        </p:txBody>
      </p:sp>
      <p:pic>
        <p:nvPicPr>
          <p:cNvPr id="5" name="Picture 4"/>
          <p:cNvPicPr/>
          <p:nvPr/>
        </p:nvPicPr>
        <p:blipFill>
          <a:blip r:embed="rId2"/>
          <a:stretch>
            <a:fillRect/>
          </a:stretch>
        </p:blipFill>
        <p:spPr>
          <a:xfrm>
            <a:off x="2512189" y="4414554"/>
            <a:ext cx="6740812" cy="1461564"/>
          </a:xfrm>
          <a:prstGeom prst="rect">
            <a:avLst/>
          </a:prstGeom>
        </p:spPr>
      </p:pic>
    </p:spTree>
    <p:extLst>
      <p:ext uri="{BB962C8B-B14F-4D97-AF65-F5344CB8AC3E}">
        <p14:creationId xmlns:p14="http://schemas.microsoft.com/office/powerpoint/2010/main" val="3302329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a:xfrm>
            <a:off x="609600" y="1417639"/>
            <a:ext cx="10972800" cy="4708526"/>
          </a:xfrm>
        </p:spPr>
        <p:txBody>
          <a:bodyPr>
            <a:normAutofit fontScale="77500" lnSpcReduction="20000"/>
          </a:bodyPr>
          <a:lstStyle/>
          <a:p>
            <a:pPr marL="0" indent="0">
              <a:buNone/>
            </a:pPr>
            <a:r>
              <a:rPr lang="en-US" b="1" dirty="0">
                <a:solidFill>
                  <a:schemeClr val="tx1"/>
                </a:solidFill>
              </a:rPr>
              <a:t>Properties of multiplication of rational numbers:</a:t>
            </a:r>
          </a:p>
          <a:p>
            <a:r>
              <a:rPr lang="en-US" dirty="0">
                <a:solidFill>
                  <a:schemeClr val="tx1"/>
                </a:solidFill>
              </a:rPr>
              <a:t>The multiplication of rational numbers has the property of associativity, commutativity, the existence of the neutral element, distributivity with respect to addition, the existence of the null element, they are the same as those of the multiplication of whole numbers. To these is added the property: Whatever a is in the set of nonzero rational numbers, there exists 1/𝑎=𝑎^(−1), so that 1/𝑎∙𝑎=1.</a:t>
            </a:r>
          </a:p>
          <a:p>
            <a:pPr marL="0" indent="0">
              <a:buNone/>
            </a:pPr>
            <a:endParaRPr lang="en-US" dirty="0">
              <a:solidFill>
                <a:schemeClr val="tx1"/>
              </a:solidFill>
            </a:endParaRPr>
          </a:p>
          <a:p>
            <a:r>
              <a:rPr lang="en-US" dirty="0">
                <a:solidFill>
                  <a:schemeClr val="tx1"/>
                </a:solidFill>
              </a:rPr>
              <a:t>Applications:</a:t>
            </a:r>
          </a:p>
          <a:p>
            <a:pPr marL="0" indent="0">
              <a:buNone/>
            </a:pPr>
            <a:r>
              <a:rPr lang="en-US" dirty="0">
                <a:solidFill>
                  <a:schemeClr val="tx1"/>
                </a:solidFill>
              </a:rPr>
              <a:t>1. Let's write the opposites and inverses of each number:</a:t>
            </a:r>
          </a:p>
          <a:p>
            <a:pPr marL="0" indent="0">
              <a:buNone/>
            </a:pPr>
            <a:r>
              <a:rPr lang="en-US" dirty="0">
                <a:solidFill>
                  <a:schemeClr val="tx1"/>
                </a:solidFill>
              </a:rPr>
              <a:t>a) 𝑥=3/7; 𝑥^(−1)=?</a:t>
            </a:r>
          </a:p>
          <a:p>
            <a:pPr marL="0" indent="0">
              <a:buNone/>
            </a:pPr>
            <a:r>
              <a:rPr lang="en-US" dirty="0">
                <a:solidFill>
                  <a:schemeClr val="tx1"/>
                </a:solidFill>
              </a:rPr>
              <a:t>b) 𝑥=−4,(6); 𝑥^(−1)=?</a:t>
            </a:r>
          </a:p>
          <a:p>
            <a:pPr marL="0" indent="0">
              <a:buNone/>
            </a:pPr>
            <a:r>
              <a:rPr lang="en-US" dirty="0">
                <a:solidFill>
                  <a:schemeClr val="tx1"/>
                </a:solidFill>
              </a:rPr>
              <a:t>c)𝑥=−31/4=𝑥^(−1)=?</a:t>
            </a:r>
          </a:p>
          <a:p>
            <a:pPr marL="0" indent="0">
              <a:buNone/>
            </a:pPr>
            <a:r>
              <a:rPr lang="en-US" dirty="0">
                <a:solidFill>
                  <a:schemeClr val="tx1"/>
                </a:solidFill>
              </a:rPr>
              <a:t>d) 𝑥=4.3; 𝑥^(−1)=?</a:t>
            </a:r>
            <a:endParaRPr lang="ro-RO" dirty="0">
              <a:solidFill>
                <a:schemeClr val="tx1"/>
              </a:solidFill>
            </a:endParaRPr>
          </a:p>
        </p:txBody>
      </p:sp>
    </p:spTree>
    <p:extLst>
      <p:ext uri="{BB962C8B-B14F-4D97-AF65-F5344CB8AC3E}">
        <p14:creationId xmlns:p14="http://schemas.microsoft.com/office/powerpoint/2010/main" val="195329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lstStyle/>
          <a:p>
            <a:r>
              <a:rPr lang="ro-RO" dirty="0">
                <a:solidFill>
                  <a:schemeClr val="tx1"/>
                </a:solidFill>
              </a:rPr>
              <a:t>2) </a:t>
            </a:r>
            <a:r>
              <a:rPr lang="en-US" dirty="0">
                <a:solidFill>
                  <a:schemeClr val="tx1"/>
                </a:solidFill>
              </a:rPr>
              <a:t>Calculate:</a:t>
            </a:r>
            <a:endParaRPr lang="ro-RO" dirty="0">
              <a:solidFill>
                <a:schemeClr val="tx1"/>
              </a:solidFill>
            </a:endParaRPr>
          </a:p>
          <a:p>
            <a:endParaRPr lang="ro-RO" dirty="0">
              <a:solidFill>
                <a:schemeClr val="tx1"/>
              </a:solidFill>
            </a:endParaRPr>
          </a:p>
          <a:p>
            <a:endParaRPr lang="ro-RO" dirty="0">
              <a:solidFill>
                <a:schemeClr val="tx1"/>
              </a:solidFill>
            </a:endParaRPr>
          </a:p>
          <a:p>
            <a:endParaRPr lang="ro-RO" dirty="0">
              <a:solidFill>
                <a:schemeClr val="tx1"/>
              </a:solidFill>
            </a:endParaRPr>
          </a:p>
          <a:p>
            <a:r>
              <a:rPr lang="ro-RO" dirty="0">
                <a:solidFill>
                  <a:schemeClr val="tx1"/>
                </a:solidFill>
              </a:rPr>
              <a:t>3</a:t>
            </a:r>
            <a:r>
              <a:rPr lang="en-US" dirty="0">
                <a:solidFill>
                  <a:schemeClr val="tx1"/>
                </a:solidFill>
              </a:rPr>
              <a:t>)</a:t>
            </a:r>
            <a:r>
              <a:rPr lang="ro-RO" dirty="0">
                <a:solidFill>
                  <a:schemeClr val="tx1"/>
                </a:solidFill>
              </a:rPr>
              <a:t> </a:t>
            </a:r>
            <a:r>
              <a:rPr lang="en-US" dirty="0">
                <a:solidFill>
                  <a:schemeClr val="tx1"/>
                </a:solidFill>
              </a:rPr>
              <a:t>Determine which of the pairs below are inverses of each other:</a:t>
            </a:r>
            <a:endParaRPr lang="ro-RO" dirty="0">
              <a:solidFill>
                <a:schemeClr val="tx1"/>
              </a:solidFill>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2015628" y="2266415"/>
            <a:ext cx="6055675" cy="766154"/>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3307767" y="5100607"/>
            <a:ext cx="5032634" cy="802912"/>
          </a:xfrm>
          <a:prstGeom prst="rect">
            <a:avLst/>
          </a:prstGeom>
        </p:spPr>
      </p:pic>
    </p:spTree>
    <p:extLst>
      <p:ext uri="{BB962C8B-B14F-4D97-AF65-F5344CB8AC3E}">
        <p14:creationId xmlns:p14="http://schemas.microsoft.com/office/powerpoint/2010/main" val="3493333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lstStyle/>
          <a:p>
            <a:r>
              <a:rPr lang="ro-RO" dirty="0"/>
              <a:t>4. Cal</a:t>
            </a:r>
            <a:r>
              <a:rPr lang="en-US" dirty="0" err="1"/>
              <a:t>culate</a:t>
            </a:r>
            <a:r>
              <a:rPr lang="ro-RO" dirty="0"/>
              <a:t>:</a:t>
            </a:r>
          </a:p>
          <a:p>
            <a:endParaRPr lang="ro-RO" dirty="0"/>
          </a:p>
          <a:p>
            <a:endParaRPr lang="ro-RO" dirty="0"/>
          </a:p>
          <a:p>
            <a:endParaRPr lang="ro-RO" dirty="0"/>
          </a:p>
          <a:p>
            <a:pPr marL="0" indent="0">
              <a:buNone/>
            </a:pPr>
            <a:endParaRPr lang="ro-RO" dirty="0"/>
          </a:p>
          <a:p>
            <a:r>
              <a:rPr lang="ro-RO" dirty="0"/>
              <a:t>5.</a:t>
            </a:r>
            <a:r>
              <a:rPr lang="en-US" dirty="0"/>
              <a:t>Calculate in the easiest way</a:t>
            </a:r>
            <a:r>
              <a:rPr lang="ro-RO" dirty="0"/>
              <a:t>:</a:t>
            </a:r>
          </a:p>
          <a:p>
            <a:endParaRPr lang="ro-RO" dirty="0"/>
          </a:p>
          <a:p>
            <a:endParaRPr lang="ro-RO" dirty="0"/>
          </a:p>
          <a:p>
            <a:endParaRPr lang="ro-RO" dirty="0"/>
          </a:p>
        </p:txBody>
      </p:sp>
      <p:pic>
        <p:nvPicPr>
          <p:cNvPr id="4" name="Picture 3"/>
          <p:cNvPicPr/>
          <p:nvPr/>
        </p:nvPicPr>
        <p:blipFill>
          <a:blip r:embed="rId2"/>
          <a:stretch>
            <a:fillRect/>
          </a:stretch>
        </p:blipFill>
        <p:spPr>
          <a:xfrm>
            <a:off x="3844904" y="1837602"/>
            <a:ext cx="5344901" cy="1591398"/>
          </a:xfrm>
          <a:prstGeom prst="rect">
            <a:avLst/>
          </a:prstGeom>
        </p:spPr>
      </p:pic>
      <p:pic>
        <p:nvPicPr>
          <p:cNvPr id="5" name="Picture 4"/>
          <p:cNvPicPr/>
          <p:nvPr/>
        </p:nvPicPr>
        <p:blipFill>
          <a:blip r:embed="rId3"/>
          <a:stretch>
            <a:fillRect/>
          </a:stretch>
        </p:blipFill>
        <p:spPr>
          <a:xfrm>
            <a:off x="3041073" y="5257799"/>
            <a:ext cx="5258555" cy="509416"/>
          </a:xfrm>
          <a:prstGeom prst="rect">
            <a:avLst/>
          </a:prstGeom>
        </p:spPr>
      </p:pic>
    </p:spTree>
    <p:extLst>
      <p:ext uri="{BB962C8B-B14F-4D97-AF65-F5344CB8AC3E}">
        <p14:creationId xmlns:p14="http://schemas.microsoft.com/office/powerpoint/2010/main" val="300070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latin typeface="+mn-lt"/>
              </a:rPr>
              <a:t>Operations with ordinary fractions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ro-RO" sz="1800" dirty="0">
                    <a:solidFill>
                      <a:schemeClr val="tx1"/>
                    </a:solidFill>
                  </a:rPr>
                  <a:t>6</a:t>
                </a:r>
                <a:r>
                  <a:rPr lang="en-US" sz="1800" dirty="0">
                    <a:solidFill>
                      <a:schemeClr val="tx1"/>
                    </a:solidFill>
                  </a:rPr>
                  <a:t>) If </a:t>
                </a:r>
                <a:r>
                  <a:rPr lang="ro-RO" sz="1800" dirty="0">
                    <a:solidFill>
                      <a:schemeClr val="tx1"/>
                    </a:solidFill>
                  </a:rPr>
                  <a:t> </a:t>
                </a:r>
                <a14:m>
                  <m:oMath xmlns:m="http://schemas.openxmlformats.org/officeDocument/2006/math">
                    <m:f>
                      <m:fPr>
                        <m:ctrlPr>
                          <a:rPr lang="ro-RO" sz="1800">
                            <a:solidFill>
                              <a:schemeClr val="tx1"/>
                            </a:solidFill>
                          </a:rPr>
                        </m:ctrlPr>
                      </m:fPr>
                      <m:num>
                        <m:r>
                          <m:rPr>
                            <m:sty m:val="p"/>
                          </m:rPr>
                          <a:rPr lang="ro-RO" sz="1800" b="0" i="0">
                            <a:solidFill>
                              <a:schemeClr val="tx1"/>
                            </a:solidFill>
                          </a:rPr>
                          <m:t>a</m:t>
                        </m:r>
                      </m:num>
                      <m:den>
                        <m:r>
                          <m:rPr>
                            <m:sty m:val="p"/>
                          </m:rPr>
                          <a:rPr lang="ro-RO" sz="1800" b="0" i="0">
                            <a:solidFill>
                              <a:schemeClr val="tx1"/>
                            </a:solidFill>
                          </a:rPr>
                          <m:t>b</m:t>
                        </m:r>
                      </m:den>
                    </m:f>
                    <m:r>
                      <a:rPr lang="ro-RO" sz="1800" b="0" i="0">
                        <a:solidFill>
                          <a:schemeClr val="tx1"/>
                        </a:solidFill>
                      </a:rPr>
                      <m:t>=1,25</m:t>
                    </m:r>
                    <m:r>
                      <a:rPr lang="en-US" sz="1800" b="0" i="0" smtClean="0">
                        <a:solidFill>
                          <a:schemeClr val="tx1"/>
                        </a:solidFill>
                      </a:rPr>
                      <m:t> , </m:t>
                    </m:r>
                    <m:r>
                      <m:rPr>
                        <m:sty m:val="p"/>
                      </m:rPr>
                      <a:rPr lang="en-US" sz="1800" b="0" i="0" smtClean="0">
                        <a:solidFill>
                          <a:schemeClr val="tx1"/>
                        </a:solidFill>
                      </a:rPr>
                      <m:t>calculate</m:t>
                    </m:r>
                  </m:oMath>
                </a14:m>
                <a:r>
                  <a:rPr lang="ro-RO" sz="1800" dirty="0">
                    <a:solidFill>
                      <a:schemeClr val="tx1"/>
                    </a:solidFill>
                  </a:rPr>
                  <a:t>:</a:t>
                </a:r>
              </a:p>
              <a:p>
                <a:pPr marL="0" indent="0">
                  <a:buNone/>
                </a:pPr>
                <a:endParaRPr lang="ro-RO" sz="1800" b="1" dirty="0">
                  <a:solidFill>
                    <a:schemeClr val="tx1"/>
                  </a:solidFill>
                </a:endParaRPr>
              </a:p>
              <a:p>
                <a:pPr lvl="0"/>
                <a:r>
                  <a:rPr lang="en-US" sz="1800" b="1" dirty="0">
                    <a:solidFill>
                      <a:schemeClr val="tx1"/>
                    </a:solidFill>
                  </a:rPr>
                  <a:t>Power with integer exponent of a non-zero rational number</a:t>
                </a:r>
              </a:p>
              <a:p>
                <a:pPr marL="0" lvl="0" indent="0">
                  <a:buNone/>
                </a:pPr>
                <a:endParaRPr lang="en-US" sz="1800" b="1" dirty="0">
                  <a:solidFill>
                    <a:schemeClr val="tx1"/>
                  </a:solidFill>
                </a:endParaRPr>
              </a:p>
              <a:p>
                <a:pPr lvl="0"/>
                <a:r>
                  <a:rPr lang="en-US" sz="1800" dirty="0">
                    <a:solidFill>
                      <a:schemeClr val="tx1"/>
                    </a:solidFill>
                  </a:rPr>
                  <a:t>A1. Squares ABCD, AEFG, AHIJ have sides of length 1/2 𝑐𝑚, 1/4 𝑐𝑚, respectively 1/8cm.</a:t>
                </a:r>
              </a:p>
              <a:p>
                <a:pPr lvl="0"/>
                <a:r>
                  <a:rPr lang="en-US" sz="1800" dirty="0">
                    <a:solidFill>
                      <a:schemeClr val="tx1"/>
                    </a:solidFill>
                  </a:rPr>
                  <a:t>a) Calculate the areas of the three squares, using the multiplication of fractions and then write the obtained areas as powers of 1/2;</a:t>
                </a:r>
              </a:p>
              <a:p>
                <a:pPr lvl="0"/>
                <a:r>
                  <a:rPr lang="en-US" sz="1800" dirty="0">
                    <a:solidFill>
                      <a:schemeClr val="tx1"/>
                    </a:solidFill>
                  </a:rPr>
                  <a:t>b) Write the length of each side of the three squares as powers of 1/2 and state whether the equalities are true:</a:t>
                </a:r>
              </a:p>
              <a:p>
                <a:pPr lvl="0"/>
                <a:r>
                  <a:rPr lang="en-US" sz="1800" dirty="0">
                    <a:solidFill>
                      <a:schemeClr val="tx1"/>
                    </a:solidFill>
                  </a:rPr>
                  <a:t>[(1/2)^2 ]^2=(1/2)^(2∙2) 〖=(1/2)〗^4, respectively[(1/2)^3 ]^2=(1/ 2)^(2∙3) 〖=(1/2)〗^6;</a:t>
                </a:r>
              </a:p>
              <a:p>
                <a:pPr lvl="0"/>
                <a:r>
                  <a:rPr lang="en-US" sz="1800" dirty="0">
                    <a:solidFill>
                      <a:schemeClr val="tx1"/>
                    </a:solidFill>
                  </a:rPr>
                  <a:t>c) Calculate the areas of the rectangles with width AH and lengths AG and AD, respectively, and state whether the equalities are true:</a:t>
                </a:r>
                <a:endParaRPr lang="ro-RO" sz="1800" dirty="0">
                  <a:solidFill>
                    <a:schemeClr val="tx1"/>
                  </a:solidFill>
                </a:endParaRPr>
              </a:p>
              <a:p>
                <a:endParaRPr lang="ro-RO" sz="1800" dirty="0">
                  <a:solidFill>
                    <a:schemeClr val="tx1"/>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333" t="-135"/>
                </a:stretch>
              </a:blipFill>
            </p:spPr>
            <p:txBody>
              <a:bodyPr/>
              <a:lstStyle/>
              <a:p>
                <a:r>
                  <a:rPr lang="en-US">
                    <a:noFill/>
                  </a:rPr>
                  <a:t> </a:t>
                </a:r>
              </a:p>
            </p:txBody>
          </p:sp>
        </mc:Fallback>
      </mc:AlternateContent>
      <p:pic>
        <p:nvPicPr>
          <p:cNvPr id="5" name="Picture 4"/>
          <p:cNvPicPr/>
          <p:nvPr/>
        </p:nvPicPr>
        <p:blipFill>
          <a:blip r:embed="rId3"/>
          <a:stretch>
            <a:fillRect/>
          </a:stretch>
        </p:blipFill>
        <p:spPr>
          <a:xfrm>
            <a:off x="3093598" y="5318061"/>
            <a:ext cx="5287751" cy="689243"/>
          </a:xfrm>
          <a:prstGeom prst="rect">
            <a:avLst/>
          </a:prstGeom>
        </p:spPr>
      </p:pic>
      <p:pic>
        <p:nvPicPr>
          <p:cNvPr id="6" name="Picture 5"/>
          <p:cNvPicPr/>
          <p:nvPr/>
        </p:nvPicPr>
        <p:blipFill rotWithShape="1">
          <a:blip r:embed="rId4">
            <a:extLst>
              <a:ext uri="{28A0092B-C50C-407E-A947-70E740481C1C}">
                <a14:useLocalDpi xmlns:a14="http://schemas.microsoft.com/office/drawing/2010/main" val="0"/>
              </a:ext>
            </a:extLst>
          </a:blip>
          <a:srcRect t="1127"/>
          <a:stretch/>
        </p:blipFill>
        <p:spPr bwMode="auto">
          <a:xfrm>
            <a:off x="9312953" y="853412"/>
            <a:ext cx="1799590" cy="25196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99098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pic>
        <p:nvPicPr>
          <p:cNvPr id="15" name="Content Placeholder 14"/>
          <p:cNvPicPr>
            <a:picLocks noGrp="1"/>
          </p:cNvPicPr>
          <p:nvPr>
            <p:ph idx="1"/>
          </p:nvPr>
        </p:nvPicPr>
        <p:blipFill>
          <a:blip r:embed="rId3"/>
          <a:stretch>
            <a:fillRect/>
          </a:stretch>
        </p:blipFill>
        <p:spPr>
          <a:xfrm>
            <a:off x="5891812" y="1519134"/>
            <a:ext cx="1885950" cy="704850"/>
          </a:xfrm>
          <a:prstGeom prst="rect">
            <a:avLst/>
          </a:prstGeom>
        </p:spPr>
      </p:pic>
      <p:pic>
        <p:nvPicPr>
          <p:cNvPr id="4" name="Picture 3"/>
          <p:cNvPicPr/>
          <p:nvPr/>
        </p:nvPicPr>
        <p:blipFill rotWithShape="1">
          <a:blip r:embed="rId4">
            <a:extLst>
              <a:ext uri="{28A0092B-C50C-407E-A947-70E740481C1C}">
                <a14:useLocalDpi xmlns:a14="http://schemas.microsoft.com/office/drawing/2010/main" val="0"/>
              </a:ext>
            </a:extLst>
          </a:blip>
          <a:srcRect t="1127"/>
          <a:stretch/>
        </p:blipFill>
        <p:spPr bwMode="auto">
          <a:xfrm>
            <a:off x="9175113" y="1821231"/>
            <a:ext cx="1799590" cy="2519680"/>
          </a:xfrm>
          <a:prstGeom prst="rect">
            <a:avLst/>
          </a:prstGeom>
          <a:ln>
            <a:noFill/>
          </a:ln>
          <a:extLst>
            <a:ext uri="{53640926-AAD7-44D8-BBD7-CCE9431645EC}">
              <a14:shadowObscured xmlns:a14="http://schemas.microsoft.com/office/drawing/2010/main"/>
            </a:ext>
          </a:extLst>
        </p:spPr>
      </p:pic>
      <p:pic>
        <p:nvPicPr>
          <p:cNvPr id="16" name="Picture 15"/>
          <p:cNvPicPr/>
          <p:nvPr/>
        </p:nvPicPr>
        <p:blipFill>
          <a:blip r:embed="rId5"/>
          <a:stretch>
            <a:fillRect/>
          </a:stretch>
        </p:blipFill>
        <p:spPr>
          <a:xfrm>
            <a:off x="2819927" y="1519134"/>
            <a:ext cx="2177585" cy="761988"/>
          </a:xfrm>
          <a:prstGeom prst="rect">
            <a:avLst/>
          </a:prstGeom>
        </p:spPr>
      </p:pic>
      <mc:AlternateContent xmlns:mc="http://schemas.openxmlformats.org/markup-compatibility/2006">
        <mc:Choice xmlns:a14="http://schemas.microsoft.com/office/drawing/2010/main" Requires="a14">
          <p:sp>
            <p:nvSpPr>
              <p:cNvPr id="11" name="TextBox 10"/>
              <p:cNvSpPr txBox="1"/>
              <p:nvPr/>
            </p:nvSpPr>
            <p:spPr>
              <a:xfrm>
                <a:off x="677334" y="3165613"/>
                <a:ext cx="9071946" cy="2539541"/>
              </a:xfrm>
              <a:prstGeom prst="rect">
                <a:avLst/>
              </a:prstGeom>
              <a:noFill/>
            </p:spPr>
            <p:txBody>
              <a:bodyPr wrap="square" rtlCol="0">
                <a:spAutoFit/>
              </a:bodyPr>
              <a:lstStyle/>
              <a:p>
                <a:r>
                  <a:rPr lang="en-US" dirty="0"/>
                  <a:t>The nth power of the non-zero rational number is the product of n factors equal to 2.</a:t>
                </a:r>
              </a:p>
              <a:p>
                <a:r>
                  <a:rPr lang="en-US" dirty="0"/>
                  <a:t>Remarks:</a:t>
                </a:r>
              </a:p>
              <a:p>
                <a:r>
                  <a:rPr lang="en-US" dirty="0"/>
                  <a:t>a) By convention </a:t>
                </a:r>
                <a:r>
                  <a:rPr lang="en-GB" dirty="0"/>
                  <a:t>a</a:t>
                </a:r>
                <a:r>
                  <a:rPr lang="en-GB" baseline="30000" dirty="0"/>
                  <a:t>0</a:t>
                </a:r>
                <a:r>
                  <a:rPr lang="en-GB" dirty="0"/>
                  <a:t>=1</a:t>
                </a:r>
                <a:r>
                  <a:rPr lang="en-US" dirty="0"/>
                  <a:t>, where </a:t>
                </a:r>
                <a:r>
                  <a:rPr lang="en-US" dirty="0" err="1"/>
                  <a:t>aϵQ</a:t>
                </a:r>
                <a:r>
                  <a:rPr lang="en-US" dirty="0"/>
                  <a:t>* and </a:t>
                </a:r>
                <a:r>
                  <a:rPr lang="en-GB" dirty="0" err="1"/>
                  <a:t>și</a:t>
                </a:r>
                <a:r>
                  <a:rPr lang="en-GB" dirty="0"/>
                  <a:t> a</a:t>
                </a:r>
                <a:r>
                  <a:rPr lang="en-GB" baseline="30000" dirty="0"/>
                  <a:t>1</a:t>
                </a:r>
                <a:r>
                  <a:rPr lang="en-GB" dirty="0"/>
                  <a:t>=a</a:t>
                </a:r>
                <a:r>
                  <a:rPr lang="en-US" dirty="0"/>
                  <a:t>, where </a:t>
                </a:r>
                <a:r>
                  <a:rPr lang="en-US" dirty="0" err="1"/>
                  <a:t>aϵQ</a:t>
                </a:r>
                <a:r>
                  <a:rPr lang="en-US" dirty="0"/>
                  <a:t>*</a:t>
                </a:r>
              </a:p>
              <a:p>
                <a:r>
                  <a:rPr lang="en-US" dirty="0"/>
                  <a:t>b) </a:t>
                </a:r>
                <a:r>
                  <a:rPr lang="en-GB" dirty="0"/>
                  <a:t>0</a:t>
                </a:r>
                <a:r>
                  <a:rPr lang="en-GB" baseline="30000" dirty="0"/>
                  <a:t>0 </a:t>
                </a:r>
                <a:r>
                  <a:rPr lang="en-US" dirty="0"/>
                  <a:t>does not make sense.</a:t>
                </a:r>
              </a:p>
              <a:p>
                <a:r>
                  <a:rPr lang="en-US" dirty="0"/>
                  <a:t>The power with the exponent (–n) of the nonzero rational number n is the inverse of the </a:t>
                </a:r>
                <a:r>
                  <a:rPr lang="en-GB" dirty="0"/>
                  <a:t>a</a:t>
                </a:r>
                <a:r>
                  <a:rPr lang="en-GB" baseline="30000" dirty="0"/>
                  <a:t>n</a:t>
                </a:r>
                <a:r>
                  <a:rPr lang="en-US" dirty="0"/>
                  <a:t> power,</a:t>
                </a:r>
              </a:p>
              <a:p>
                <a:r>
                  <a:rPr lang="en-US" dirty="0"/>
                  <a:t>where n is a nonzero natural number: </a:t>
                </a:r>
                <a:r>
                  <a:rPr lang="en-GB" dirty="0"/>
                  <a:t>a</a:t>
                </a:r>
                <a:r>
                  <a:rPr lang="en-GB" baseline="30000" dirty="0"/>
                  <a:t>-n</a:t>
                </a:r>
                <a:r>
                  <a:rPr lang="en-GB" dirty="0"/>
                  <a:t> =</a:t>
                </a:r>
                <a14:m>
                  <m:oMath xmlns:m="http://schemas.openxmlformats.org/officeDocument/2006/math">
                    <m:f>
                      <m:fPr>
                        <m:ctrlPr>
                          <a:rPr lang="ro-RO" i="1">
                            <a:latin typeface="Cambria Math" panose="02040503050406030204" pitchFamily="18" charset="0"/>
                          </a:rPr>
                        </m:ctrlPr>
                      </m:fPr>
                      <m:num>
                        <m:r>
                          <a:rPr lang="en-GB" i="1">
                            <a:latin typeface="Cambria Math" panose="02040503050406030204" pitchFamily="18" charset="0"/>
                          </a:rPr>
                          <m:t>1</m:t>
                        </m:r>
                      </m:num>
                      <m:den>
                        <m:sSup>
                          <m:sSupPr>
                            <m:ctrlPr>
                              <a:rPr lang="ro-RO" i="1">
                                <a:latin typeface="Cambria Math" panose="02040503050406030204" pitchFamily="18" charset="0"/>
                              </a:rPr>
                            </m:ctrlPr>
                          </m:sSupPr>
                          <m:e>
                            <m:r>
                              <a:rPr lang="en-GB" i="1">
                                <a:latin typeface="Cambria Math" panose="02040503050406030204" pitchFamily="18" charset="0"/>
                              </a:rPr>
                              <m:t>𝑎</m:t>
                            </m:r>
                          </m:e>
                          <m:sup>
                            <m:r>
                              <a:rPr lang="en-GB" i="1">
                                <a:latin typeface="Cambria Math" panose="02040503050406030204" pitchFamily="18" charset="0"/>
                              </a:rPr>
                              <m:t>𝑛</m:t>
                            </m:r>
                          </m:sup>
                        </m:sSup>
                      </m:den>
                    </m:f>
                  </m:oMath>
                </a14:m>
                <a:r>
                  <a:rPr lang="en-GB" dirty="0"/>
                  <a:t>, </a:t>
                </a:r>
                <a:r>
                  <a:rPr lang="en-GB" dirty="0" err="1"/>
                  <a:t>aϵQ</a:t>
                </a:r>
                <a:r>
                  <a:rPr lang="en-GB" dirty="0"/>
                  <a:t>*, </a:t>
                </a:r>
                <a:r>
                  <a:rPr lang="en-GB" dirty="0" err="1"/>
                  <a:t>nϵN</a:t>
                </a:r>
                <a:r>
                  <a:rPr lang="en-GB" baseline="30000" dirty="0"/>
                  <a:t>* </a:t>
                </a:r>
              </a:p>
              <a:p>
                <a:r>
                  <a:rPr lang="en-US" dirty="0"/>
                  <a:t>In particular </a:t>
                </a:r>
                <a:r>
                  <a:rPr lang="en-GB" dirty="0"/>
                  <a:t>a</a:t>
                </a:r>
                <a:r>
                  <a:rPr lang="en-GB" baseline="30000" dirty="0"/>
                  <a:t>-1</a:t>
                </a:r>
                <a:r>
                  <a:rPr lang="en-GB" dirty="0"/>
                  <a:t> =</a:t>
                </a:r>
                <a14:m>
                  <m:oMath xmlns:m="http://schemas.openxmlformats.org/officeDocument/2006/math">
                    <m:f>
                      <m:fPr>
                        <m:ctrlPr>
                          <a:rPr lang="ro-RO" i="1">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𝑎</m:t>
                        </m:r>
                      </m:den>
                    </m:f>
                  </m:oMath>
                </a14:m>
                <a:r>
                  <a:rPr lang="en-GB" dirty="0"/>
                  <a:t>,</a:t>
                </a:r>
                <a:endParaRPr lang="ro-RO" dirty="0"/>
              </a:p>
            </p:txBody>
          </p:sp>
        </mc:Choice>
        <mc:Fallback>
          <p:sp>
            <p:nvSpPr>
              <p:cNvPr id="11" name="TextBox 10"/>
              <p:cNvSpPr txBox="1">
                <a:spLocks noRot="1" noChangeAspect="1" noMove="1" noResize="1" noEditPoints="1" noAdjustHandles="1" noChangeArrowheads="1" noChangeShapeType="1" noTextEdit="1"/>
              </p:cNvSpPr>
              <p:nvPr/>
            </p:nvSpPr>
            <p:spPr>
              <a:xfrm>
                <a:off x="677334" y="3165613"/>
                <a:ext cx="9071946" cy="2539541"/>
              </a:xfrm>
              <a:prstGeom prst="rect">
                <a:avLst/>
              </a:prstGeom>
              <a:blipFill>
                <a:blip r:embed="rId6"/>
                <a:stretch>
                  <a:fillRect l="-538" t="-1199" b="-480"/>
                </a:stretch>
              </a:blipFill>
            </p:spPr>
            <p:txBody>
              <a:bodyPr/>
              <a:lstStyle/>
              <a:p>
                <a:r>
                  <a:rPr lang="en-US">
                    <a:noFill/>
                  </a:rPr>
                  <a:t> </a:t>
                </a:r>
              </a:p>
            </p:txBody>
          </p:sp>
        </mc:Fallback>
      </mc:AlternateContent>
    </p:spTree>
    <p:extLst>
      <p:ext uri="{BB962C8B-B14F-4D97-AF65-F5344CB8AC3E}">
        <p14:creationId xmlns:p14="http://schemas.microsoft.com/office/powerpoint/2010/main" val="2340124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normAutofit fontScale="70000" lnSpcReduction="20000"/>
          </a:bodyPr>
          <a:lstStyle/>
          <a:p>
            <a:pPr lvl="0"/>
            <a:r>
              <a:rPr lang="en-US" dirty="0"/>
              <a:t>Rational number; the set of rational numbers</a:t>
            </a:r>
          </a:p>
          <a:p>
            <a:pPr lvl="0"/>
            <a:endParaRPr lang="en-US" dirty="0"/>
          </a:p>
          <a:p>
            <a:pPr lvl="0"/>
            <a:endParaRPr lang="en-US" dirty="0"/>
          </a:p>
          <a:p>
            <a:pPr lvl="0"/>
            <a:endParaRPr lang="en-US" dirty="0"/>
          </a:p>
          <a:p>
            <a:pPr lvl="0"/>
            <a:r>
              <a:rPr lang="en-US" dirty="0"/>
              <a:t>A1. From the given table, in which the temperatures are recorded, during a visit, in the </a:t>
            </a:r>
            <a:r>
              <a:rPr lang="en-US" dirty="0" err="1"/>
              <a:t>Scarișoara</a:t>
            </a:r>
            <a:r>
              <a:rPr lang="en-US" dirty="0"/>
              <a:t> Cave, we note the equivalences:</a:t>
            </a:r>
          </a:p>
          <a:p>
            <a:pPr lvl="0"/>
            <a:endParaRPr lang="en-US" dirty="0"/>
          </a:p>
          <a:p>
            <a:pPr lvl="0"/>
            <a:r>
              <a:rPr lang="en-US" dirty="0"/>
              <a:t>a) Represent the temperatures in the table on the axis of numbers, taking 1 cm as a unit of measure, taking into account that the set of equivalent fractions is represented at the same point on the axis and answer the question: If the set of positive fractions equivalent to a given fraction determines a positive rational number , what is the rational number determined by the set of negative fractions equivalent to a given fraction called?</a:t>
            </a:r>
          </a:p>
          <a:p>
            <a:pPr lvl="0"/>
            <a:r>
              <a:rPr lang="en-US" dirty="0"/>
              <a:t>b) Indicate the hours at which the lowest and highest temperature was felt, respectively.</a:t>
            </a:r>
          </a:p>
          <a:p>
            <a:pPr lvl="0"/>
            <a:r>
              <a:rPr lang="en-US" dirty="0"/>
              <a:t>c) Write the temperatures given by opposite rational numbers and compare their moduli.</a:t>
            </a:r>
            <a:endParaRPr lang="ro-RO" dirty="0"/>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1457296512"/>
                  </p:ext>
                </p:extLst>
              </p:nvPr>
            </p:nvGraphicFramePr>
            <p:xfrm>
              <a:off x="1357594" y="2115849"/>
              <a:ext cx="8596310" cy="670560"/>
            </p:xfrm>
            <a:graphic>
              <a:graphicData uri="http://schemas.openxmlformats.org/drawingml/2006/table">
                <a:tbl>
                  <a:tblPr firstRow="1" firstCol="1" bandRow="1">
                    <a:tableStyleId>{5C22544A-7EE6-4342-B048-85BDC9FD1C3A}</a:tableStyleId>
                  </a:tblPr>
                  <a:tblGrid>
                    <a:gridCol w="859631">
                      <a:extLst>
                        <a:ext uri="{9D8B030D-6E8A-4147-A177-3AD203B41FA5}">
                          <a16:colId xmlns:a16="http://schemas.microsoft.com/office/drawing/2014/main" val="20000"/>
                        </a:ext>
                      </a:extLst>
                    </a:gridCol>
                    <a:gridCol w="859631">
                      <a:extLst>
                        <a:ext uri="{9D8B030D-6E8A-4147-A177-3AD203B41FA5}">
                          <a16:colId xmlns:a16="http://schemas.microsoft.com/office/drawing/2014/main" val="20001"/>
                        </a:ext>
                      </a:extLst>
                    </a:gridCol>
                    <a:gridCol w="859631">
                      <a:extLst>
                        <a:ext uri="{9D8B030D-6E8A-4147-A177-3AD203B41FA5}">
                          <a16:colId xmlns:a16="http://schemas.microsoft.com/office/drawing/2014/main" val="20002"/>
                        </a:ext>
                      </a:extLst>
                    </a:gridCol>
                    <a:gridCol w="859631">
                      <a:extLst>
                        <a:ext uri="{9D8B030D-6E8A-4147-A177-3AD203B41FA5}">
                          <a16:colId xmlns:a16="http://schemas.microsoft.com/office/drawing/2014/main" val="20003"/>
                        </a:ext>
                      </a:extLst>
                    </a:gridCol>
                    <a:gridCol w="859631">
                      <a:extLst>
                        <a:ext uri="{9D8B030D-6E8A-4147-A177-3AD203B41FA5}">
                          <a16:colId xmlns:a16="http://schemas.microsoft.com/office/drawing/2014/main" val="20004"/>
                        </a:ext>
                      </a:extLst>
                    </a:gridCol>
                    <a:gridCol w="859631">
                      <a:extLst>
                        <a:ext uri="{9D8B030D-6E8A-4147-A177-3AD203B41FA5}">
                          <a16:colId xmlns:a16="http://schemas.microsoft.com/office/drawing/2014/main" val="20005"/>
                        </a:ext>
                      </a:extLst>
                    </a:gridCol>
                    <a:gridCol w="859631">
                      <a:extLst>
                        <a:ext uri="{9D8B030D-6E8A-4147-A177-3AD203B41FA5}">
                          <a16:colId xmlns:a16="http://schemas.microsoft.com/office/drawing/2014/main" val="20006"/>
                        </a:ext>
                      </a:extLst>
                    </a:gridCol>
                    <a:gridCol w="859631">
                      <a:extLst>
                        <a:ext uri="{9D8B030D-6E8A-4147-A177-3AD203B41FA5}">
                          <a16:colId xmlns:a16="http://schemas.microsoft.com/office/drawing/2014/main" val="20007"/>
                        </a:ext>
                      </a:extLst>
                    </a:gridCol>
                    <a:gridCol w="859631">
                      <a:extLst>
                        <a:ext uri="{9D8B030D-6E8A-4147-A177-3AD203B41FA5}">
                          <a16:colId xmlns:a16="http://schemas.microsoft.com/office/drawing/2014/main" val="20008"/>
                        </a:ext>
                      </a:extLst>
                    </a:gridCol>
                    <a:gridCol w="859631">
                      <a:extLst>
                        <a:ext uri="{9D8B030D-6E8A-4147-A177-3AD203B41FA5}">
                          <a16:colId xmlns:a16="http://schemas.microsoft.com/office/drawing/2014/main" val="20009"/>
                        </a:ext>
                      </a:extLst>
                    </a:gridCol>
                  </a:tblGrid>
                  <a:tr h="0">
                    <a:tc>
                      <a:txBody>
                        <a:bodyPr/>
                        <a:lstStyle/>
                        <a:p>
                          <a:pPr algn="ctr"/>
                          <a:r>
                            <a:rPr lang="ro-RO" sz="1100" dirty="0">
                              <a:effectLst/>
                            </a:rPr>
                            <a:t>Ora</a:t>
                          </a:r>
                          <a:endParaRPr lang="ro-R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10</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lgn="ctr"/>
                          <a:r>
                            <a:rPr lang="ro-RO" sz="1100">
                              <a:effectLst/>
                            </a:rPr>
                            <a:t>Temperatura în grade Celsius</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21</m:t>
                                    </m:r>
                                  </m:num>
                                  <m:den>
                                    <m:r>
                                      <a:rPr lang="ro-RO" sz="1100">
                                        <a:effectLst/>
                                        <a:latin typeface="Cambria Math" panose="02040503050406030204" pitchFamily="18" charset="0"/>
                                      </a:rPr>
                                      <m:t>15</m:t>
                                    </m:r>
                                  </m:den>
                                </m:f>
                              </m:oMath>
                            </m:oMathPara>
                          </a14:m>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7</m:t>
                                    </m:r>
                                  </m:num>
                                  <m:den>
                                    <m:r>
                                      <a:rPr lang="ro-RO" sz="1100">
                                        <a:effectLst/>
                                        <a:latin typeface="Cambria Math" panose="02040503050406030204" pitchFamily="18" charset="0"/>
                                      </a:rPr>
                                      <m:t>5</m:t>
                                    </m:r>
                                  </m:den>
                                </m:f>
                              </m:oMath>
                            </m:oMathPara>
                          </a14:m>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−7</m:t>
                                    </m:r>
                                  </m:num>
                                  <m:den>
                                    <m:r>
                                      <a:rPr lang="ro-RO" sz="1100">
                                        <a:effectLst/>
                                        <a:latin typeface="Cambria Math" panose="02040503050406030204" pitchFamily="18" charset="0"/>
                                      </a:rPr>
                                      <m:t>5</m:t>
                                    </m:r>
                                  </m:den>
                                </m:f>
                              </m:oMath>
                            </m:oMathPara>
                          </a14:m>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−21</m:t>
                                    </m:r>
                                  </m:num>
                                  <m:den>
                                    <m:r>
                                      <a:rPr lang="ro-RO" sz="1100">
                                        <a:effectLst/>
                                        <a:latin typeface="Cambria Math" panose="02040503050406030204" pitchFamily="18" charset="0"/>
                                      </a:rPr>
                                      <m:t>15</m:t>
                                    </m:r>
                                  </m:den>
                                </m:f>
                              </m:oMath>
                            </m:oMathPara>
                          </a14:m>
                          <a:endParaRPr lang="ro-R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1457296512"/>
                  </p:ext>
                </p:extLst>
              </p:nvPr>
            </p:nvGraphicFramePr>
            <p:xfrm>
              <a:off x="1357594" y="2115849"/>
              <a:ext cx="8596310" cy="670560"/>
            </p:xfrm>
            <a:graphic>
              <a:graphicData uri="http://schemas.openxmlformats.org/drawingml/2006/table">
                <a:tbl>
                  <a:tblPr firstRow="1" firstCol="1" bandRow="1">
                    <a:tableStyleId>{5C22544A-7EE6-4342-B048-85BDC9FD1C3A}</a:tableStyleId>
                  </a:tblPr>
                  <a:tblGrid>
                    <a:gridCol w="859631">
                      <a:extLst>
                        <a:ext uri="{9D8B030D-6E8A-4147-A177-3AD203B41FA5}">
                          <a16:colId xmlns:a16="http://schemas.microsoft.com/office/drawing/2014/main" val="20000"/>
                        </a:ext>
                      </a:extLst>
                    </a:gridCol>
                    <a:gridCol w="859631">
                      <a:extLst>
                        <a:ext uri="{9D8B030D-6E8A-4147-A177-3AD203B41FA5}">
                          <a16:colId xmlns:a16="http://schemas.microsoft.com/office/drawing/2014/main" val="20001"/>
                        </a:ext>
                      </a:extLst>
                    </a:gridCol>
                    <a:gridCol w="859631">
                      <a:extLst>
                        <a:ext uri="{9D8B030D-6E8A-4147-A177-3AD203B41FA5}">
                          <a16:colId xmlns:a16="http://schemas.microsoft.com/office/drawing/2014/main" val="20002"/>
                        </a:ext>
                      </a:extLst>
                    </a:gridCol>
                    <a:gridCol w="859631">
                      <a:extLst>
                        <a:ext uri="{9D8B030D-6E8A-4147-A177-3AD203B41FA5}">
                          <a16:colId xmlns:a16="http://schemas.microsoft.com/office/drawing/2014/main" val="20003"/>
                        </a:ext>
                      </a:extLst>
                    </a:gridCol>
                    <a:gridCol w="859631">
                      <a:extLst>
                        <a:ext uri="{9D8B030D-6E8A-4147-A177-3AD203B41FA5}">
                          <a16:colId xmlns:a16="http://schemas.microsoft.com/office/drawing/2014/main" val="20004"/>
                        </a:ext>
                      </a:extLst>
                    </a:gridCol>
                    <a:gridCol w="859631">
                      <a:extLst>
                        <a:ext uri="{9D8B030D-6E8A-4147-A177-3AD203B41FA5}">
                          <a16:colId xmlns:a16="http://schemas.microsoft.com/office/drawing/2014/main" val="20005"/>
                        </a:ext>
                      </a:extLst>
                    </a:gridCol>
                    <a:gridCol w="859631">
                      <a:extLst>
                        <a:ext uri="{9D8B030D-6E8A-4147-A177-3AD203B41FA5}">
                          <a16:colId xmlns:a16="http://schemas.microsoft.com/office/drawing/2014/main" val="20006"/>
                        </a:ext>
                      </a:extLst>
                    </a:gridCol>
                    <a:gridCol w="859631">
                      <a:extLst>
                        <a:ext uri="{9D8B030D-6E8A-4147-A177-3AD203B41FA5}">
                          <a16:colId xmlns:a16="http://schemas.microsoft.com/office/drawing/2014/main" val="20007"/>
                        </a:ext>
                      </a:extLst>
                    </a:gridCol>
                    <a:gridCol w="859631">
                      <a:extLst>
                        <a:ext uri="{9D8B030D-6E8A-4147-A177-3AD203B41FA5}">
                          <a16:colId xmlns:a16="http://schemas.microsoft.com/office/drawing/2014/main" val="20008"/>
                        </a:ext>
                      </a:extLst>
                    </a:gridCol>
                    <a:gridCol w="859631">
                      <a:extLst>
                        <a:ext uri="{9D8B030D-6E8A-4147-A177-3AD203B41FA5}">
                          <a16:colId xmlns:a16="http://schemas.microsoft.com/office/drawing/2014/main" val="20009"/>
                        </a:ext>
                      </a:extLst>
                    </a:gridCol>
                  </a:tblGrid>
                  <a:tr h="167640">
                    <a:tc>
                      <a:txBody>
                        <a:bodyPr/>
                        <a:lstStyle/>
                        <a:p>
                          <a:pPr algn="ctr"/>
                          <a:r>
                            <a:rPr lang="ro-RO" sz="1100" dirty="0">
                              <a:effectLst/>
                            </a:rPr>
                            <a:t>Ora</a:t>
                          </a:r>
                          <a:endParaRPr lang="ro-R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10</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502920">
                    <a:tc>
                      <a:txBody>
                        <a:bodyPr/>
                        <a:lstStyle/>
                        <a:p>
                          <a:pPr algn="ctr"/>
                          <a:r>
                            <a:rPr lang="ro-RO" sz="1100">
                              <a:effectLst/>
                            </a:rPr>
                            <a:t>Temperatura în grade Celsius</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200709" t="-43373" r="-704255" b="-15663"/>
                          </a:stretch>
                        </a:blipFill>
                      </a:tcPr>
                    </a:tc>
                    <a:tc>
                      <a:txBody>
                        <a:bodyPr/>
                        <a:lstStyle/>
                        <a:p>
                          <a:endParaRPr lang="en-US"/>
                        </a:p>
                      </a:txBody>
                      <a:tcPr marL="68580" marR="68580" marT="0" marB="0" anchor="ctr">
                        <a:blipFill>
                          <a:blip r:embed="rId2"/>
                          <a:stretch>
                            <a:fillRect l="-300709" t="-43373" r="-604255" b="-15663"/>
                          </a:stretch>
                        </a:blipFill>
                      </a:tcP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801418" t="-43373" r="-103546" b="-15663"/>
                          </a:stretch>
                        </a:blipFill>
                      </a:tcPr>
                    </a:tc>
                    <a:tc>
                      <a:txBody>
                        <a:bodyPr/>
                        <a:lstStyle/>
                        <a:p>
                          <a:endParaRPr lang="en-US"/>
                        </a:p>
                      </a:txBody>
                      <a:tcPr marL="68580" marR="68580" marT="0" marB="0" anchor="ctr">
                        <a:blipFill>
                          <a:blip r:embed="rId2"/>
                          <a:stretch>
                            <a:fillRect l="-901418" t="-43373" r="-3546" b="-15663"/>
                          </a:stretch>
                        </a:blipFill>
                      </a:tcPr>
                    </a:tc>
                    <a:extLst>
                      <a:ext uri="{0D108BD9-81ED-4DB2-BD59-A6C34878D82A}">
                        <a16:rowId xmlns:a16="http://schemas.microsoft.com/office/drawing/2014/main" val="10001"/>
                      </a:ext>
                    </a:extLst>
                  </a:tr>
                </a:tbl>
              </a:graphicData>
            </a:graphic>
          </p:graphicFrame>
        </mc:Fallback>
      </mc:AlternateContent>
      <p:pic>
        <p:nvPicPr>
          <p:cNvPr id="7" name="Picture 6"/>
          <p:cNvPicPr>
            <a:picLocks noChangeAspect="1"/>
          </p:cNvPicPr>
          <p:nvPr/>
        </p:nvPicPr>
        <p:blipFill>
          <a:blip r:embed="rId3"/>
          <a:stretch>
            <a:fillRect/>
          </a:stretch>
        </p:blipFill>
        <p:spPr>
          <a:xfrm>
            <a:off x="6507434" y="3425379"/>
            <a:ext cx="2771775" cy="342900"/>
          </a:xfrm>
          <a:prstGeom prst="rect">
            <a:avLst/>
          </a:prstGeom>
        </p:spPr>
      </p:pic>
    </p:spTree>
    <p:extLst>
      <p:ext uri="{BB962C8B-B14F-4D97-AF65-F5344CB8AC3E}">
        <p14:creationId xmlns:p14="http://schemas.microsoft.com/office/powerpoint/2010/main" val="28544617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1642"/>
            <a:ext cx="10972800" cy="1143000"/>
          </a:xfrm>
        </p:spPr>
        <p:txBody>
          <a:bodyPr/>
          <a:lstStyle/>
          <a:p>
            <a:r>
              <a:rPr lang="en-US" dirty="0"/>
              <a:t>Sources</a:t>
            </a:r>
            <a:endParaRPr lang="ro-RO" dirty="0"/>
          </a:p>
        </p:txBody>
      </p:sp>
      <p:sp>
        <p:nvSpPr>
          <p:cNvPr id="3" name="Content Placeholder 2"/>
          <p:cNvSpPr>
            <a:spLocks noGrp="1"/>
          </p:cNvSpPr>
          <p:nvPr>
            <p:ph idx="1"/>
          </p:nvPr>
        </p:nvSpPr>
        <p:spPr>
          <a:xfrm>
            <a:off x="609600" y="1955968"/>
            <a:ext cx="10972800" cy="4170196"/>
          </a:xfrm>
        </p:spPr>
        <p:txBody>
          <a:bodyPr/>
          <a:lstStyle/>
          <a:p>
            <a:r>
              <a:rPr lang="ro-RO" sz="2800" u="sng" dirty="0">
                <a:hlinkClick r:id="rId2"/>
              </a:rPr>
              <a:t>http://fs.unm.edu/EnciclopediaNumerelor.pdf</a:t>
            </a:r>
            <a:endParaRPr lang="ro-RO" sz="2800" dirty="0"/>
          </a:p>
          <a:p>
            <a:r>
              <a:rPr lang="ro-RO" sz="2800" u="sng" dirty="0">
                <a:hlinkClick r:id="rId3"/>
              </a:rPr>
              <a:t>https://drive.google.com/file/d/1sdynPztLBAxrSM1I7--UhevQkjp7zwpO/</a:t>
            </a:r>
            <a:r>
              <a:rPr lang="ro-RO" sz="2800" u="sng">
                <a:hlinkClick r:id="rId3"/>
              </a:rPr>
              <a:t>view</a:t>
            </a:r>
            <a:r>
              <a:rPr lang="ro-RO" sz="2800" b="1"/>
              <a:t> - </a:t>
            </a:r>
            <a:r>
              <a:rPr lang="ro-RO" sz="2800" b="1" dirty="0"/>
              <a:t>manual edupedu </a:t>
            </a:r>
            <a:endParaRPr lang="ro-RO" sz="2800" dirty="0"/>
          </a:p>
          <a:p>
            <a:r>
              <a:rPr lang="ro-RO" sz="2800" u="sng" dirty="0">
                <a:hlinkClick r:id="rId4"/>
              </a:rPr>
              <a:t>https://www.matera.ro/2019/12/numere-intregi/</a:t>
            </a:r>
            <a:endParaRPr lang="ro-RO" sz="2800" dirty="0"/>
          </a:p>
        </p:txBody>
      </p:sp>
    </p:spTree>
    <p:extLst>
      <p:ext uri="{BB962C8B-B14F-4D97-AF65-F5344CB8AC3E}">
        <p14:creationId xmlns:p14="http://schemas.microsoft.com/office/powerpoint/2010/main" val="4190360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normAutofit/>
          </a:bodyPr>
          <a:lstStyle/>
          <a:p>
            <a:r>
              <a:rPr lang="en-US" sz="2000" dirty="0"/>
              <a:t>1. The set of fractions equivalent to a given fraction is called a rational number.</a:t>
            </a:r>
          </a:p>
          <a:p>
            <a:r>
              <a:rPr lang="en-US" sz="2000" dirty="0"/>
              <a:t>2. Every rational number corresponds to a unique point on the number line.</a:t>
            </a:r>
          </a:p>
          <a:p>
            <a:r>
              <a:rPr lang="en-US" sz="2000" dirty="0"/>
              <a:t>3. The set of rational numbers is written:</a:t>
            </a:r>
          </a:p>
          <a:p>
            <a:endParaRPr lang="en-US" sz="2000" dirty="0"/>
          </a:p>
          <a:p>
            <a:endParaRPr lang="en-US" sz="2000" dirty="0"/>
          </a:p>
          <a:p>
            <a:endParaRPr lang="en-US" sz="2000" dirty="0"/>
          </a:p>
          <a:p>
            <a:endParaRPr lang="en-US" sz="2000" dirty="0"/>
          </a:p>
          <a:p>
            <a:endParaRPr lang="en-US" sz="2000" dirty="0"/>
          </a:p>
          <a:p>
            <a:r>
              <a:rPr lang="en-US" sz="2000" dirty="0"/>
              <a:t>As any natural number is also an integer, and any integer is a rational number with the denominator 1, the inclusions result: </a:t>
            </a:r>
            <a:r>
              <a:rPr lang="ro-RO" sz="2000" dirty="0"/>
              <a:t>N </a:t>
            </a:r>
            <a:r>
              <a:rPr lang="ro-RO" sz="2000" dirty="0">
                <a:sym typeface="Symbol" panose="05050102010706020507" pitchFamily="18" charset="2"/>
              </a:rPr>
              <a:t></a:t>
            </a:r>
            <a:r>
              <a:rPr lang="ro-RO" sz="2000" dirty="0"/>
              <a:t> Z </a:t>
            </a:r>
            <a:r>
              <a:rPr lang="ro-RO" sz="2000" dirty="0">
                <a:sym typeface="Symbol" panose="05050102010706020507" pitchFamily="18" charset="2"/>
              </a:rPr>
              <a:t></a:t>
            </a:r>
            <a:r>
              <a:rPr lang="ro-RO" sz="2000" dirty="0"/>
              <a:t> Q</a:t>
            </a:r>
          </a:p>
        </p:txBody>
      </p:sp>
      <p:pic>
        <p:nvPicPr>
          <p:cNvPr id="4" name="Picture 3"/>
          <p:cNvPicPr/>
          <p:nvPr/>
        </p:nvPicPr>
        <p:blipFill rotWithShape="1">
          <a:blip r:embed="rId2">
            <a:extLst>
              <a:ext uri="{28A0092B-C50C-407E-A947-70E740481C1C}">
                <a14:useLocalDpi xmlns:a14="http://schemas.microsoft.com/office/drawing/2010/main" val="0"/>
              </a:ext>
            </a:extLst>
          </a:blip>
          <a:srcRect t="18972" b="8617"/>
          <a:stretch/>
        </p:blipFill>
        <p:spPr bwMode="auto">
          <a:xfrm>
            <a:off x="2545672" y="2790089"/>
            <a:ext cx="2296373" cy="1600124"/>
          </a:xfrm>
          <a:prstGeom prst="rect">
            <a:avLst/>
          </a:prstGeom>
          <a:ln>
            <a:noFill/>
          </a:ln>
          <a:extLst>
            <a:ext uri="{53640926-AAD7-44D8-BBD7-CCE9431645EC}">
              <a14:shadowObscured xmlns:a14="http://schemas.microsoft.com/office/drawing/2010/main"/>
            </a:ext>
          </a:extLst>
        </p:spPr>
      </p:pic>
      <p:pic>
        <p:nvPicPr>
          <p:cNvPr id="7" name="Picture 6"/>
          <p:cNvPicPr>
            <a:picLocks noChangeAspect="1"/>
          </p:cNvPicPr>
          <p:nvPr/>
        </p:nvPicPr>
        <p:blipFill>
          <a:blip r:embed="rId3"/>
          <a:stretch>
            <a:fillRect/>
          </a:stretch>
        </p:blipFill>
        <p:spPr>
          <a:xfrm>
            <a:off x="6096000" y="3082841"/>
            <a:ext cx="4133850" cy="561975"/>
          </a:xfrm>
          <a:prstGeom prst="rect">
            <a:avLst/>
          </a:prstGeom>
        </p:spPr>
      </p:pic>
    </p:spTree>
    <p:extLst>
      <p:ext uri="{BB962C8B-B14F-4D97-AF65-F5344CB8AC3E}">
        <p14:creationId xmlns:p14="http://schemas.microsoft.com/office/powerpoint/2010/main" val="2286007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lstStyle/>
          <a:p>
            <a:r>
              <a:rPr lang="en-US" dirty="0"/>
              <a:t>4. The modulus of the rational number x is a rational number greater than or equal to 0 and represents the distance from the origin O of the number line to the point M(x).</a:t>
            </a:r>
          </a:p>
          <a:p>
            <a:endParaRPr lang="en-US" dirty="0"/>
          </a:p>
          <a:p>
            <a:r>
              <a:rPr lang="en-US" dirty="0"/>
              <a:t>For					we write</a:t>
            </a:r>
            <a:endParaRPr lang="ro-RO" dirty="0"/>
          </a:p>
        </p:txBody>
      </p:sp>
      <p:pic>
        <p:nvPicPr>
          <p:cNvPr id="4" name="Picture 3"/>
          <p:cNvPicPr>
            <a:picLocks noChangeAspect="1"/>
          </p:cNvPicPr>
          <p:nvPr/>
        </p:nvPicPr>
        <p:blipFill>
          <a:blip r:embed="rId2"/>
          <a:stretch>
            <a:fillRect/>
          </a:stretch>
        </p:blipFill>
        <p:spPr>
          <a:xfrm>
            <a:off x="6843502" y="3552419"/>
            <a:ext cx="2019300" cy="914400"/>
          </a:xfrm>
          <a:prstGeom prst="rect">
            <a:avLst/>
          </a:prstGeom>
        </p:spPr>
      </p:pic>
      <p:pic>
        <p:nvPicPr>
          <p:cNvPr id="5" name="Picture 4"/>
          <p:cNvPicPr>
            <a:picLocks noChangeAspect="1"/>
          </p:cNvPicPr>
          <p:nvPr/>
        </p:nvPicPr>
        <p:blipFill>
          <a:blip r:embed="rId3"/>
          <a:stretch>
            <a:fillRect/>
          </a:stretch>
        </p:blipFill>
        <p:spPr>
          <a:xfrm>
            <a:off x="2730230" y="3728632"/>
            <a:ext cx="1666875" cy="561975"/>
          </a:xfrm>
          <a:prstGeom prst="rect">
            <a:avLst/>
          </a:prstGeom>
        </p:spPr>
      </p:pic>
      <p:pic>
        <p:nvPicPr>
          <p:cNvPr id="6" name="Picture 5"/>
          <p:cNvPicPr/>
          <p:nvPr/>
        </p:nvPicPr>
        <p:blipFill>
          <a:blip r:embed="rId4"/>
          <a:stretch>
            <a:fillRect/>
          </a:stretch>
        </p:blipFill>
        <p:spPr>
          <a:xfrm>
            <a:off x="2604297" y="4806567"/>
            <a:ext cx="5731510" cy="592455"/>
          </a:xfrm>
          <a:prstGeom prst="rect">
            <a:avLst/>
          </a:prstGeom>
        </p:spPr>
      </p:pic>
    </p:spTree>
    <p:extLst>
      <p:ext uri="{BB962C8B-B14F-4D97-AF65-F5344CB8AC3E}">
        <p14:creationId xmlns:p14="http://schemas.microsoft.com/office/powerpoint/2010/main" val="1908150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normAutofit fontScale="70000" lnSpcReduction="20000"/>
          </a:bodyPr>
          <a:lstStyle/>
          <a:p>
            <a:pPr marL="0" indent="0">
              <a:buNone/>
            </a:pPr>
            <a:r>
              <a:rPr lang="en-US" dirty="0"/>
              <a:t>5. Two rational numbers that differ only in sign are called opposite rational numbers.</a:t>
            </a:r>
          </a:p>
          <a:p>
            <a:r>
              <a:rPr lang="en-US" dirty="0"/>
              <a:t>Opposite rational numbers have equal moduli and are represented on the axis by two points</a:t>
            </a:r>
          </a:p>
          <a:p>
            <a:r>
              <a:rPr lang="en-US" dirty="0"/>
              <a:t>symmetrical to the origin.</a:t>
            </a:r>
          </a:p>
          <a:p>
            <a:pPr marL="0" indent="0">
              <a:buNone/>
            </a:pPr>
            <a:r>
              <a:rPr lang="en-US" dirty="0"/>
              <a:t>6. Of two different rational numbers, the one on the axis represented further to the right is larger</a:t>
            </a:r>
          </a:p>
          <a:p>
            <a:endParaRPr lang="en-US" dirty="0"/>
          </a:p>
          <a:p>
            <a:pPr marL="0" indent="0">
              <a:buNone/>
            </a:pPr>
            <a:r>
              <a:rPr lang="en-US" dirty="0"/>
              <a:t>Example:</a:t>
            </a:r>
          </a:p>
          <a:p>
            <a:pPr marL="0" indent="0">
              <a:buNone/>
            </a:pPr>
            <a:r>
              <a:rPr lang="en-US" dirty="0"/>
              <a:t>1) If we have the crowd</a:t>
            </a:r>
          </a:p>
          <a:p>
            <a:r>
              <a:rPr lang="en-US" dirty="0"/>
              <a:t>a) Let's represent the elements of the set A, on the axis of numbers;</a:t>
            </a:r>
          </a:p>
          <a:p>
            <a:r>
              <a:rPr lang="en-US" dirty="0"/>
              <a:t>b) Let's write the pairs of opposite numbers from the set A;</a:t>
            </a:r>
          </a:p>
          <a:p>
            <a:r>
              <a:rPr lang="en-US" dirty="0"/>
              <a:t>c) Let's write the modules of the numbers in the set A; d) Let's sort the elements in A in ascending order.</a:t>
            </a:r>
            <a:endParaRPr lang="ro-RO" dirty="0"/>
          </a:p>
        </p:txBody>
      </p:sp>
      <p:pic>
        <p:nvPicPr>
          <p:cNvPr id="4" name="Picture 3"/>
          <p:cNvPicPr>
            <a:picLocks noChangeAspect="1"/>
          </p:cNvPicPr>
          <p:nvPr/>
        </p:nvPicPr>
        <p:blipFill>
          <a:blip r:embed="rId2"/>
          <a:stretch>
            <a:fillRect/>
          </a:stretch>
        </p:blipFill>
        <p:spPr>
          <a:xfrm>
            <a:off x="5679191" y="3429000"/>
            <a:ext cx="4800600" cy="628650"/>
          </a:xfrm>
          <a:prstGeom prst="rect">
            <a:avLst/>
          </a:prstGeom>
        </p:spPr>
      </p:pic>
    </p:spTree>
    <p:extLst>
      <p:ext uri="{BB962C8B-B14F-4D97-AF65-F5344CB8AC3E}">
        <p14:creationId xmlns:p14="http://schemas.microsoft.com/office/powerpoint/2010/main" val="351524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lstStyle/>
          <a:p>
            <a:r>
              <a:rPr lang="en-US" sz="2000" dirty="0"/>
              <a:t>2) Learn to represent the rational number 1,(3).</a:t>
            </a:r>
          </a:p>
          <a:p>
            <a:endParaRPr lang="en-US" sz="2000" dirty="0"/>
          </a:p>
          <a:p>
            <a:r>
              <a:rPr lang="en-US" sz="2000" dirty="0"/>
              <a:t>Solution: The rational number 1, (3) has the representative:</a:t>
            </a:r>
          </a:p>
          <a:p>
            <a:r>
              <a:rPr lang="en-US" sz="2000" dirty="0"/>
              <a:t>therefore it is necessary that (a+2,b-2)=9. So (a+2)(b-2)ϵ{(9,1); (3,3); (1.9); (-9,-1); (-3,-3); (-1,-9)}. Therefore, (</a:t>
            </a:r>
            <a:r>
              <a:rPr lang="en-US" sz="2000" dirty="0" err="1"/>
              <a:t>a,b</a:t>
            </a:r>
            <a:r>
              <a:rPr lang="en-US" sz="2000" dirty="0"/>
              <a:t>)ϵ{(7,3); (1.5); (-1.11); (-11.1); (-5,-1); (-3,-7)}</a:t>
            </a:r>
          </a:p>
          <a:p>
            <a:endParaRPr lang="en-US" sz="2000" dirty="0"/>
          </a:p>
          <a:p>
            <a:r>
              <a:rPr lang="en-US" sz="2000" dirty="0"/>
              <a:t>3) Order the numbers in descending order:</a:t>
            </a:r>
          </a:p>
          <a:p>
            <a:r>
              <a:rPr lang="en-US" sz="2000" dirty="0"/>
              <a:t>Solution: We simplify the fractions:</a:t>
            </a:r>
          </a:p>
          <a:p>
            <a:endParaRPr lang="en-US" sz="2000" dirty="0"/>
          </a:p>
          <a:p>
            <a:r>
              <a:rPr lang="en-US" sz="2000" dirty="0"/>
              <a:t>Then the order is: −4&lt;−2&lt;53/71 𝑐𝑜𝑛𝑑𝑢𝑐𝑒 𝑙𝑎 5353/7171&gt; (64−100)/(3^2∙2)&gt;(2^2∙3^2)/(4^2−5^ 2 ).</a:t>
            </a:r>
            <a:endParaRPr lang="ro-RO" sz="2000" dirty="0"/>
          </a:p>
        </p:txBody>
      </p:sp>
      <p:pic>
        <p:nvPicPr>
          <p:cNvPr id="4" name="Picture 3"/>
          <p:cNvPicPr>
            <a:picLocks noChangeAspect="1"/>
          </p:cNvPicPr>
          <p:nvPr/>
        </p:nvPicPr>
        <p:blipFill>
          <a:blip r:embed="rId2"/>
          <a:stretch>
            <a:fillRect/>
          </a:stretch>
        </p:blipFill>
        <p:spPr>
          <a:xfrm>
            <a:off x="6153602" y="1598058"/>
            <a:ext cx="4816205" cy="466725"/>
          </a:xfrm>
          <a:prstGeom prst="rect">
            <a:avLst/>
          </a:prstGeom>
        </p:spPr>
      </p:pic>
      <p:pic>
        <p:nvPicPr>
          <p:cNvPr id="5" name="Picture 4"/>
          <p:cNvPicPr>
            <a:picLocks noChangeAspect="1"/>
          </p:cNvPicPr>
          <p:nvPr/>
        </p:nvPicPr>
        <p:blipFill>
          <a:blip r:embed="rId3"/>
          <a:stretch>
            <a:fillRect/>
          </a:stretch>
        </p:blipFill>
        <p:spPr>
          <a:xfrm>
            <a:off x="7389606" y="2247346"/>
            <a:ext cx="971550" cy="466725"/>
          </a:xfrm>
          <a:prstGeom prst="rect">
            <a:avLst/>
          </a:prstGeom>
        </p:spPr>
      </p:pic>
      <p:pic>
        <p:nvPicPr>
          <p:cNvPr id="6" name="Picture 5"/>
          <p:cNvPicPr>
            <a:picLocks noChangeAspect="1"/>
          </p:cNvPicPr>
          <p:nvPr/>
        </p:nvPicPr>
        <p:blipFill>
          <a:blip r:embed="rId4"/>
          <a:stretch>
            <a:fillRect/>
          </a:stretch>
        </p:blipFill>
        <p:spPr>
          <a:xfrm>
            <a:off x="5710305" y="3693585"/>
            <a:ext cx="1562100" cy="428625"/>
          </a:xfrm>
          <a:prstGeom prst="rect">
            <a:avLst/>
          </a:prstGeom>
        </p:spPr>
      </p:pic>
      <p:pic>
        <p:nvPicPr>
          <p:cNvPr id="7" name="Picture 6"/>
          <p:cNvPicPr>
            <a:picLocks noChangeAspect="1"/>
          </p:cNvPicPr>
          <p:nvPr/>
        </p:nvPicPr>
        <p:blipFill>
          <a:blip r:embed="rId5"/>
          <a:stretch>
            <a:fillRect/>
          </a:stretch>
        </p:blipFill>
        <p:spPr>
          <a:xfrm>
            <a:off x="4772515" y="4213492"/>
            <a:ext cx="4781550" cy="533400"/>
          </a:xfrm>
          <a:prstGeom prst="rect">
            <a:avLst/>
          </a:prstGeom>
        </p:spPr>
      </p:pic>
    </p:spTree>
    <p:extLst>
      <p:ext uri="{BB962C8B-B14F-4D97-AF65-F5344CB8AC3E}">
        <p14:creationId xmlns:p14="http://schemas.microsoft.com/office/powerpoint/2010/main" val="3060860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lstStyle/>
          <a:p>
            <a:pPr marL="0" lvl="0" indent="0">
              <a:buNone/>
            </a:pPr>
            <a:r>
              <a:rPr lang="en-US" sz="2800" b="1" dirty="0"/>
              <a:t>Addition and subtraction of rational numbers; property</a:t>
            </a:r>
          </a:p>
          <a:p>
            <a:pPr marL="0" lvl="0" indent="0">
              <a:buNone/>
            </a:pPr>
            <a:endParaRPr lang="en-US" sz="2800" b="1" i="1" dirty="0"/>
          </a:p>
          <a:p>
            <a:pPr marL="0" lvl="0" indent="0">
              <a:buNone/>
            </a:pPr>
            <a:r>
              <a:rPr lang="en-US" sz="2800" dirty="0"/>
              <a:t>A1. To perform the addition 2/5+7/5, </a:t>
            </a:r>
            <a:r>
              <a:rPr lang="en-US" sz="2800" dirty="0" err="1"/>
              <a:t>Alexandru</a:t>
            </a:r>
            <a:r>
              <a:rPr lang="en-US" sz="2800" dirty="0"/>
              <a:t> says that the sum is also written as a fraction with the denominator 5, and Elena adds: and with the numerator, the sum of the numerators of the terms. Are the two students right? If so, calculate:</a:t>
            </a:r>
          </a:p>
          <a:p>
            <a:pPr marL="0" lvl="0" indent="0">
              <a:buNone/>
            </a:pPr>
            <a:r>
              <a:rPr lang="en-US" sz="2800" dirty="0"/>
              <a:t>a) 2/5+7/5; b) −2/5+(−7/5)=(−2+(−7))/5.</a:t>
            </a:r>
            <a:endParaRPr lang="ro-RO" sz="28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049369" y="4038795"/>
            <a:ext cx="3582517" cy="1772237"/>
          </a:xfrm>
          <a:prstGeom prst="rect">
            <a:avLst/>
          </a:prstGeom>
        </p:spPr>
      </p:pic>
    </p:spTree>
    <p:extLst>
      <p:ext uri="{BB962C8B-B14F-4D97-AF65-F5344CB8AC3E}">
        <p14:creationId xmlns:p14="http://schemas.microsoft.com/office/powerpoint/2010/main" val="715942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lstStyle/>
          <a:p>
            <a:r>
              <a:rPr lang="en-US" sz="2000" dirty="0"/>
              <a:t>A2. </a:t>
            </a:r>
            <a:r>
              <a:rPr lang="en-US" sz="2000" dirty="0" err="1"/>
              <a:t>Alexandru</a:t>
            </a:r>
            <a:r>
              <a:rPr lang="en-US" sz="2000" dirty="0"/>
              <a:t> says that he cannot perform the addition of the rational numbers 5/6+1/3 because they do not have the same denominator, and Elena answers him: but if you first bring them to the same denominator?</a:t>
            </a:r>
          </a:p>
          <a:p>
            <a:pPr marL="0" indent="0">
              <a:buNone/>
            </a:pPr>
            <a:endParaRPr lang="en-US" sz="2000" dirty="0"/>
          </a:p>
          <a:p>
            <a:r>
              <a:rPr lang="en-US" sz="2000" dirty="0"/>
              <a:t>Calculate: 5/6+1/3, taking into account Alina's advice and observing the given drawing;</a:t>
            </a:r>
          </a:p>
          <a:p>
            <a:pPr marL="0" indent="0">
              <a:buNone/>
            </a:pPr>
            <a:endParaRPr lang="en-US" sz="2000" dirty="0"/>
          </a:p>
          <a:p>
            <a:r>
              <a:rPr lang="en-US" sz="2000" dirty="0"/>
              <a:t>Calculate: −5/6+(−1/3);-3.4+(-1.2)</a:t>
            </a:r>
          </a:p>
          <a:p>
            <a:r>
              <a:rPr lang="en-US" sz="2000" dirty="0"/>
              <a:t>A3. Copy and complete the calculations:</a:t>
            </a:r>
          </a:p>
          <a:p>
            <a:r>
              <a:rPr lang="en-US" sz="2000" dirty="0"/>
              <a:t>a)−5/6+1/6=… b)6/11−4/11=…</a:t>
            </a:r>
          </a:p>
          <a:p>
            <a:r>
              <a:rPr lang="en-US" sz="2000" dirty="0"/>
              <a:t>c)2/7−5/7=… d)3/4−1/2=…</a:t>
            </a:r>
            <a:endParaRPr lang="ro-RO" sz="20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416908" y="3625608"/>
            <a:ext cx="3700212" cy="2032287"/>
          </a:xfrm>
          <a:prstGeom prst="rect">
            <a:avLst/>
          </a:prstGeom>
        </p:spPr>
      </p:pic>
    </p:spTree>
    <p:extLst>
      <p:ext uri="{BB962C8B-B14F-4D97-AF65-F5344CB8AC3E}">
        <p14:creationId xmlns:p14="http://schemas.microsoft.com/office/powerpoint/2010/main" val="477747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Operations with ordinary fractions</a:t>
            </a:r>
          </a:p>
        </p:txBody>
      </p:sp>
      <p:sp>
        <p:nvSpPr>
          <p:cNvPr id="3" name="Content Placeholder 2"/>
          <p:cNvSpPr>
            <a:spLocks noGrp="1"/>
          </p:cNvSpPr>
          <p:nvPr>
            <p:ph idx="1"/>
          </p:nvPr>
        </p:nvSpPr>
        <p:spPr/>
        <p:txBody>
          <a:bodyPr/>
          <a:lstStyle/>
          <a:p>
            <a:r>
              <a:rPr lang="en-US" sz="2800" b="1" dirty="0"/>
              <a:t>The assembly. </a:t>
            </a:r>
            <a:r>
              <a:rPr lang="en-US" sz="2800" dirty="0"/>
              <a:t>To add two rational numbers expressed by ordinary fractions, the terms are brought to the same denominator (</a:t>
            </a:r>
            <a:r>
              <a:rPr lang="en-US" sz="2800" dirty="0" err="1"/>
              <a:t>c.m.m.c.c</a:t>
            </a:r>
            <a:r>
              <a:rPr lang="en-US" sz="2800" dirty="0"/>
              <a:t>. of the denominators), the common denominator is copied and the numerators are added, applying the sign rule from the addition of whole numbers.</a:t>
            </a:r>
          </a:p>
          <a:p>
            <a:endParaRPr lang="en-US" sz="2800" dirty="0"/>
          </a:p>
          <a:p>
            <a:r>
              <a:rPr lang="en-US" sz="2800" b="1" dirty="0"/>
              <a:t>The decrease. </a:t>
            </a:r>
            <a:r>
              <a:rPr lang="en-US" sz="2800" dirty="0"/>
              <a:t>The difference of two rational numbers is obtained by adding the negative to the opposite of the negative.</a:t>
            </a:r>
            <a:endParaRPr lang="ro-RO" sz="2800" dirty="0"/>
          </a:p>
        </p:txBody>
      </p:sp>
    </p:spTree>
    <p:extLst>
      <p:ext uri="{BB962C8B-B14F-4D97-AF65-F5344CB8AC3E}">
        <p14:creationId xmlns:p14="http://schemas.microsoft.com/office/powerpoint/2010/main" val="4113187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277</TotalTime>
  <Words>1738</Words>
  <Application>Microsoft Office PowerPoint</Application>
  <PresentationFormat>Widescreen</PresentationFormat>
  <Paragraphs>152</Paragraphs>
  <Slides>20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Adobe Heiti Std R</vt:lpstr>
      <vt:lpstr>Arial</vt:lpstr>
      <vt:lpstr>Calibri</vt:lpstr>
      <vt:lpstr>Cambria Math</vt:lpstr>
      <vt:lpstr>Office Theme</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Operations with ordinary fractions</vt:lpstr>
      <vt:lpstr>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Operații cu fracții ordinare</dc:title>
  <dc:creator>Microsoft account</dc:creator>
  <cp:lastModifiedBy>Ioana-Alina Zidaru</cp:lastModifiedBy>
  <cp:revision>10</cp:revision>
  <dcterms:created xsi:type="dcterms:W3CDTF">2022-06-19T20:10:40Z</dcterms:created>
  <dcterms:modified xsi:type="dcterms:W3CDTF">2023-01-25T21:32:00Z</dcterms:modified>
</cp:coreProperties>
</file>