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6" r:id="rId1"/>
  </p:sldMasterIdLst>
  <p:notesMasterIdLst>
    <p:notesMasterId r:id="rId27"/>
  </p:notesMasterIdLst>
  <p:sldIdLst>
    <p:sldId id="256" r:id="rId2"/>
    <p:sldId id="257" r:id="rId3"/>
    <p:sldId id="261" r:id="rId4"/>
    <p:sldId id="260" r:id="rId5"/>
    <p:sldId id="259" r:id="rId6"/>
    <p:sldId id="258"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Lst>
  <p:sldSz cx="12192000" cy="6858000"/>
  <p:notesSz cx="6858000" cy="9144000"/>
  <p:defaultTextStyle>
    <a:defPPr>
      <a:defRPr lang="ro-R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3" d="100"/>
          <a:sy n="63" d="100"/>
        </p:scale>
        <p:origin x="768" y="1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D45B008-AFF0-40F7-A3E8-1CCE5AD87301}" type="datetimeFigureOut">
              <a:rPr lang="en-US" smtClean="0"/>
              <a:t>26-Jan-23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D515856-AE8F-4E51-A3EA-8FF918D5A81D}" type="slidenum">
              <a:rPr lang="en-US" smtClean="0"/>
              <a:t>‹#›</a:t>
            </a:fld>
            <a:endParaRPr lang="en-US"/>
          </a:p>
        </p:txBody>
      </p:sp>
    </p:spTree>
    <p:extLst>
      <p:ext uri="{BB962C8B-B14F-4D97-AF65-F5344CB8AC3E}">
        <p14:creationId xmlns:p14="http://schemas.microsoft.com/office/powerpoint/2010/main" val="38713875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ro.wikipedia.org/wiki/Rafael" TargetMode="External"/><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fld id="{00000000-1234-1234-1234-123412341234}" type="slidenum">
              <a:rPr kumimoji="0" lang="en-US" sz="1400" b="0" i="0" u="none" strike="noStrike" kern="0" cap="none" spc="0" normalizeH="0" baseline="0" noProof="0">
                <a:ln>
                  <a:noFill/>
                </a:ln>
                <a:solidFill>
                  <a:srgbClr val="000000"/>
                </a:solidFill>
                <a:effectLst/>
                <a:uLnTx/>
                <a:uFillTx/>
                <a:latin typeface="Arial"/>
                <a:cs typeface="Arial"/>
                <a:sym typeface="Arial"/>
              </a:rPr>
              <a:pPr marL="0" marR="0" lvl="0" indent="0" algn="r" defTabSz="914400" rtl="0" eaLnBrk="1" fontAlgn="auto" latinLnBrk="0" hangingPunct="1">
                <a:lnSpc>
                  <a:spcPct val="100000"/>
                </a:lnSpc>
                <a:spcBef>
                  <a:spcPts val="0"/>
                </a:spcBef>
                <a:spcAft>
                  <a:spcPts val="0"/>
                </a:spcAft>
                <a:buClr>
                  <a:srgbClr val="000000"/>
                </a:buClr>
                <a:buSzPts val="1400"/>
                <a:buFont typeface="Arial"/>
                <a:buNone/>
                <a:tabLst/>
                <a:defRPr/>
              </a:pPr>
              <a:t>15</a:t>
            </a:fld>
            <a:endParaRPr kumimoji="0" sz="1400" b="0" i="0" u="none" strike="noStrike" kern="0" cap="none" spc="0" normalizeH="0" baseline="0" noProof="0">
              <a:ln>
                <a:noFill/>
              </a:ln>
              <a:solidFill>
                <a:srgbClr val="000000"/>
              </a:solidFill>
              <a:effectLst/>
              <a:uLnTx/>
              <a:uFillTx/>
              <a:latin typeface="Arial"/>
              <a:cs typeface="Arial"/>
              <a:sym typeface="Arial"/>
            </a:endParaRPr>
          </a:p>
        </p:txBody>
      </p:sp>
      <p:sp>
        <p:nvSpPr>
          <p:cNvPr id="81" name="Google Shape;8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82" name="Google Shape;82;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r>
              <a:rPr lang="en-US"/>
              <a:t>Un matematician grec, secolul 3 î.Hr., cum e imaginat de către </a:t>
            </a:r>
            <a:r>
              <a:rPr lang="en-US" u="sng">
                <a:solidFill>
                  <a:schemeClr val="hlink"/>
                </a:solidFill>
                <a:hlinkClick r:id="rId3"/>
              </a:rPr>
              <a:t>Rafael</a:t>
            </a:r>
            <a:r>
              <a:rPr lang="en-US"/>
              <a:t>, într-un detaliu al lucrării „Şcoala ateniană”!</a:t>
            </a:r>
            <a:endParaRPr/>
          </a:p>
        </p:txBody>
      </p:sp>
    </p:spTree>
    <p:extLst>
      <p:ext uri="{BB962C8B-B14F-4D97-AF65-F5344CB8AC3E}">
        <p14:creationId xmlns:p14="http://schemas.microsoft.com/office/powerpoint/2010/main" val="21374563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7"/>
        <p:cNvGrpSpPr/>
        <p:nvPr/>
      </p:nvGrpSpPr>
      <p:grpSpPr>
        <a:xfrm>
          <a:off x="0" y="0"/>
          <a:ext cx="0" cy="0"/>
          <a:chOff x="0" y="0"/>
          <a:chExt cx="0" cy="0"/>
        </a:xfrm>
      </p:grpSpPr>
      <p:sp>
        <p:nvSpPr>
          <p:cNvPr id="298" name="Google Shape;298;p1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99" name="Google Shape;299;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5316158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3"/>
        <p:cNvGrpSpPr/>
        <p:nvPr/>
      </p:nvGrpSpPr>
      <p:grpSpPr>
        <a:xfrm>
          <a:off x="0" y="0"/>
          <a:ext cx="0" cy="0"/>
          <a:chOff x="0" y="0"/>
          <a:chExt cx="0" cy="0"/>
        </a:xfrm>
      </p:grpSpPr>
      <p:sp>
        <p:nvSpPr>
          <p:cNvPr id="374" name="Google Shape;374;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375" name="Google Shape;375;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4325666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90" name="Google Shape;9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3595205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04" name="Google Shape;10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43652355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14" name="Google Shape;114;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7018182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1"/>
        <p:cNvGrpSpPr/>
        <p:nvPr/>
      </p:nvGrpSpPr>
      <p:grpSpPr>
        <a:xfrm>
          <a:off x="0" y="0"/>
          <a:ext cx="0" cy="0"/>
          <a:chOff x="0" y="0"/>
          <a:chExt cx="0" cy="0"/>
        </a:xfrm>
      </p:grpSpPr>
      <p:sp>
        <p:nvSpPr>
          <p:cNvPr id="152" name="Google Shape;152;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53" name="Google Shape;15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5633596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Google Shape;179;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180" name="Google Shape;180;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3089705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8: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27" name="Google Shape;22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179040516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5"/>
        <p:cNvGrpSpPr/>
        <p:nvPr/>
      </p:nvGrpSpPr>
      <p:grpSpPr>
        <a:xfrm>
          <a:off x="0" y="0"/>
          <a:ext cx="0" cy="0"/>
          <a:chOff x="0" y="0"/>
          <a:chExt cx="0" cy="0"/>
        </a:xfrm>
      </p:grpSpPr>
      <p:sp>
        <p:nvSpPr>
          <p:cNvPr id="236" name="Google Shape;236;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37" name="Google Shape;237;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271633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7"/>
        <p:cNvGrpSpPr/>
        <p:nvPr/>
      </p:nvGrpSpPr>
      <p:grpSpPr>
        <a:xfrm>
          <a:off x="0" y="0"/>
          <a:ext cx="0" cy="0"/>
          <a:chOff x="0" y="0"/>
          <a:chExt cx="0" cy="0"/>
        </a:xfrm>
      </p:grpSpPr>
      <p:sp>
        <p:nvSpPr>
          <p:cNvPr id="278" name="Google Shape;278;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360"/>
              </a:spcBef>
              <a:spcAft>
                <a:spcPts val="0"/>
              </a:spcAft>
              <a:buSzPts val="1400"/>
              <a:buNone/>
            </a:pPr>
            <a:endParaRPr/>
          </a:p>
        </p:txBody>
      </p:sp>
      <p:sp>
        <p:nvSpPr>
          <p:cNvPr id="279" name="Google Shape;279;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lim="800000"/>
            <a:headEnd type="none" w="sm" len="sm"/>
            <a:tailEnd type="none" w="sm" len="sm"/>
          </a:ln>
        </p:spPr>
      </p:sp>
    </p:spTree>
    <p:extLst>
      <p:ext uri="{BB962C8B-B14F-4D97-AF65-F5344CB8AC3E}">
        <p14:creationId xmlns:p14="http://schemas.microsoft.com/office/powerpoint/2010/main" val="392697845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2" name="Rectangle 11"/>
          <p:cNvSpPr/>
          <p:nvPr userDrawn="1"/>
        </p:nvSpPr>
        <p:spPr>
          <a:xfrm>
            <a:off x="0" y="5805265"/>
            <a:ext cx="11952651" cy="1080120"/>
          </a:xfrm>
          <a:prstGeom prst="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ctrTitle"/>
          </p:nvPr>
        </p:nvSpPr>
        <p:spPr>
          <a:xfrm>
            <a:off x="437323" y="1052737"/>
            <a:ext cx="10363200" cy="1470025"/>
          </a:xfrm>
          <a:prstGeom prst="rect">
            <a:avLst/>
          </a:prstGeom>
        </p:spPr>
        <p:txBody>
          <a:bodyPr/>
          <a:lstStyle>
            <a:lvl1pPr algn="l">
              <a:defRPr/>
            </a:lvl1pPr>
          </a:lstStyle>
          <a:p>
            <a:r>
              <a:rPr lang="en-US" dirty="0"/>
              <a:t>Click to edit Master title style</a:t>
            </a:r>
            <a:endParaRPr lang="el-GR" dirty="0"/>
          </a:p>
        </p:txBody>
      </p:sp>
      <p:sp>
        <p:nvSpPr>
          <p:cNvPr id="3" name="Subtitle 2"/>
          <p:cNvSpPr>
            <a:spLocks noGrp="1"/>
          </p:cNvSpPr>
          <p:nvPr>
            <p:ph type="subTitle" idx="1"/>
          </p:nvPr>
        </p:nvSpPr>
        <p:spPr>
          <a:xfrm>
            <a:off x="431371" y="2636912"/>
            <a:ext cx="8534400" cy="1752600"/>
          </a:xfrm>
          <a:prstGeom prst="rect">
            <a:avLst/>
          </a:prstGeom>
        </p:spPr>
        <p:txBody>
          <a:bodyPr/>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endParaRPr lang="el-GR" dirty="0"/>
          </a:p>
        </p:txBody>
      </p:sp>
      <p:pic>
        <p:nvPicPr>
          <p:cNvPr id="8"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pic>
        <p:nvPicPr>
          <p:cNvPr id="11" name="Immagine 10">
            <a:extLst>
              <a:ext uri="{FF2B5EF4-FFF2-40B4-BE49-F238E27FC236}">
                <a16:creationId xmlns:a16="http://schemas.microsoft.com/office/drawing/2014/main" id="{DF91AAC3-92D8-CC47-A11C-AB37DE0F4037}"/>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sp>
        <p:nvSpPr>
          <p:cNvPr id="14" name="Rectangle 9">
            <a:extLst>
              <a:ext uri="{FF2B5EF4-FFF2-40B4-BE49-F238E27FC236}">
                <a16:creationId xmlns:a16="http://schemas.microsoft.com/office/drawing/2014/main" id="{57BBC6BC-0C3C-4842-9D96-8F55EF4C1DF9}"/>
              </a:ext>
            </a:extLst>
          </p:cNvPr>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dirty="0"/>
          </a:p>
        </p:txBody>
      </p:sp>
    </p:spTree>
    <p:extLst>
      <p:ext uri="{BB962C8B-B14F-4D97-AF65-F5344CB8AC3E}">
        <p14:creationId xmlns:p14="http://schemas.microsoft.com/office/powerpoint/2010/main" val="247083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l-GR"/>
          </a:p>
        </p:txBody>
      </p:sp>
      <p:sp>
        <p:nvSpPr>
          <p:cNvPr id="3" name="Content Placeholder 2"/>
          <p:cNvSpPr>
            <a:spLocks noGrp="1"/>
          </p:cNvSpPr>
          <p:nvPr>
            <p:ph idx="1"/>
          </p:nvPr>
        </p:nvSpPr>
        <p:spPr>
          <a:xfrm>
            <a:off x="609600" y="1600201"/>
            <a:ext cx="10972800" cy="4525963"/>
          </a:xfrm>
          <a:prstGeom prst="rect">
            <a:avLst/>
          </a:prstGeom>
        </p:spPr>
        <p:txBody>
          <a:bodyPr/>
          <a:lstStyle>
            <a:lvl1pPr>
              <a:defRPr>
                <a:solidFill>
                  <a:schemeClr val="tx1">
                    <a:lumMod val="75000"/>
                    <a:lumOff val="25000"/>
                  </a:schemeClr>
                </a:solidFill>
              </a:defRPr>
            </a:lvl1pPr>
            <a:lvl2pPr>
              <a:defRPr>
                <a:solidFill>
                  <a:schemeClr val="tx1">
                    <a:lumMod val="75000"/>
                    <a:lumOff val="25000"/>
                  </a:schemeClr>
                </a:solidFill>
              </a:defRPr>
            </a:lvl2pPr>
            <a:lvl3pPr>
              <a:defRPr>
                <a:solidFill>
                  <a:schemeClr val="tx1">
                    <a:lumMod val="75000"/>
                    <a:lumOff val="25000"/>
                  </a:schemeClr>
                </a:solidFill>
              </a:defRPr>
            </a:lvl3pPr>
            <a:lvl4pPr>
              <a:defRPr>
                <a:solidFill>
                  <a:schemeClr val="tx1">
                    <a:lumMod val="75000"/>
                    <a:lumOff val="25000"/>
                  </a:schemeClr>
                </a:solidFill>
              </a:defRPr>
            </a:lvl4pPr>
            <a:lvl5pPr>
              <a:defRPr>
                <a:solidFill>
                  <a:schemeClr val="tx1">
                    <a:lumMod val="75000"/>
                    <a:lumOff val="25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l-GR" dirty="0"/>
          </a:p>
        </p:txBody>
      </p:sp>
      <p:sp>
        <p:nvSpPr>
          <p:cNvPr id="8"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164245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Rectangle 9"/>
          <p:cNvSpPr/>
          <p:nvPr userDrawn="1"/>
        </p:nvSpPr>
        <p:spPr>
          <a:xfrm>
            <a:off x="0" y="1"/>
            <a:ext cx="12192000" cy="6885385"/>
          </a:xfrm>
          <a:prstGeom prst="rect">
            <a:avLst/>
          </a:prstGeom>
          <a:solidFill>
            <a:schemeClr val="bg1">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l-GR" sz="1800"/>
          </a:p>
        </p:txBody>
      </p:sp>
      <p:sp>
        <p:nvSpPr>
          <p:cNvPr id="2" name="Title 1"/>
          <p:cNvSpPr>
            <a:spLocks noGrp="1"/>
          </p:cNvSpPr>
          <p:nvPr>
            <p:ph type="title"/>
          </p:nvPr>
        </p:nvSpPr>
        <p:spPr>
          <a:xfrm>
            <a:off x="963084" y="4406901"/>
            <a:ext cx="10363200" cy="1362075"/>
          </a:xfrm>
          <a:prstGeom prst="rect">
            <a:avLst/>
          </a:prstGeom>
        </p:spPr>
        <p:txBody>
          <a:bodyPr anchor="t"/>
          <a:lstStyle>
            <a:lvl1pPr algn="l">
              <a:defRPr sz="4000" b="1" cap="all"/>
            </a:lvl1pPr>
          </a:lstStyle>
          <a:p>
            <a:r>
              <a:rPr lang="en-US"/>
              <a:t>Click to edit Master title style</a:t>
            </a:r>
            <a:endParaRPr lang="el-GR"/>
          </a:p>
        </p:txBody>
      </p:sp>
      <p:sp>
        <p:nvSpPr>
          <p:cNvPr id="3" name="Text Placeholder 2"/>
          <p:cNvSpPr>
            <a:spLocks noGrp="1"/>
          </p:cNvSpPr>
          <p:nvPr>
            <p:ph type="body" idx="1"/>
          </p:nvPr>
        </p:nvSpPr>
        <p:spPr>
          <a:xfrm>
            <a:off x="963084" y="2906713"/>
            <a:ext cx="103632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11" name="Slide Number Placeholder 5"/>
          <p:cNvSpPr txBox="1">
            <a:spLocks/>
          </p:cNvSpPr>
          <p:nvPr userDrawn="1"/>
        </p:nvSpPr>
        <p:spPr>
          <a:xfrm>
            <a:off x="4584709" y="6520260"/>
            <a:ext cx="2844800" cy="365125"/>
          </a:xfrm>
          <a:prstGeom prst="rect">
            <a:avLst/>
          </a:prstGeom>
        </p:spPr>
        <p:txBody>
          <a:bodyPr/>
          <a:lstStyle>
            <a:defPPr>
              <a:defRPr lang="el-GR"/>
            </a:defPPr>
            <a:lvl1pPr marL="0" algn="ctr" defTabSz="914400" rtl="0" eaLnBrk="1" latinLnBrk="0" hangingPunct="1">
              <a:defRPr sz="1600" kern="1200">
                <a:solidFill>
                  <a:schemeClr val="bg2">
                    <a:lumMod val="2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CEDAB268-0B51-4CAC-88D5-22A3F9569ABE}" type="slidenum">
              <a:rPr lang="el-GR" sz="1400" b="1" smtClean="0"/>
              <a:pPr/>
              <a:t>‹#›</a:t>
            </a:fld>
            <a:endParaRPr lang="el-GR" sz="1400" b="1" dirty="0"/>
          </a:p>
        </p:txBody>
      </p:sp>
      <p:pic>
        <p:nvPicPr>
          <p:cNvPr id="14" name="Picture 2" descr="C:\Users\mkomod05.cs8500\Google Drive\SEIT lab\Projects\World of Physics\Kick-off\eu flag.JPG"/>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Tree>
    <p:extLst>
      <p:ext uri="{BB962C8B-B14F-4D97-AF65-F5344CB8AC3E}">
        <p14:creationId xmlns:p14="http://schemas.microsoft.com/office/powerpoint/2010/main" val="238584687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3.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2.png"/><Relationship Id="rId5" Type="http://schemas.openxmlformats.org/officeDocument/2006/relationships/image" Target="../media/image1.jpeg"/><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alpha val="29000"/>
          </a:schemeClr>
        </a:solidFill>
        <a:effectLst/>
      </p:bgPr>
    </p:bg>
    <p:spTree>
      <p:nvGrpSpPr>
        <p:cNvPr id="1" name=""/>
        <p:cNvGrpSpPr/>
        <p:nvPr/>
      </p:nvGrpSpPr>
      <p:grpSpPr>
        <a:xfrm>
          <a:off x="0" y="0"/>
          <a:ext cx="0" cy="0"/>
          <a:chOff x="0" y="0"/>
          <a:chExt cx="0" cy="0"/>
        </a:xfrm>
      </p:grpSpPr>
      <p:pic>
        <p:nvPicPr>
          <p:cNvPr id="4" name="Picture 2" descr="C:\Users\mkomod05.cs8500\Google Drive\SEIT lab\Projects\World of Physics\Kick-off\eu flag.JPG"/>
          <p:cNvPicPr>
            <a:picLocks noChangeAspect="1" noChangeArrowheads="1"/>
          </p:cNvPicPr>
          <p:nvPr userDrawn="1"/>
        </p:nvPicPr>
        <p:blipFill>
          <a:blip r:embed="rId5">
            <a:extLst>
              <a:ext uri="{28A0092B-C50C-407E-A947-70E740481C1C}">
                <a14:useLocalDpi xmlns:a14="http://schemas.microsoft.com/office/drawing/2010/main" val="0"/>
              </a:ext>
            </a:extLst>
          </a:blip>
          <a:srcRect/>
          <a:stretch>
            <a:fillRect/>
          </a:stretch>
        </p:blipFill>
        <p:spPr bwMode="auto">
          <a:xfrm>
            <a:off x="310855" y="6275280"/>
            <a:ext cx="1022612" cy="511306"/>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19"/>
          <p:cNvSpPr txBox="1"/>
          <p:nvPr userDrawn="1"/>
        </p:nvSpPr>
        <p:spPr>
          <a:xfrm>
            <a:off x="1333467" y="6519470"/>
            <a:ext cx="1133644" cy="338554"/>
          </a:xfrm>
          <a:prstGeom prst="rect">
            <a:avLst/>
          </a:prstGeom>
          <a:noFill/>
        </p:spPr>
        <p:txBody>
          <a:bodyPr wrap="none" rtlCol="0">
            <a:spAutoFit/>
          </a:bodyPr>
          <a:lstStyle/>
          <a:p>
            <a:r>
              <a:rPr lang="en-GB" sz="1600" b="0" i="0" u="none" strike="noStrike" kern="1200" baseline="0" dirty="0">
                <a:solidFill>
                  <a:srgbClr val="003996"/>
                </a:solidFill>
                <a:latin typeface="Adobe Heiti Std R" pitchFamily="34" charset="-128"/>
                <a:ea typeface="Adobe Heiti Std R" pitchFamily="34" charset="-128"/>
                <a:cs typeface="+mn-cs"/>
              </a:rPr>
              <a:t>Erasmus</a:t>
            </a:r>
            <a:r>
              <a:rPr lang="en-GB" sz="1400" b="0" i="0" u="none" strike="noStrike" kern="1200" baseline="0" dirty="0">
                <a:solidFill>
                  <a:srgbClr val="003996"/>
                </a:solidFill>
                <a:latin typeface="Adobe Heiti Std R" pitchFamily="34" charset="-128"/>
                <a:ea typeface="Adobe Heiti Std R" pitchFamily="34" charset="-128"/>
                <a:cs typeface="+mn-cs"/>
              </a:rPr>
              <a:t>+</a:t>
            </a:r>
            <a:endParaRPr lang="el-GR" sz="1400" dirty="0">
              <a:solidFill>
                <a:srgbClr val="003996"/>
              </a:solidFill>
              <a:ea typeface="Adobe Heiti Std R" pitchFamily="34" charset="-128"/>
            </a:endParaRPr>
          </a:p>
        </p:txBody>
      </p:sp>
      <p:sp>
        <p:nvSpPr>
          <p:cNvPr id="6" name="TextBox 5"/>
          <p:cNvSpPr txBox="1"/>
          <p:nvPr userDrawn="1"/>
        </p:nvSpPr>
        <p:spPr>
          <a:xfrm>
            <a:off x="7495799" y="116632"/>
            <a:ext cx="3486147" cy="338554"/>
          </a:xfrm>
          <a:prstGeom prst="rect">
            <a:avLst/>
          </a:prstGeom>
          <a:noFill/>
        </p:spPr>
        <p:txBody>
          <a:bodyPr wrap="none" rtlCol="0">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solidFill>
                  <a:schemeClr val="tx1"/>
                </a:solidFill>
              </a:rPr>
              <a:t>Mathesis - </a:t>
            </a:r>
            <a:r>
              <a:rPr lang="it-IT" sz="1600" b="0" i="0" u="none" strike="noStrike" kern="1200" dirty="0">
                <a:solidFill>
                  <a:schemeClr val="tx1"/>
                </a:solidFill>
                <a:effectLst/>
                <a:latin typeface="+mn-lt"/>
                <a:ea typeface="+mn-ea"/>
                <a:cs typeface="+mn-cs"/>
              </a:rPr>
              <a:t>2020-1-RO01-KA201-080410</a:t>
            </a:r>
            <a:endParaRPr lang="en-US" sz="1600" dirty="0">
              <a:solidFill>
                <a:schemeClr val="tx1"/>
              </a:solidFill>
            </a:endParaRPr>
          </a:p>
        </p:txBody>
      </p:sp>
      <p:pic>
        <p:nvPicPr>
          <p:cNvPr id="8" name="Immagine 7">
            <a:extLst>
              <a:ext uri="{FF2B5EF4-FFF2-40B4-BE49-F238E27FC236}">
                <a16:creationId xmlns:a16="http://schemas.microsoft.com/office/drawing/2014/main" id="{11E8045F-D0EB-B840-B99A-AACDB1255D31}"/>
              </a:ext>
            </a:extLst>
          </p:cNvPr>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10144086" y="5661248"/>
            <a:ext cx="1808565" cy="1356424"/>
          </a:xfrm>
          <a:prstGeom prst="rect">
            <a:avLst/>
          </a:prstGeom>
        </p:spPr>
      </p:pic>
      <p:pic>
        <p:nvPicPr>
          <p:cNvPr id="7" name="Immagine 6">
            <a:extLst>
              <a:ext uri="{FF2B5EF4-FFF2-40B4-BE49-F238E27FC236}">
                <a16:creationId xmlns:a16="http://schemas.microsoft.com/office/drawing/2014/main" id="{C03D61F6-AC6D-484D-BC35-A044D823193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12048661" y="0"/>
            <a:ext cx="143340" cy="6885385"/>
          </a:xfrm>
          <a:prstGeom prst="rect">
            <a:avLst/>
          </a:prstGeom>
        </p:spPr>
      </p:pic>
    </p:spTree>
    <p:extLst>
      <p:ext uri="{BB962C8B-B14F-4D97-AF65-F5344CB8AC3E}">
        <p14:creationId xmlns:p14="http://schemas.microsoft.com/office/powerpoint/2010/main" val="1708517226"/>
      </p:ext>
    </p:extLst>
  </p:cSld>
  <p:clrMap bg1="lt1" tx1="dk1" bg2="lt2" tx2="dk2" accent1="accent1" accent2="accent2" accent3="accent3" accent4="accent4" accent5="accent5" accent6="accent6" hlink="hlink" folHlink="folHlink"/>
  <p:sldLayoutIdLst>
    <p:sldLayoutId id="2147483707" r:id="rId1"/>
    <p:sldLayoutId id="2147483708" r:id="rId2"/>
    <p:sldLayoutId id="2147483709" r:id="rId3"/>
  </p:sldLayoutIdLst>
  <p:hf sldNum="0"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1.xml"/><Relationship Id="rId4" Type="http://schemas.openxmlformats.org/officeDocument/2006/relationships/image" Target="../media/image25.png"/></Relationships>
</file>

<file path=ppt/slides/_rels/slide13.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xml"/><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33.png"/><Relationship Id="rId5" Type="http://schemas.openxmlformats.org/officeDocument/2006/relationships/image" Target="../media/image32.png"/><Relationship Id="rId4" Type="http://schemas.openxmlformats.org/officeDocument/2006/relationships/image" Target="../media/image31.png"/></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xml"/><Relationship Id="rId5" Type="http://schemas.openxmlformats.org/officeDocument/2006/relationships/image" Target="../media/image9.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366808"/>
            <a:ext cx="10363200" cy="1470025"/>
          </a:xfrm>
        </p:spPr>
        <p:txBody>
          <a:bodyPr/>
          <a:lstStyle/>
          <a:p>
            <a:pPr algn="ctr"/>
            <a:r>
              <a:rPr lang="ro-RO" b="1" dirty="0"/>
              <a:t>First degree function</a:t>
            </a:r>
          </a:p>
        </p:txBody>
      </p:sp>
    </p:spTree>
    <p:extLst>
      <p:ext uri="{BB962C8B-B14F-4D97-AF65-F5344CB8AC3E}">
        <p14:creationId xmlns:p14="http://schemas.microsoft.com/office/powerpoint/2010/main" val="379002961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dirty="0"/>
              <a:t>Ex</a:t>
            </a:r>
            <a:r>
              <a:rPr lang="en-US" dirty="0"/>
              <a:t>a</a:t>
            </a:r>
            <a:r>
              <a:rPr lang="ro-RO" dirty="0"/>
              <a:t>mple</a:t>
            </a:r>
            <a:r>
              <a:rPr lang="en-US" dirty="0"/>
              <a:t>s</a:t>
            </a:r>
            <a:endParaRPr lang="ro-RO" dirty="0"/>
          </a:p>
        </p:txBody>
      </p:sp>
      <p:sp>
        <p:nvSpPr>
          <p:cNvPr id="3" name="Content Placeholder 2"/>
          <p:cNvSpPr>
            <a:spLocks noGrp="1"/>
          </p:cNvSpPr>
          <p:nvPr>
            <p:ph type="subTitle" idx="1"/>
          </p:nvPr>
        </p:nvSpPr>
        <p:spPr/>
        <p:txBody>
          <a:bodyPr/>
          <a:lstStyle/>
          <a:p>
            <a:pPr lvl="0"/>
            <a:r>
              <a:rPr lang="ro-RO" sz="2000" dirty="0">
                <a:solidFill>
                  <a:schemeClr val="tx1"/>
                </a:solidFill>
              </a:rPr>
              <a:t>1) f(x)=3x+2 </a:t>
            </a:r>
          </a:p>
          <a:p>
            <a:r>
              <a:rPr lang="en-US" sz="2000" dirty="0">
                <a:solidFill>
                  <a:schemeClr val="tx1"/>
                </a:solidFill>
              </a:rPr>
              <a:t>A: first of all we have to calculate the point where the sign of the function changes, i.e. when f(x)=0 =&gt; x=-3/2.</a:t>
            </a: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en-US" sz="2000" dirty="0">
              <a:solidFill>
                <a:schemeClr val="tx1"/>
              </a:solidFill>
            </a:endParaRPr>
          </a:p>
          <a:p>
            <a:endParaRPr lang="ro-RO" sz="2000" dirty="0">
              <a:solidFill>
                <a:schemeClr val="tx1"/>
              </a:solidFill>
            </a:endParaRPr>
          </a:p>
          <a:p>
            <a:endParaRPr lang="ro-RO" sz="2000" dirty="0">
              <a:solidFill>
                <a:schemeClr val="tx1"/>
              </a:solidFill>
            </a:endParaRPr>
          </a:p>
        </p:txBody>
      </p:sp>
      <p:pic>
        <p:nvPicPr>
          <p:cNvPr id="4" name="Picture 3"/>
          <p:cNvPicPr/>
          <p:nvPr/>
        </p:nvPicPr>
        <p:blipFill>
          <a:blip r:embed="rId2" cstate="print"/>
          <a:stretch>
            <a:fillRect/>
          </a:stretch>
        </p:blipFill>
        <p:spPr>
          <a:xfrm>
            <a:off x="4955960" y="3358253"/>
            <a:ext cx="3181350" cy="819150"/>
          </a:xfrm>
          <a:prstGeom prst="rect">
            <a:avLst/>
          </a:prstGeom>
        </p:spPr>
      </p:pic>
      <p:sp>
        <p:nvSpPr>
          <p:cNvPr id="5" name="TextBox 4"/>
          <p:cNvSpPr txBox="1"/>
          <p:nvPr/>
        </p:nvSpPr>
        <p:spPr>
          <a:xfrm>
            <a:off x="505318" y="3732873"/>
            <a:ext cx="8195062" cy="1051570"/>
          </a:xfrm>
          <a:prstGeom prst="rect">
            <a:avLst/>
          </a:prstGeom>
          <a:noFill/>
        </p:spPr>
        <p:txBody>
          <a:bodyPr wrap="square" rtlCol="0">
            <a:spAutoFit/>
          </a:bodyPr>
          <a:lstStyle/>
          <a:p>
            <a:pPr marL="342900" indent="-342900" defTabSz="457200">
              <a:spcBef>
                <a:spcPts val="1000"/>
              </a:spcBef>
              <a:buClr>
                <a:srgbClr val="90C226"/>
              </a:buClr>
              <a:buSzPct val="80000"/>
              <a:buFont typeface="Wingdings 3" charset="2"/>
              <a:buChar char=""/>
            </a:pPr>
            <a:r>
              <a:rPr lang="en-US" dirty="0">
                <a:solidFill>
                  <a:prstClr val="black">
                    <a:lumMod val="75000"/>
                    <a:lumOff val="25000"/>
                  </a:prstClr>
                </a:solidFill>
              </a:rPr>
              <a:t>2) </a:t>
            </a:r>
            <a:r>
              <a:rPr lang="ro-RO" dirty="0">
                <a:solidFill>
                  <a:prstClr val="black">
                    <a:lumMod val="75000"/>
                    <a:lumOff val="25000"/>
                  </a:prstClr>
                </a:solidFill>
              </a:rPr>
              <a:t>f(x)=4−5⋅x</a:t>
            </a:r>
          </a:p>
          <a:p>
            <a:pPr marL="342900" indent="-342900" defTabSz="457200">
              <a:spcBef>
                <a:spcPts val="1000"/>
              </a:spcBef>
              <a:buClr>
                <a:srgbClr val="90C226"/>
              </a:buClr>
              <a:buSzPct val="80000"/>
              <a:buFont typeface="Wingdings 3" charset="2"/>
              <a:buChar char=""/>
            </a:pPr>
            <a:r>
              <a:rPr lang="en-US" dirty="0">
                <a:solidFill>
                  <a:prstClr val="black">
                    <a:lumMod val="75000"/>
                    <a:lumOff val="25000"/>
                  </a:prstClr>
                </a:solidFill>
              </a:rPr>
              <a:t>A: we will calculate the point where the sign changes </a:t>
            </a:r>
            <a:r>
              <a:rPr lang="ro-RO" dirty="0">
                <a:solidFill>
                  <a:prstClr val="black">
                    <a:lumMod val="75000"/>
                    <a:lumOff val="25000"/>
                  </a:prstClr>
                </a:solidFill>
              </a:rPr>
              <a:t>:</a:t>
            </a:r>
            <a:r>
              <a:rPr lang="en-US" dirty="0">
                <a:solidFill>
                  <a:prstClr val="black">
                    <a:lumMod val="75000"/>
                    <a:lumOff val="25000"/>
                  </a:prstClr>
                </a:solidFill>
              </a:rPr>
              <a:t> 4</a:t>
            </a:r>
            <a:r>
              <a:rPr lang="ro-RO" dirty="0">
                <a:solidFill>
                  <a:prstClr val="black">
                    <a:lumMod val="75000"/>
                    <a:lumOff val="25000"/>
                  </a:prstClr>
                </a:solidFill>
              </a:rPr>
              <a:t>−5⋅x=0 ⇒ −5⋅x=−4 ⇒ x= </a:t>
            </a:r>
            <a:r>
              <a:rPr lang="en-US" dirty="0">
                <a:solidFill>
                  <a:prstClr val="black">
                    <a:lumMod val="75000"/>
                    <a:lumOff val="25000"/>
                  </a:prstClr>
                </a:solidFill>
              </a:rPr>
              <a:t>4/5</a:t>
            </a:r>
          </a:p>
        </p:txBody>
      </p:sp>
      <p:pic>
        <p:nvPicPr>
          <p:cNvPr id="6" name="Picture 5"/>
          <p:cNvPicPr/>
          <p:nvPr/>
        </p:nvPicPr>
        <p:blipFill>
          <a:blip r:embed="rId3" cstate="print"/>
          <a:stretch>
            <a:fillRect/>
          </a:stretch>
        </p:blipFill>
        <p:spPr>
          <a:xfrm>
            <a:off x="1001634" y="4965401"/>
            <a:ext cx="2819400" cy="657225"/>
          </a:xfrm>
          <a:prstGeom prst="rect">
            <a:avLst/>
          </a:prstGeom>
        </p:spPr>
      </p:pic>
    </p:spTree>
    <p:extLst>
      <p:ext uri="{BB962C8B-B14F-4D97-AF65-F5344CB8AC3E}">
        <p14:creationId xmlns:p14="http://schemas.microsoft.com/office/powerpoint/2010/main" val="1966245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601" y="737844"/>
            <a:ext cx="10363200" cy="1470025"/>
          </a:xfrm>
        </p:spPr>
        <p:txBody>
          <a:bodyPr/>
          <a:lstStyle/>
          <a:p>
            <a:r>
              <a:rPr lang="en-US" b="1" dirty="0"/>
              <a:t>Inequalities of the first degree</a:t>
            </a:r>
            <a:endParaRPr lang="ro-RO" dirty="0"/>
          </a:p>
        </p:txBody>
      </p:sp>
      <p:sp>
        <p:nvSpPr>
          <p:cNvPr id="3" name="Content Placeholder 2"/>
          <p:cNvSpPr>
            <a:spLocks noGrp="1"/>
          </p:cNvSpPr>
          <p:nvPr>
            <p:ph type="subTitle" idx="1"/>
          </p:nvPr>
        </p:nvSpPr>
        <p:spPr>
          <a:xfrm>
            <a:off x="697819" y="1946570"/>
            <a:ext cx="10650430" cy="1752600"/>
          </a:xfrm>
        </p:spPr>
        <p:txBody>
          <a:bodyPr>
            <a:noAutofit/>
          </a:bodyPr>
          <a:lstStyle/>
          <a:p>
            <a:pPr marL="0" indent="0">
              <a:buNone/>
            </a:pPr>
            <a:r>
              <a:rPr lang="en-US" sz="1800" dirty="0">
                <a:solidFill>
                  <a:schemeClr val="tx1"/>
                </a:solidFill>
              </a:rPr>
              <a:t>For a first degree function like f(x)=7⋅x+8, we can create an inequality of the form 7⋅x+8≥0 (or ≤0).</a:t>
            </a:r>
          </a:p>
          <a:p>
            <a:pPr marL="0" indent="0">
              <a:buNone/>
            </a:pPr>
            <a:r>
              <a:rPr lang="en-US" sz="1800" dirty="0">
                <a:solidFill>
                  <a:schemeClr val="tx1"/>
                </a:solidFill>
              </a:rPr>
              <a:t>This inequality is nothing more than the expression of the function for which we want to calculate the values of x, which tell us the places where the function is smaller or larger than 0. And when we say that the function is larger than 0, it means that it returns </a:t>
            </a:r>
            <a:r>
              <a:rPr lang="en-US" sz="1800" b="1" dirty="0">
                <a:solidFill>
                  <a:schemeClr val="tx1"/>
                </a:solidFill>
              </a:rPr>
              <a:t>positive numbers</a:t>
            </a:r>
            <a:r>
              <a:rPr lang="en-US" sz="1800" dirty="0">
                <a:solidFill>
                  <a:schemeClr val="tx1"/>
                </a:solidFill>
              </a:rPr>
              <a:t>.</a:t>
            </a:r>
          </a:p>
          <a:p>
            <a:pPr marL="0" indent="0">
              <a:buNone/>
            </a:pPr>
            <a:r>
              <a:rPr lang="en-US" sz="1800" dirty="0">
                <a:solidFill>
                  <a:schemeClr val="tx1"/>
                </a:solidFill>
              </a:rPr>
              <a:t>Why?</a:t>
            </a:r>
          </a:p>
          <a:p>
            <a:pPr marL="0" indent="0">
              <a:buNone/>
            </a:pPr>
            <a:r>
              <a:rPr lang="en-US" sz="1800" dirty="0">
                <a:solidFill>
                  <a:schemeClr val="tx1"/>
                </a:solidFill>
              </a:rPr>
              <a:t>The main reason to create an inequality from a function expression is to learn more about the function. Specifically, we can find out for which values of x the function will be greater or less than 0.</a:t>
            </a:r>
          </a:p>
          <a:p>
            <a:pPr marL="0" indent="0">
              <a:buNone/>
            </a:pPr>
            <a:r>
              <a:rPr lang="en-US" sz="1800" dirty="0">
                <a:solidFill>
                  <a:schemeClr val="tx1"/>
                </a:solidFill>
              </a:rPr>
              <a:t>We don't necessarily have to do this, but only if we are asked or if we are particularly interested in finding out on which interval the function returns positive or negative values.</a:t>
            </a:r>
          </a:p>
          <a:p>
            <a:pPr marL="0" indent="0">
              <a:buNone/>
            </a:pPr>
            <a:r>
              <a:rPr lang="en-US" sz="1800" dirty="0">
                <a:solidFill>
                  <a:schemeClr val="tx1"/>
                </a:solidFill>
              </a:rPr>
              <a:t>We can actually imagine that any inequality (of the form a⋅x+b≥0) has an attached function, and when we solve it, we learn something about the function that has the same expression.</a:t>
            </a:r>
            <a:endParaRPr lang="ro-RO" sz="1800" dirty="0">
              <a:solidFill>
                <a:schemeClr val="tx1"/>
              </a:solidFill>
            </a:endParaRPr>
          </a:p>
        </p:txBody>
      </p:sp>
    </p:spTree>
    <p:extLst>
      <p:ext uri="{BB962C8B-B14F-4D97-AF65-F5344CB8AC3E}">
        <p14:creationId xmlns:p14="http://schemas.microsoft.com/office/powerpoint/2010/main" val="4222628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371" y="706706"/>
            <a:ext cx="10363200" cy="1470025"/>
          </a:xfrm>
        </p:spPr>
        <p:txBody>
          <a:bodyPr/>
          <a:lstStyle/>
          <a:p>
            <a:r>
              <a:rPr lang="en-US" b="1" dirty="0"/>
              <a:t>Inequalities of the first degree</a:t>
            </a:r>
            <a:endParaRPr lang="ro-RO" dirty="0"/>
          </a:p>
        </p:txBody>
      </p:sp>
      <p:sp>
        <p:nvSpPr>
          <p:cNvPr id="3" name="Content Placeholder 2"/>
          <p:cNvSpPr>
            <a:spLocks noGrp="1"/>
          </p:cNvSpPr>
          <p:nvPr>
            <p:ph type="subTitle" idx="1"/>
          </p:nvPr>
        </p:nvSpPr>
        <p:spPr>
          <a:xfrm>
            <a:off x="431371" y="1744021"/>
            <a:ext cx="8534400" cy="2645491"/>
          </a:xfrm>
        </p:spPr>
        <p:txBody>
          <a:bodyPr>
            <a:noAutofit/>
          </a:bodyPr>
          <a:lstStyle/>
          <a:p>
            <a:pPr marL="0" indent="0">
              <a:buNone/>
            </a:pPr>
            <a:r>
              <a:rPr lang="en-US" sz="1800" dirty="0">
                <a:solidFill>
                  <a:schemeClr val="tx1"/>
                </a:solidFill>
              </a:rPr>
              <a:t>How do we calculate?</a:t>
            </a:r>
          </a:p>
          <a:p>
            <a:pPr marL="0" indent="0">
              <a:buNone/>
            </a:pPr>
            <a:r>
              <a:rPr lang="en-US" sz="1800" dirty="0">
                <a:solidFill>
                  <a:schemeClr val="tx1"/>
                </a:solidFill>
              </a:rPr>
              <a:t>The solution is done in the normal way of calculating an inequality. The interpretation is then more interesting.</a:t>
            </a:r>
          </a:p>
          <a:p>
            <a:pPr marL="0" indent="0">
              <a:buNone/>
            </a:pPr>
            <a:r>
              <a:rPr lang="en-US" sz="1800" dirty="0">
                <a:solidFill>
                  <a:schemeClr val="tx1"/>
                </a:solidFill>
              </a:rPr>
              <a:t>For example, let's say we have the function:</a:t>
            </a:r>
          </a:p>
          <a:p>
            <a:pPr marL="0" indent="0">
              <a:buNone/>
            </a:pPr>
            <a:r>
              <a:rPr lang="en-US" sz="1800" dirty="0">
                <a:solidFill>
                  <a:schemeClr val="tx1"/>
                </a:solidFill>
              </a:rPr>
              <a:t>and we will calculate for this function, when its equation is greater than 0, namely:</a:t>
            </a:r>
          </a:p>
          <a:p>
            <a:pPr marL="0" indent="0">
              <a:buNone/>
            </a:pPr>
            <a:endParaRPr lang="en-US" sz="1800" dirty="0">
              <a:solidFill>
                <a:schemeClr val="tx1"/>
              </a:solidFill>
            </a:endParaRPr>
          </a:p>
          <a:p>
            <a:pPr marL="0" indent="0">
              <a:buNone/>
            </a:pPr>
            <a:endParaRPr lang="en-US" sz="1800" dirty="0">
              <a:solidFill>
                <a:schemeClr val="tx1"/>
              </a:solidFill>
            </a:endParaRPr>
          </a:p>
          <a:p>
            <a:pPr marL="0" indent="0">
              <a:buNone/>
            </a:pPr>
            <a:endParaRPr lang="en-US" sz="1800" dirty="0">
              <a:solidFill>
                <a:schemeClr val="tx1"/>
              </a:solidFill>
            </a:endParaRPr>
          </a:p>
          <a:p>
            <a:pPr marL="0" indent="0">
              <a:buNone/>
            </a:pPr>
            <a:endParaRPr lang="en-US" sz="1800" dirty="0">
              <a:solidFill>
                <a:schemeClr val="tx1"/>
              </a:solidFill>
            </a:endParaRPr>
          </a:p>
          <a:p>
            <a:pPr marL="0" indent="0">
              <a:buNone/>
            </a:pPr>
            <a:r>
              <a:rPr lang="en-US" sz="1800" dirty="0">
                <a:solidFill>
                  <a:schemeClr val="tx1"/>
                </a:solidFill>
              </a:rPr>
              <a:t>And it turns out that the function f(x) is always greater than 0 when x belongs to the interval [8/15;+∞)</a:t>
            </a:r>
            <a:endParaRPr lang="ro-RO" sz="1800" dirty="0">
              <a:solidFill>
                <a:schemeClr val="tx1"/>
              </a:solidFill>
            </a:endParaRPr>
          </a:p>
        </p:txBody>
      </p:sp>
      <p:pic>
        <p:nvPicPr>
          <p:cNvPr id="4" name="Picture 3"/>
          <p:cNvPicPr/>
          <p:nvPr/>
        </p:nvPicPr>
        <p:blipFill>
          <a:blip r:embed="rId2" cstate="print"/>
          <a:stretch>
            <a:fillRect/>
          </a:stretch>
        </p:blipFill>
        <p:spPr>
          <a:xfrm>
            <a:off x="5101062" y="2581418"/>
            <a:ext cx="1790700" cy="514350"/>
          </a:xfrm>
          <a:prstGeom prst="rect">
            <a:avLst/>
          </a:prstGeom>
        </p:spPr>
      </p:pic>
      <p:pic>
        <p:nvPicPr>
          <p:cNvPr id="5" name="Picture 4"/>
          <p:cNvPicPr/>
          <p:nvPr/>
        </p:nvPicPr>
        <p:blipFill>
          <a:blip r:embed="rId3" cstate="print"/>
          <a:stretch>
            <a:fillRect/>
          </a:stretch>
        </p:blipFill>
        <p:spPr>
          <a:xfrm>
            <a:off x="9026463" y="2209800"/>
            <a:ext cx="1952625" cy="2438400"/>
          </a:xfrm>
          <a:prstGeom prst="rect">
            <a:avLst/>
          </a:prstGeom>
        </p:spPr>
      </p:pic>
      <p:pic>
        <p:nvPicPr>
          <p:cNvPr id="10" name="Picture 9"/>
          <p:cNvPicPr/>
          <p:nvPr/>
        </p:nvPicPr>
        <p:blipFill>
          <a:blip r:embed="rId4" cstate="print"/>
          <a:stretch>
            <a:fillRect/>
          </a:stretch>
        </p:blipFill>
        <p:spPr>
          <a:xfrm>
            <a:off x="3417458" y="5355374"/>
            <a:ext cx="4391025" cy="590550"/>
          </a:xfrm>
          <a:prstGeom prst="rect">
            <a:avLst/>
          </a:prstGeom>
        </p:spPr>
      </p:pic>
    </p:spTree>
    <p:extLst>
      <p:ext uri="{BB962C8B-B14F-4D97-AF65-F5344CB8AC3E}">
        <p14:creationId xmlns:p14="http://schemas.microsoft.com/office/powerpoint/2010/main" val="415292245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31371" y="628843"/>
            <a:ext cx="10363200" cy="1470025"/>
          </a:xfrm>
        </p:spPr>
        <p:txBody>
          <a:bodyPr/>
          <a:lstStyle/>
          <a:p>
            <a:r>
              <a:rPr lang="en-US" dirty="0"/>
              <a:t>Inequalities</a:t>
            </a:r>
            <a:endParaRPr lang="ro-RO" dirty="0"/>
          </a:p>
        </p:txBody>
      </p:sp>
      <p:sp>
        <p:nvSpPr>
          <p:cNvPr id="3" name="Content Placeholder 2"/>
          <p:cNvSpPr>
            <a:spLocks noGrp="1"/>
          </p:cNvSpPr>
          <p:nvPr>
            <p:ph type="subTitle" idx="1"/>
          </p:nvPr>
        </p:nvSpPr>
        <p:spPr>
          <a:xfrm>
            <a:off x="431371" y="1980191"/>
            <a:ext cx="8534400" cy="2409321"/>
          </a:xfrm>
        </p:spPr>
        <p:txBody>
          <a:bodyPr/>
          <a:lstStyle/>
          <a:p>
            <a:r>
              <a:rPr lang="en-US" dirty="0">
                <a:solidFill>
                  <a:schemeClr val="tx1"/>
                </a:solidFill>
              </a:rPr>
              <a:t>The solution of an inequality of the form a⋅x+b≥0a⋅x+b≥0 (or ≤0≤0) is the interval that starts (or ends) with –b/a but depends on a, as follows:</a:t>
            </a:r>
            <a:endParaRPr lang="ro-RO" dirty="0">
              <a:solidFill>
                <a:schemeClr val="tx1"/>
              </a:solidFill>
            </a:endParaRPr>
          </a:p>
        </p:txBody>
      </p:sp>
      <p:pic>
        <p:nvPicPr>
          <p:cNvPr id="4" name="Picture 3"/>
          <p:cNvPicPr/>
          <p:nvPr/>
        </p:nvPicPr>
        <p:blipFill>
          <a:blip r:embed="rId2" cstate="print"/>
          <a:stretch>
            <a:fillRect/>
          </a:stretch>
        </p:blipFill>
        <p:spPr>
          <a:xfrm>
            <a:off x="3707971" y="3901883"/>
            <a:ext cx="3810000" cy="1714500"/>
          </a:xfrm>
          <a:prstGeom prst="rect">
            <a:avLst/>
          </a:prstGeom>
        </p:spPr>
      </p:pic>
    </p:spTree>
    <p:extLst>
      <p:ext uri="{BB962C8B-B14F-4D97-AF65-F5344CB8AC3E}">
        <p14:creationId xmlns:p14="http://schemas.microsoft.com/office/powerpoint/2010/main" val="363275967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09990" y="653066"/>
            <a:ext cx="10363200" cy="1470025"/>
          </a:xfrm>
        </p:spPr>
        <p:txBody>
          <a:bodyPr/>
          <a:lstStyle/>
          <a:p>
            <a:pPr algn="ctr"/>
            <a:r>
              <a:rPr lang="en-US" dirty="0"/>
              <a:t>Sources</a:t>
            </a:r>
            <a:endParaRPr lang="ro-RO" dirty="0"/>
          </a:p>
        </p:txBody>
      </p:sp>
      <p:sp>
        <p:nvSpPr>
          <p:cNvPr id="3" name="Content Placeholder 2"/>
          <p:cNvSpPr>
            <a:spLocks noGrp="1"/>
          </p:cNvSpPr>
          <p:nvPr>
            <p:ph type="subTitle" idx="1"/>
          </p:nvPr>
        </p:nvSpPr>
        <p:spPr>
          <a:xfrm>
            <a:off x="509990" y="1946570"/>
            <a:ext cx="8534400" cy="1752600"/>
          </a:xfrm>
        </p:spPr>
        <p:txBody>
          <a:bodyPr/>
          <a:lstStyle/>
          <a:p>
            <a:pPr marL="0" indent="0">
              <a:buNone/>
            </a:pPr>
            <a:endParaRPr lang="ro-RO" sz="1800" dirty="0">
              <a:solidFill>
                <a:schemeClr val="tx1"/>
              </a:solidFill>
            </a:endParaRPr>
          </a:p>
          <a:p>
            <a:r>
              <a:rPr lang="ro-RO" sz="1800" dirty="0">
                <a:solidFill>
                  <a:schemeClr val="tx1"/>
                </a:solidFill>
              </a:rPr>
              <a:t>https://matematic.eu/LectiaDeMatematica/FunctiaDeGradul1.html</a:t>
            </a:r>
          </a:p>
          <a:p>
            <a:r>
              <a:rPr lang="ro-RO" sz="1800" dirty="0">
                <a:solidFill>
                  <a:schemeClr val="tx1"/>
                </a:solidFill>
              </a:rPr>
              <a:t>https://www.edumo.org/lectie/6401139935281152 - fctie de gr I</a:t>
            </a:r>
          </a:p>
          <a:p>
            <a:r>
              <a:rPr lang="ro-RO" sz="1800" dirty="0">
                <a:solidFill>
                  <a:schemeClr val="tx1"/>
                </a:solidFill>
              </a:rPr>
              <a:t>https://www.edumo.org/lectie/6086439091568640 - propr fct gr I</a:t>
            </a:r>
          </a:p>
          <a:p>
            <a:r>
              <a:rPr lang="ro-RO" sz="1800" dirty="0">
                <a:solidFill>
                  <a:schemeClr val="tx1"/>
                </a:solidFill>
              </a:rPr>
              <a:t>https://www.edumo.org/lectie/5551744788463616 - monotonie</a:t>
            </a:r>
          </a:p>
          <a:p>
            <a:r>
              <a:rPr lang="ro-RO" sz="1800" dirty="0">
                <a:solidFill>
                  <a:schemeClr val="tx1"/>
                </a:solidFill>
              </a:rPr>
              <a:t>https://www.edumo.org/lectie/5345009758896128 - semnul fctiei de  gr I</a:t>
            </a:r>
          </a:p>
          <a:p>
            <a:r>
              <a:rPr lang="ro-RO" sz="1800" dirty="0">
                <a:solidFill>
                  <a:schemeClr val="tx1"/>
                </a:solidFill>
              </a:rPr>
              <a:t>https://www.edumo.org/lectie/5037387289722880 - inecuatii</a:t>
            </a:r>
          </a:p>
          <a:p>
            <a:r>
              <a:rPr lang="ro-RO" sz="1800" dirty="0">
                <a:solidFill>
                  <a:schemeClr val="tx1"/>
                </a:solidFill>
              </a:rPr>
              <a:t>https://ro.wikipedia.org/wiki/Func%C8%9Bie_algebric%C4%83_de_gradul_%C3%AEnt%C3%A2i</a:t>
            </a:r>
          </a:p>
          <a:p>
            <a:endParaRPr lang="ro-RO" sz="1800" dirty="0">
              <a:solidFill>
                <a:schemeClr val="tx1"/>
              </a:solidFill>
            </a:endParaRPr>
          </a:p>
        </p:txBody>
      </p:sp>
    </p:spTree>
    <p:extLst>
      <p:ext uri="{BB962C8B-B14F-4D97-AF65-F5344CB8AC3E}">
        <p14:creationId xmlns:p14="http://schemas.microsoft.com/office/powerpoint/2010/main" val="16627935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descr="Marmură albă"/>
          <p:cNvSpPr/>
          <p:nvPr/>
        </p:nvSpPr>
        <p:spPr>
          <a:xfrm>
            <a:off x="3810000" y="5486400"/>
            <a:ext cx="6515100" cy="609600"/>
          </a:xfrm>
          <a:prstGeom prst="rect">
            <a:avLst/>
          </a:prstGeom>
        </p:spPr>
        <p:txBody>
          <a:bodyPr>
            <a:prstTxWarp prst="textPlain">
              <a:avLst/>
            </a:prstTxWarp>
          </a:bodyPr>
          <a:lstStyle/>
          <a:p>
            <a:pPr algn="ctr">
              <a:buClr>
                <a:srgbClr val="000000"/>
              </a:buClr>
            </a:pPr>
            <a:r>
              <a:rPr sz="1400" b="1" kern="0">
                <a:noFill/>
                <a:latin typeface="Arial"/>
                <a:cs typeface="Arial"/>
                <a:sym typeface="Arial"/>
              </a:rPr>
              <a:t>FUNCTIA DE GRADUL 2</a:t>
            </a:r>
          </a:p>
        </p:txBody>
      </p:sp>
      <p:sp>
        <p:nvSpPr>
          <p:cNvPr id="85" name="Google Shape;85;p1"/>
          <p:cNvSpPr txBox="1"/>
          <p:nvPr/>
        </p:nvSpPr>
        <p:spPr>
          <a:xfrm>
            <a:off x="2678219" y="2395000"/>
            <a:ext cx="7900963" cy="646200"/>
          </a:xfrm>
          <a:prstGeom prst="rect">
            <a:avLst/>
          </a:prstGeom>
          <a:noFill/>
          <a:ln>
            <a:noFill/>
          </a:ln>
        </p:spPr>
        <p:txBody>
          <a:bodyPr spcFirstLastPara="1" wrap="square" lIns="91425" tIns="45700" rIns="91425" bIns="45700" anchor="t" anchorCtr="0">
            <a:noAutofit/>
          </a:bodyPr>
          <a:lstStyle/>
          <a:p>
            <a:pPr algn="just">
              <a:buClr>
                <a:srgbClr val="000000"/>
              </a:buClr>
              <a:buSzPts val="1800"/>
            </a:pPr>
            <a:r>
              <a:rPr lang="en-US" sz="4400" b="1" kern="0" dirty="0">
                <a:solidFill>
                  <a:srgbClr val="000000"/>
                </a:solidFill>
                <a:latin typeface="Calibri" panose="020F0502020204030204" pitchFamily="34" charset="0"/>
                <a:ea typeface="Arial"/>
                <a:cs typeface="Calibri" panose="020F0502020204030204" pitchFamily="34" charset="0"/>
                <a:sym typeface="Arial"/>
              </a:rPr>
              <a:t>Second degree function</a:t>
            </a:r>
            <a:endParaRPr sz="4400" b="1" kern="0" dirty="0">
              <a:solidFill>
                <a:srgbClr val="000000"/>
              </a:solidFill>
              <a:latin typeface="Calibri" panose="020F0502020204030204" pitchFamily="34" charset="0"/>
              <a:ea typeface="Arial"/>
              <a:cs typeface="Calibri" panose="020F050202020403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4"/>
                                        </p:tgtEl>
                                        <p:attrNameLst>
                                          <p:attrName>style.visibility</p:attrName>
                                        </p:attrNameLst>
                                      </p:cBhvr>
                                      <p:to>
                                        <p:strVal val="visible"/>
                                      </p:to>
                                    </p:set>
                                    <p:animEffect transition="in" filter="fade">
                                      <p:cBhvr>
                                        <p:cTn id="7" dur="1000"/>
                                        <p:tgtEl>
                                          <p:spTgt spid="8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3" name="Google Shape;93;p2"/>
          <p:cNvSpPr/>
          <p:nvPr/>
        </p:nvSpPr>
        <p:spPr>
          <a:xfrm>
            <a:off x="1153092" y="435502"/>
            <a:ext cx="3249349" cy="701675"/>
          </a:xfrm>
          <a:prstGeom prst="rect">
            <a:avLst/>
          </a:prstGeom>
          <a:noFill/>
          <a:ln>
            <a:noFill/>
          </a:ln>
        </p:spPr>
        <p:txBody>
          <a:bodyPr spcFirstLastPara="1" wrap="square" lIns="91425" tIns="45700" rIns="91425" bIns="45700" anchor="t" anchorCtr="0">
            <a:noAutofit/>
          </a:bodyPr>
          <a:lstStyle/>
          <a:p>
            <a:pPr>
              <a:buClr>
                <a:srgbClr val="000000"/>
              </a:buClr>
              <a:buSzPts val="4000"/>
            </a:pPr>
            <a:r>
              <a:rPr lang="en-US" sz="4000" kern="0" dirty="0">
                <a:solidFill>
                  <a:srgbClr val="FF0000"/>
                </a:solidFill>
                <a:ea typeface="Times New Roman"/>
                <a:cs typeface="Times New Roman"/>
                <a:sym typeface="Times New Roman"/>
              </a:rPr>
              <a:t>Definition:</a:t>
            </a:r>
            <a:endParaRPr sz="1400" kern="0" dirty="0">
              <a:solidFill>
                <a:srgbClr val="000000"/>
              </a:solidFill>
              <a:ea typeface="Arial"/>
              <a:cs typeface="Arial"/>
              <a:sym typeface="Arial"/>
            </a:endParaRPr>
          </a:p>
        </p:txBody>
      </p:sp>
      <p:sp>
        <p:nvSpPr>
          <p:cNvPr id="94" name="Google Shape;94;p2"/>
          <p:cNvSpPr/>
          <p:nvPr/>
        </p:nvSpPr>
        <p:spPr>
          <a:xfrm>
            <a:off x="1153093" y="1370013"/>
            <a:ext cx="7092950" cy="915988"/>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dirty="0">
                <a:solidFill>
                  <a:srgbClr val="000000"/>
                </a:solidFill>
                <a:ea typeface="Arial"/>
                <a:cs typeface="Arial"/>
                <a:sym typeface="Arial"/>
              </a:rPr>
              <a:t>Function ƒ: R→R, ƒ(x)= ax</a:t>
            </a:r>
            <a:r>
              <a:rPr lang="en-US" kern="0" baseline="30000" dirty="0">
                <a:solidFill>
                  <a:srgbClr val="000000"/>
                </a:solidFill>
                <a:ea typeface="Arial"/>
                <a:cs typeface="Arial"/>
                <a:sym typeface="Arial"/>
              </a:rPr>
              <a:t>2</a:t>
            </a:r>
            <a:r>
              <a:rPr lang="en-US" kern="0" dirty="0">
                <a:solidFill>
                  <a:srgbClr val="000000"/>
                </a:solidFill>
                <a:ea typeface="Arial"/>
                <a:cs typeface="Arial"/>
                <a:sym typeface="Arial"/>
              </a:rPr>
              <a:t> + bx + c,  </a:t>
            </a:r>
            <a:r>
              <a:rPr lang="en-US" kern="0" dirty="0" err="1">
                <a:solidFill>
                  <a:srgbClr val="000000"/>
                </a:solidFill>
                <a:ea typeface="Arial"/>
                <a:cs typeface="Arial"/>
                <a:sym typeface="Arial"/>
              </a:rPr>
              <a:t>a,b,c</a:t>
            </a:r>
            <a:r>
              <a:rPr lang="en-US" kern="0" dirty="0">
                <a:solidFill>
                  <a:srgbClr val="000000"/>
                </a:solidFill>
                <a:ea typeface="Arial"/>
                <a:cs typeface="Arial"/>
                <a:sym typeface="Arial"/>
              </a:rPr>
              <a:t> є R  a≠0, is called</a:t>
            </a:r>
            <a:endParaRPr sz="1400" kern="0" dirty="0">
              <a:solidFill>
                <a:srgbClr val="000000"/>
              </a:solidFill>
              <a:ea typeface="Arial"/>
              <a:cs typeface="Arial"/>
              <a:sym typeface="Arial"/>
            </a:endParaRPr>
          </a:p>
          <a:p>
            <a:pPr>
              <a:buClr>
                <a:srgbClr val="000000"/>
              </a:buClr>
              <a:buSzPts val="1800"/>
            </a:pPr>
            <a:r>
              <a:rPr lang="en-US" i="1" kern="0" dirty="0">
                <a:solidFill>
                  <a:srgbClr val="CC3300"/>
                </a:solidFill>
                <a:ea typeface="Arial"/>
                <a:cs typeface="Arial"/>
                <a:sym typeface="Arial"/>
              </a:rPr>
              <a:t>Second degree function </a:t>
            </a:r>
            <a:r>
              <a:rPr lang="en-US" kern="0" dirty="0">
                <a:solidFill>
                  <a:srgbClr val="000000"/>
                </a:solidFill>
                <a:ea typeface="Arial"/>
                <a:cs typeface="Arial"/>
                <a:sym typeface="Arial"/>
              </a:rPr>
              <a:t>(</a:t>
            </a:r>
            <a:r>
              <a:rPr lang="en-US" kern="0" dirty="0" err="1">
                <a:solidFill>
                  <a:srgbClr val="000000"/>
                </a:solidFill>
                <a:ea typeface="Arial"/>
                <a:cs typeface="Arial"/>
                <a:sym typeface="Arial"/>
              </a:rPr>
              <a:t>sau</a:t>
            </a:r>
            <a:r>
              <a:rPr lang="en-US" kern="0" dirty="0">
                <a:solidFill>
                  <a:srgbClr val="000000"/>
                </a:solidFill>
                <a:ea typeface="Arial"/>
                <a:cs typeface="Arial"/>
                <a:sym typeface="Arial"/>
              </a:rPr>
              <a:t> </a:t>
            </a:r>
            <a:r>
              <a:rPr lang="en-US" i="1" kern="0" dirty="0">
                <a:solidFill>
                  <a:srgbClr val="CC3300"/>
                </a:solidFill>
                <a:ea typeface="Arial"/>
                <a:cs typeface="Arial"/>
                <a:sym typeface="Arial"/>
              </a:rPr>
              <a:t>quadratic function</a:t>
            </a:r>
            <a:r>
              <a:rPr lang="en-US" kern="0" dirty="0">
                <a:solidFill>
                  <a:srgbClr val="000000"/>
                </a:solidFill>
                <a:ea typeface="Arial"/>
                <a:cs typeface="Arial"/>
                <a:sym typeface="Arial"/>
              </a:rPr>
              <a:t>) with the coefficients</a:t>
            </a:r>
            <a:endParaRPr sz="1400" kern="0" dirty="0">
              <a:solidFill>
                <a:srgbClr val="000000"/>
              </a:solidFill>
              <a:ea typeface="Arial"/>
              <a:cs typeface="Arial"/>
              <a:sym typeface="Arial"/>
            </a:endParaRPr>
          </a:p>
          <a:p>
            <a:pPr>
              <a:buClr>
                <a:srgbClr val="000000"/>
              </a:buClr>
              <a:buSzPts val="1800"/>
            </a:pPr>
            <a:r>
              <a:rPr lang="en-US" kern="0" dirty="0" err="1">
                <a:solidFill>
                  <a:srgbClr val="000000"/>
                </a:solidFill>
                <a:ea typeface="Arial"/>
                <a:cs typeface="Arial"/>
                <a:sym typeface="Arial"/>
              </a:rPr>
              <a:t>a,b,c</a:t>
            </a:r>
            <a:endParaRPr kern="0" dirty="0">
              <a:solidFill>
                <a:srgbClr val="000000"/>
              </a:solidFill>
              <a:ea typeface="Arial"/>
              <a:cs typeface="Arial"/>
              <a:sym typeface="Arial"/>
            </a:endParaRPr>
          </a:p>
        </p:txBody>
      </p:sp>
      <p:sp>
        <p:nvSpPr>
          <p:cNvPr id="95" name="Google Shape;95;p2"/>
          <p:cNvSpPr/>
          <p:nvPr/>
        </p:nvSpPr>
        <p:spPr>
          <a:xfrm>
            <a:off x="1153093" y="2514599"/>
            <a:ext cx="43275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dirty="0">
                <a:solidFill>
                  <a:srgbClr val="0000FF"/>
                </a:solidFill>
                <a:latin typeface="Calibri" panose="020F0502020204030204" pitchFamily="34" charset="0"/>
                <a:ea typeface="Comic Sans MS"/>
                <a:cs typeface="Calibri" panose="020F0502020204030204" pitchFamily="34" charset="0"/>
                <a:sym typeface="Comic Sans MS"/>
              </a:rPr>
              <a:t>For the second degree function</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96" name="Google Shape;96;p2"/>
          <p:cNvSpPr/>
          <p:nvPr/>
        </p:nvSpPr>
        <p:spPr>
          <a:xfrm>
            <a:off x="3733800" y="3159500"/>
            <a:ext cx="6934200"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dirty="0">
                <a:solidFill>
                  <a:srgbClr val="000000"/>
                </a:solidFill>
                <a:latin typeface="Comic Sans MS"/>
                <a:ea typeface="Comic Sans MS"/>
                <a:cs typeface="Comic Sans MS"/>
                <a:sym typeface="Comic Sans MS"/>
              </a:rPr>
              <a:t>ax</a:t>
            </a:r>
            <a:r>
              <a:rPr lang="en-US" sz="2400" kern="0" baseline="30000" dirty="0">
                <a:solidFill>
                  <a:srgbClr val="000000"/>
                </a:solidFill>
                <a:latin typeface="Comic Sans MS"/>
                <a:ea typeface="Comic Sans MS"/>
                <a:cs typeface="Comic Sans MS"/>
                <a:sym typeface="Comic Sans MS"/>
              </a:rPr>
              <a:t>2 </a:t>
            </a:r>
            <a:r>
              <a:rPr lang="en-US" sz="2400" kern="0" dirty="0">
                <a:solidFill>
                  <a:srgbClr val="000000"/>
                </a:solidFill>
                <a:latin typeface="Comic Sans MS"/>
                <a:ea typeface="Comic Sans MS"/>
                <a:cs typeface="Comic Sans MS"/>
                <a:sym typeface="Comic Sans MS"/>
              </a:rPr>
              <a:t> - </a:t>
            </a:r>
            <a:r>
              <a:rPr lang="en-US" i="1" kern="0" dirty="0">
                <a:solidFill>
                  <a:srgbClr val="000000"/>
                </a:solidFill>
                <a:latin typeface="Bodoni"/>
                <a:ea typeface="Bodoni"/>
                <a:cs typeface="Bodoni"/>
                <a:sym typeface="Bodoni"/>
              </a:rPr>
              <a:t>it is called the term of the second degree</a:t>
            </a:r>
            <a:endParaRPr sz="1400" kern="0" dirty="0">
              <a:solidFill>
                <a:srgbClr val="000000"/>
              </a:solidFill>
              <a:latin typeface="Arial"/>
              <a:ea typeface="Arial"/>
              <a:cs typeface="Arial"/>
              <a:sym typeface="Arial"/>
            </a:endParaRPr>
          </a:p>
        </p:txBody>
      </p:sp>
      <p:sp>
        <p:nvSpPr>
          <p:cNvPr id="97" name="Google Shape;97;p2"/>
          <p:cNvSpPr/>
          <p:nvPr/>
        </p:nvSpPr>
        <p:spPr>
          <a:xfrm>
            <a:off x="3733800" y="3505200"/>
            <a:ext cx="6629400"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dirty="0">
                <a:solidFill>
                  <a:srgbClr val="000000"/>
                </a:solidFill>
                <a:latin typeface="Comic Sans MS"/>
                <a:ea typeface="Comic Sans MS"/>
                <a:cs typeface="Comic Sans MS"/>
                <a:sym typeface="Comic Sans MS"/>
              </a:rPr>
              <a:t>bx   - </a:t>
            </a:r>
            <a:r>
              <a:rPr lang="en-US" i="1" kern="0" dirty="0">
                <a:solidFill>
                  <a:srgbClr val="000000"/>
                </a:solidFill>
                <a:latin typeface="Bodoni"/>
                <a:ea typeface="Bodoni"/>
                <a:cs typeface="Bodoni"/>
                <a:sym typeface="Bodoni"/>
              </a:rPr>
              <a:t>it is called the term of the first degree</a:t>
            </a:r>
            <a:endParaRPr sz="1400" kern="0" dirty="0">
              <a:solidFill>
                <a:srgbClr val="000000"/>
              </a:solidFill>
              <a:latin typeface="Arial"/>
              <a:ea typeface="Arial"/>
              <a:cs typeface="Arial"/>
              <a:sym typeface="Arial"/>
            </a:endParaRPr>
          </a:p>
        </p:txBody>
      </p:sp>
      <p:sp>
        <p:nvSpPr>
          <p:cNvPr id="98" name="Google Shape;98;p2"/>
          <p:cNvSpPr/>
          <p:nvPr/>
        </p:nvSpPr>
        <p:spPr>
          <a:xfrm>
            <a:off x="3657600" y="3886200"/>
            <a:ext cx="6629400"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dirty="0">
                <a:solidFill>
                  <a:srgbClr val="000000"/>
                </a:solidFill>
                <a:latin typeface="Comic Sans MS"/>
                <a:ea typeface="Comic Sans MS"/>
                <a:cs typeface="Comic Sans MS"/>
                <a:sym typeface="Comic Sans MS"/>
              </a:rPr>
              <a:t> c    - </a:t>
            </a:r>
            <a:r>
              <a:rPr lang="en-US" i="1" kern="0" dirty="0">
                <a:solidFill>
                  <a:srgbClr val="000000"/>
                </a:solidFill>
                <a:latin typeface="Bodoni"/>
                <a:ea typeface="Bodoni"/>
                <a:cs typeface="Bodoni"/>
                <a:sym typeface="Bodoni"/>
              </a:rPr>
              <a:t>it is called the free term</a:t>
            </a:r>
            <a:endParaRPr kern="0" dirty="0">
              <a:solidFill>
                <a:srgbClr val="000000"/>
              </a:solidFill>
              <a:latin typeface="Bodoni"/>
              <a:ea typeface="Bodoni"/>
              <a:cs typeface="Bodoni"/>
              <a:sym typeface="Bodoni"/>
            </a:endParaRPr>
          </a:p>
        </p:txBody>
      </p:sp>
      <p:sp>
        <p:nvSpPr>
          <p:cNvPr id="99" name="Google Shape;99;p2"/>
          <p:cNvSpPr/>
          <p:nvPr/>
        </p:nvSpPr>
        <p:spPr>
          <a:xfrm>
            <a:off x="3179205" y="4490199"/>
            <a:ext cx="6781800" cy="2016125"/>
          </a:xfrm>
          <a:prstGeom prst="rect">
            <a:avLst/>
          </a:prstGeom>
          <a:noFill/>
          <a:ln>
            <a:noFill/>
          </a:ln>
        </p:spPr>
        <p:txBody>
          <a:bodyPr spcFirstLastPara="1" wrap="square" lIns="91425" tIns="45700" rIns="91425" bIns="45700" anchor="ctr" anchorCtr="0">
            <a:noAutofit/>
          </a:bodyPr>
          <a:lstStyle/>
          <a:p>
            <a:pPr>
              <a:buClr>
                <a:srgbClr val="000000"/>
              </a:buClr>
              <a:buSzPts val="800"/>
            </a:pPr>
            <a:r>
              <a:rPr lang="en-US" sz="1600" i="1" kern="0" dirty="0">
                <a:solidFill>
                  <a:srgbClr val="FF0000"/>
                </a:solidFill>
                <a:ea typeface="Arial"/>
                <a:cs typeface="Arial"/>
                <a:sym typeface="Arial"/>
              </a:rPr>
              <a:t>A function of the second degree f : R-&gt;R, f(x) = ax²+bx +c</a:t>
            </a:r>
          </a:p>
          <a:p>
            <a:pPr>
              <a:buClr>
                <a:srgbClr val="000000"/>
              </a:buClr>
              <a:buSzPts val="800"/>
            </a:pPr>
            <a:r>
              <a:rPr lang="en-US" sz="1600" i="1" kern="0" dirty="0">
                <a:solidFill>
                  <a:srgbClr val="FF0000"/>
                </a:solidFill>
                <a:ea typeface="Arial"/>
                <a:cs typeface="Arial"/>
                <a:sym typeface="Arial"/>
              </a:rPr>
              <a:t>     is perfectly determined when </a:t>
            </a:r>
            <a:r>
              <a:rPr lang="en-US" sz="1600" i="1" kern="0" dirty="0" err="1">
                <a:solidFill>
                  <a:srgbClr val="FF0000"/>
                </a:solidFill>
                <a:ea typeface="Arial"/>
                <a:cs typeface="Arial"/>
                <a:sym typeface="Arial"/>
              </a:rPr>
              <a:t>a,b,c</a:t>
            </a:r>
            <a:r>
              <a:rPr lang="en-US" sz="1600" i="1" kern="0" dirty="0">
                <a:solidFill>
                  <a:srgbClr val="FF0000"/>
                </a:solidFill>
                <a:ea typeface="Arial"/>
                <a:cs typeface="Arial"/>
                <a:sym typeface="Arial"/>
              </a:rPr>
              <a:t> (a‡0) are known.</a:t>
            </a:r>
          </a:p>
          <a:p>
            <a:pPr>
              <a:buClr>
                <a:srgbClr val="000000"/>
              </a:buClr>
              <a:buSzPts val="800"/>
            </a:pPr>
            <a:endParaRPr lang="en-US" sz="1600" i="1" kern="0" dirty="0">
              <a:solidFill>
                <a:srgbClr val="FF0000"/>
              </a:solidFill>
              <a:ea typeface="Arial"/>
              <a:cs typeface="Arial"/>
              <a:sym typeface="Arial"/>
            </a:endParaRPr>
          </a:p>
          <a:p>
            <a:pPr>
              <a:buClr>
                <a:srgbClr val="000000"/>
              </a:buClr>
              <a:buSzPts val="800"/>
            </a:pPr>
            <a:r>
              <a:rPr lang="en-US" sz="1600" i="1" kern="0" dirty="0">
                <a:solidFill>
                  <a:srgbClr val="FF0000"/>
                </a:solidFill>
                <a:ea typeface="Arial"/>
                <a:cs typeface="Arial"/>
                <a:sym typeface="Arial"/>
              </a:rPr>
              <a:t>  In the definition of the function of the second degree, the condition a‡0 is</a:t>
            </a:r>
          </a:p>
          <a:p>
            <a:pPr>
              <a:buClr>
                <a:srgbClr val="000000"/>
              </a:buClr>
              <a:buSzPts val="800"/>
            </a:pPr>
            <a:r>
              <a:rPr lang="en-US" sz="1600" i="1" kern="0" dirty="0">
                <a:solidFill>
                  <a:srgbClr val="FF0000"/>
                </a:solidFill>
                <a:ea typeface="Arial"/>
                <a:cs typeface="Arial"/>
                <a:sym typeface="Arial"/>
              </a:rPr>
              <a:t>     essential in the sense that the hypothesis a=0 leads to the function of</a:t>
            </a:r>
          </a:p>
          <a:p>
            <a:pPr>
              <a:buClr>
                <a:srgbClr val="000000"/>
              </a:buClr>
              <a:buSzPts val="800"/>
            </a:pPr>
            <a:r>
              <a:rPr lang="en-US" sz="1600" i="1" kern="0" dirty="0">
                <a:solidFill>
                  <a:srgbClr val="FF0000"/>
                </a:solidFill>
                <a:ea typeface="Arial"/>
                <a:cs typeface="Arial"/>
                <a:sym typeface="Arial"/>
              </a:rPr>
              <a:t>     first degree.</a:t>
            </a:r>
            <a:endParaRPr sz="1600" i="1" kern="0" dirty="0">
              <a:solidFill>
                <a:srgbClr val="FF0000"/>
              </a:solidFill>
              <a:ea typeface="Arial"/>
              <a:cs typeface="Arial"/>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93"/>
                                        </p:tgtEl>
                                        <p:attrNameLst>
                                          <p:attrName>style.visibility</p:attrName>
                                        </p:attrNameLst>
                                      </p:cBhvr>
                                      <p:to>
                                        <p:strVal val="visible"/>
                                      </p:to>
                                    </p:set>
                                    <p:animEffect transition="in" filter="fade">
                                      <p:cBhvr>
                                        <p:cTn id="7" dur="1000"/>
                                        <p:tgtEl>
                                          <p:spTgt spid="93"/>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94"/>
                                        </p:tgtEl>
                                        <p:attrNameLst>
                                          <p:attrName>style.visibility</p:attrName>
                                        </p:attrNameLst>
                                      </p:cBhvr>
                                      <p:to>
                                        <p:strVal val="visible"/>
                                      </p:to>
                                    </p:set>
                                    <p:animEffect transition="in" filter="fade">
                                      <p:cBhvr>
                                        <p:cTn id="11" dur="80"/>
                                        <p:tgtEl>
                                          <p:spTgt spid="94"/>
                                        </p:tgtEl>
                                      </p:cBhvr>
                                    </p:animEffect>
                                  </p:childTnLst>
                                </p:cTn>
                              </p:par>
                            </p:childTnLst>
                          </p:cTn>
                        </p:par>
                        <p:par>
                          <p:cTn id="12" fill="hold">
                            <p:stCondLst>
                              <p:cond delay="1080"/>
                            </p:stCondLst>
                            <p:childTnLst>
                              <p:par>
                                <p:cTn id="13" presetID="10" presetClass="entr" presetSubtype="0" fill="hold" nodeType="afterEffect">
                                  <p:stCondLst>
                                    <p:cond delay="0"/>
                                  </p:stCondLst>
                                  <p:childTnLst>
                                    <p:set>
                                      <p:cBhvr>
                                        <p:cTn id="14" dur="1" fill="hold">
                                          <p:stCondLst>
                                            <p:cond delay="0"/>
                                          </p:stCondLst>
                                        </p:cTn>
                                        <p:tgtEl>
                                          <p:spTgt spid="95"/>
                                        </p:tgtEl>
                                        <p:attrNameLst>
                                          <p:attrName>style.visibility</p:attrName>
                                        </p:attrNameLst>
                                      </p:cBhvr>
                                      <p:to>
                                        <p:strVal val="visible"/>
                                      </p:to>
                                    </p:set>
                                    <p:animEffect transition="in" filter="fade">
                                      <p:cBhvr>
                                        <p:cTn id="15" dur="1000"/>
                                        <p:tgtEl>
                                          <p:spTgt spid="95"/>
                                        </p:tgtEl>
                                      </p:cBhvr>
                                    </p:animEffect>
                                  </p:childTnLst>
                                </p:cTn>
                              </p:par>
                            </p:childTnLst>
                          </p:cTn>
                        </p:par>
                        <p:par>
                          <p:cTn id="16" fill="hold">
                            <p:stCondLst>
                              <p:cond delay="2080"/>
                            </p:stCondLst>
                            <p:childTnLst>
                              <p:par>
                                <p:cTn id="17" presetID="10" presetClass="entr" presetSubtype="0" fill="hold" nodeType="afterEffect">
                                  <p:stCondLst>
                                    <p:cond delay="0"/>
                                  </p:stCondLst>
                                  <p:childTnLst>
                                    <p:set>
                                      <p:cBhvr>
                                        <p:cTn id="18" dur="1" fill="hold">
                                          <p:stCondLst>
                                            <p:cond delay="0"/>
                                          </p:stCondLst>
                                        </p:cTn>
                                        <p:tgtEl>
                                          <p:spTgt spid="96"/>
                                        </p:tgtEl>
                                        <p:attrNameLst>
                                          <p:attrName>style.visibility</p:attrName>
                                        </p:attrNameLst>
                                      </p:cBhvr>
                                      <p:to>
                                        <p:strVal val="visible"/>
                                      </p:to>
                                    </p:set>
                                    <p:animEffect transition="in" filter="fade">
                                      <p:cBhvr>
                                        <p:cTn id="19" dur="3000"/>
                                        <p:tgtEl>
                                          <p:spTgt spid="96"/>
                                        </p:tgtEl>
                                      </p:cBhvr>
                                    </p:animEffect>
                                  </p:childTnLst>
                                </p:cTn>
                              </p:par>
                            </p:childTnLst>
                          </p:cTn>
                        </p:par>
                        <p:par>
                          <p:cTn id="20" fill="hold">
                            <p:stCondLst>
                              <p:cond delay="5080"/>
                            </p:stCondLst>
                            <p:childTnLst>
                              <p:par>
                                <p:cTn id="21" presetID="10" presetClass="entr" presetSubtype="0" fill="hold" nodeType="afterEffect">
                                  <p:stCondLst>
                                    <p:cond delay="0"/>
                                  </p:stCondLst>
                                  <p:childTnLst>
                                    <p:set>
                                      <p:cBhvr>
                                        <p:cTn id="22" dur="1" fill="hold">
                                          <p:stCondLst>
                                            <p:cond delay="0"/>
                                          </p:stCondLst>
                                        </p:cTn>
                                        <p:tgtEl>
                                          <p:spTgt spid="97"/>
                                        </p:tgtEl>
                                        <p:attrNameLst>
                                          <p:attrName>style.visibility</p:attrName>
                                        </p:attrNameLst>
                                      </p:cBhvr>
                                      <p:to>
                                        <p:strVal val="visible"/>
                                      </p:to>
                                    </p:set>
                                    <p:animEffect transition="in" filter="fade">
                                      <p:cBhvr>
                                        <p:cTn id="23" dur="500"/>
                                        <p:tgtEl>
                                          <p:spTgt spid="97"/>
                                        </p:tgtEl>
                                      </p:cBhvr>
                                    </p:animEffect>
                                  </p:childTnLst>
                                </p:cTn>
                              </p:par>
                            </p:childTnLst>
                          </p:cTn>
                        </p:par>
                        <p:par>
                          <p:cTn id="24" fill="hold">
                            <p:stCondLst>
                              <p:cond delay="5580"/>
                            </p:stCondLst>
                            <p:childTnLst>
                              <p:par>
                                <p:cTn id="25" presetID="10" presetClass="entr" presetSubtype="0" fill="hold" nodeType="afterEffect">
                                  <p:stCondLst>
                                    <p:cond delay="0"/>
                                  </p:stCondLst>
                                  <p:childTnLst>
                                    <p:set>
                                      <p:cBhvr>
                                        <p:cTn id="26" dur="1" fill="hold">
                                          <p:stCondLst>
                                            <p:cond delay="0"/>
                                          </p:stCondLst>
                                        </p:cTn>
                                        <p:tgtEl>
                                          <p:spTgt spid="98"/>
                                        </p:tgtEl>
                                        <p:attrNameLst>
                                          <p:attrName>style.visibility</p:attrName>
                                        </p:attrNameLst>
                                      </p:cBhvr>
                                      <p:to>
                                        <p:strVal val="visible"/>
                                      </p:to>
                                    </p:set>
                                    <p:animEffect transition="in" filter="fade">
                                      <p:cBhvr>
                                        <p:cTn id="27" dur="2000"/>
                                        <p:tgtEl>
                                          <p:spTgt spid="98"/>
                                        </p:tgtEl>
                                      </p:cBhvr>
                                    </p:animEffect>
                                  </p:childTnLst>
                                </p:cTn>
                              </p:par>
                            </p:childTnLst>
                          </p:cTn>
                        </p:par>
                        <p:par>
                          <p:cTn id="28" fill="hold">
                            <p:stCondLst>
                              <p:cond delay="7580"/>
                            </p:stCondLst>
                            <p:childTnLst>
                              <p:par>
                                <p:cTn id="29" presetID="10" presetClass="entr" presetSubtype="0" fill="hold" nodeType="afterEffect">
                                  <p:stCondLst>
                                    <p:cond delay="0"/>
                                  </p:stCondLst>
                                  <p:childTnLst>
                                    <p:set>
                                      <p:cBhvr>
                                        <p:cTn id="30" dur="1" fill="hold">
                                          <p:stCondLst>
                                            <p:cond delay="0"/>
                                          </p:stCondLst>
                                        </p:cTn>
                                        <p:tgtEl>
                                          <p:spTgt spid="99"/>
                                        </p:tgtEl>
                                        <p:attrNameLst>
                                          <p:attrName>style.visibility</p:attrName>
                                        </p:attrNameLst>
                                      </p:cBhvr>
                                      <p:to>
                                        <p:strVal val="visible"/>
                                      </p:to>
                                    </p:set>
                                    <p:animEffect transition="in" filter="fade">
                                      <p:cBhvr>
                                        <p:cTn id="31" dur="2000"/>
                                        <p:tgtEl>
                                          <p:spTgt spid="9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05"/>
        <p:cNvGrpSpPr/>
        <p:nvPr/>
      </p:nvGrpSpPr>
      <p:grpSpPr>
        <a:xfrm>
          <a:off x="0" y="0"/>
          <a:ext cx="0" cy="0"/>
          <a:chOff x="0" y="0"/>
          <a:chExt cx="0" cy="0"/>
        </a:xfrm>
      </p:grpSpPr>
      <p:sp>
        <p:nvSpPr>
          <p:cNvPr id="107" name="Google Shape;107;p3"/>
          <p:cNvSpPr/>
          <p:nvPr/>
        </p:nvSpPr>
        <p:spPr>
          <a:xfrm>
            <a:off x="1524000" y="3684588"/>
            <a:ext cx="9144000" cy="0"/>
          </a:xfrm>
          <a:prstGeom prst="rect">
            <a:avLst/>
          </a:prstGeom>
          <a:no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108" name="Google Shape;108;p3"/>
          <p:cNvSpPr/>
          <p:nvPr/>
        </p:nvSpPr>
        <p:spPr>
          <a:xfrm>
            <a:off x="1716832" y="1150496"/>
            <a:ext cx="8178066" cy="1447800"/>
          </a:xfrm>
          <a:prstGeom prst="rect">
            <a:avLst/>
          </a:prstGeom>
          <a:noFill/>
          <a:ln>
            <a:noFill/>
          </a:ln>
        </p:spPr>
        <p:txBody>
          <a:bodyPr spcFirstLastPara="1" wrap="square" lIns="92075" tIns="46025" rIns="92075" bIns="46025" anchor="ctr" anchorCtr="0">
            <a:noAutofit/>
          </a:bodyPr>
          <a:lstStyle/>
          <a:p>
            <a:pPr algn="ctr">
              <a:lnSpc>
                <a:spcPct val="85000"/>
              </a:lnSpc>
              <a:buClr>
                <a:srgbClr val="000000"/>
              </a:buClr>
              <a:buSzPts val="3600"/>
            </a:pPr>
            <a:r>
              <a:rPr lang="en-US" sz="3600" b="1" kern="0" dirty="0">
                <a:solidFill>
                  <a:srgbClr val="000000"/>
                </a:solidFill>
                <a:ea typeface="Palatino Linotype"/>
                <a:cs typeface="Palatino Linotype"/>
                <a:sym typeface="Palatino Linotype"/>
              </a:rPr>
              <a:t>Examples of second degree functions</a:t>
            </a:r>
            <a:r>
              <a:rPr lang="en-US" sz="4400" b="1" kern="0" dirty="0">
                <a:solidFill>
                  <a:srgbClr val="000000"/>
                </a:solidFill>
                <a:ea typeface="Palatino Linotype"/>
                <a:cs typeface="Palatino Linotype"/>
                <a:sym typeface="Palatino Linotype"/>
              </a:rPr>
              <a:t>…</a:t>
            </a:r>
            <a:endParaRPr sz="4400" b="1" kern="0" dirty="0">
              <a:solidFill>
                <a:srgbClr val="000000"/>
              </a:solidFill>
              <a:ea typeface="Palatino Linotype"/>
              <a:cs typeface="Palatino Linotype"/>
              <a:sym typeface="Palatino Linotype"/>
            </a:endParaRPr>
          </a:p>
        </p:txBody>
      </p:sp>
      <p:sp>
        <p:nvSpPr>
          <p:cNvPr id="109" name="Google Shape;109;p3"/>
          <p:cNvSpPr/>
          <p:nvPr/>
        </p:nvSpPr>
        <p:spPr>
          <a:xfrm>
            <a:off x="968901" y="2364723"/>
            <a:ext cx="6705600" cy="2408238"/>
          </a:xfrm>
          <a:prstGeom prst="rect">
            <a:avLst/>
          </a:prstGeom>
          <a:noFill/>
          <a:ln>
            <a:noFill/>
          </a:ln>
        </p:spPr>
        <p:txBody>
          <a:bodyPr spcFirstLastPara="1" wrap="square" lIns="91425" tIns="45700" rIns="91425" bIns="45700" anchor="ctr" anchorCtr="0">
            <a:noAutofit/>
          </a:bodyPr>
          <a:lstStyle/>
          <a:p>
            <a:pPr>
              <a:buClr>
                <a:srgbClr val="000000"/>
              </a:buClr>
              <a:buSzPts val="800"/>
            </a:pPr>
            <a:endParaRPr sz="800" kern="0" dirty="0">
              <a:solidFill>
                <a:srgbClr val="000000"/>
              </a:solidFill>
              <a:ea typeface="Arial"/>
              <a:cs typeface="Arial"/>
              <a:sym typeface="Arial"/>
            </a:endParaRPr>
          </a:p>
          <a:p>
            <a:pPr>
              <a:lnSpc>
                <a:spcPct val="125000"/>
              </a:lnSpc>
              <a:buClr>
                <a:srgbClr val="000000"/>
              </a:buClr>
              <a:buSzPts val="2000"/>
              <a:buFont typeface="Times New Roman"/>
              <a:buChar char="•"/>
            </a:pPr>
            <a:r>
              <a:rPr lang="en-US" sz="2000" kern="0" dirty="0">
                <a:solidFill>
                  <a:srgbClr val="000000"/>
                </a:solidFill>
                <a:ea typeface="Times New Roman"/>
                <a:cs typeface="Times New Roman"/>
                <a:sym typeface="Times New Roman"/>
              </a:rPr>
              <a:t>    </a:t>
            </a:r>
            <a:r>
              <a:rPr lang="en-US" sz="2400" kern="0" dirty="0">
                <a:solidFill>
                  <a:srgbClr val="000000"/>
                </a:solidFill>
                <a:ea typeface="Times New Roman"/>
                <a:cs typeface="Times New Roman"/>
                <a:sym typeface="Times New Roman"/>
              </a:rPr>
              <a:t>f</a:t>
            </a:r>
            <a:r>
              <a:rPr lang="en-US" sz="2400" kern="0" baseline="-25000" dirty="0">
                <a:solidFill>
                  <a:srgbClr val="000000"/>
                </a:solidFill>
                <a:ea typeface="Times New Roman"/>
                <a:cs typeface="Times New Roman"/>
                <a:sym typeface="Times New Roman"/>
              </a:rPr>
              <a:t>1</a:t>
            </a:r>
            <a:r>
              <a:rPr lang="en-US" sz="2400" kern="0" dirty="0">
                <a:solidFill>
                  <a:srgbClr val="000000"/>
                </a:solidFill>
                <a:ea typeface="Times New Roman"/>
                <a:cs typeface="Times New Roman"/>
                <a:sym typeface="Times New Roman"/>
              </a:rPr>
              <a:t>(x) = 7x²-9x +10,   (a=7,      b=-9,    c= 10); </a:t>
            </a:r>
            <a:endParaRPr sz="1400" kern="0" dirty="0">
              <a:solidFill>
                <a:srgbClr val="000000"/>
              </a:solidFill>
              <a:ea typeface="Arial"/>
              <a:cs typeface="Arial"/>
              <a:sym typeface="Arial"/>
            </a:endParaRPr>
          </a:p>
          <a:p>
            <a:pPr>
              <a:lnSpc>
                <a:spcPct val="125000"/>
              </a:lnSpc>
              <a:buClr>
                <a:srgbClr val="000000"/>
              </a:buClr>
              <a:buSzPts val="2400"/>
              <a:buFont typeface="Times New Roman"/>
              <a:buChar char="•"/>
            </a:pPr>
            <a:r>
              <a:rPr lang="en-US" sz="2400" kern="0" dirty="0">
                <a:solidFill>
                  <a:srgbClr val="000000"/>
                </a:solidFill>
                <a:ea typeface="Times New Roman"/>
                <a:cs typeface="Times New Roman"/>
                <a:sym typeface="Times New Roman"/>
              </a:rPr>
              <a:t>   f</a:t>
            </a:r>
            <a:r>
              <a:rPr lang="en-US" sz="2400" kern="0" baseline="-25000" dirty="0">
                <a:solidFill>
                  <a:srgbClr val="000000"/>
                </a:solidFill>
                <a:ea typeface="Times New Roman"/>
                <a:cs typeface="Times New Roman"/>
                <a:sym typeface="Times New Roman"/>
              </a:rPr>
              <a:t>2</a:t>
            </a:r>
            <a:r>
              <a:rPr lang="en-US" sz="2400" kern="0" dirty="0">
                <a:solidFill>
                  <a:srgbClr val="000000"/>
                </a:solidFill>
                <a:ea typeface="Times New Roman"/>
                <a:cs typeface="Times New Roman"/>
                <a:sym typeface="Times New Roman"/>
              </a:rPr>
              <a:t>(x) = 0,51x²-2x ,    (a=0,51; b=-2,    c= 0); </a:t>
            </a:r>
            <a:endParaRPr sz="1400" kern="0" dirty="0">
              <a:solidFill>
                <a:srgbClr val="000000"/>
              </a:solidFill>
              <a:ea typeface="Arial"/>
              <a:cs typeface="Arial"/>
              <a:sym typeface="Arial"/>
            </a:endParaRPr>
          </a:p>
          <a:p>
            <a:pPr>
              <a:lnSpc>
                <a:spcPct val="125000"/>
              </a:lnSpc>
              <a:buClr>
                <a:srgbClr val="000000"/>
              </a:buClr>
              <a:buSzPts val="2400"/>
              <a:buFont typeface="Times New Roman"/>
              <a:buChar char="•"/>
            </a:pPr>
            <a:r>
              <a:rPr lang="en-US" sz="2400" kern="0" dirty="0">
                <a:solidFill>
                  <a:srgbClr val="000000"/>
                </a:solidFill>
                <a:ea typeface="Times New Roman"/>
                <a:cs typeface="Times New Roman"/>
                <a:sym typeface="Times New Roman"/>
              </a:rPr>
              <a:t>   f</a:t>
            </a:r>
            <a:r>
              <a:rPr lang="en-US" sz="2400" kern="0" baseline="-25000" dirty="0">
                <a:solidFill>
                  <a:srgbClr val="000000"/>
                </a:solidFill>
                <a:ea typeface="Times New Roman"/>
                <a:cs typeface="Times New Roman"/>
                <a:sym typeface="Times New Roman"/>
              </a:rPr>
              <a:t>3</a:t>
            </a:r>
            <a:r>
              <a:rPr lang="en-US" sz="2400" kern="0" dirty="0">
                <a:solidFill>
                  <a:srgbClr val="000000"/>
                </a:solidFill>
                <a:ea typeface="Times New Roman"/>
                <a:cs typeface="Times New Roman"/>
                <a:sym typeface="Times New Roman"/>
              </a:rPr>
              <a:t>(x) = x²+0,31,        (a=1,       b=0,     c= 0,31); </a:t>
            </a:r>
            <a:endParaRPr sz="1400" kern="0" dirty="0">
              <a:solidFill>
                <a:srgbClr val="000000"/>
              </a:solidFill>
              <a:ea typeface="Arial"/>
              <a:cs typeface="Arial"/>
              <a:sym typeface="Arial"/>
            </a:endParaRPr>
          </a:p>
          <a:p>
            <a:pPr>
              <a:lnSpc>
                <a:spcPct val="125000"/>
              </a:lnSpc>
              <a:buClr>
                <a:srgbClr val="000000"/>
              </a:buClr>
              <a:buSzPts val="2400"/>
              <a:buFont typeface="Times New Roman"/>
              <a:buChar char="•"/>
            </a:pPr>
            <a:r>
              <a:rPr lang="en-US" sz="2400" kern="0" dirty="0">
                <a:solidFill>
                  <a:srgbClr val="000000"/>
                </a:solidFill>
                <a:ea typeface="Times New Roman"/>
                <a:cs typeface="Times New Roman"/>
                <a:sym typeface="Times New Roman"/>
              </a:rPr>
              <a:t>   f</a:t>
            </a:r>
            <a:r>
              <a:rPr lang="en-US" sz="2400" kern="0" baseline="-25000" dirty="0">
                <a:solidFill>
                  <a:srgbClr val="000000"/>
                </a:solidFill>
                <a:ea typeface="Times New Roman"/>
                <a:cs typeface="Times New Roman"/>
                <a:sym typeface="Times New Roman"/>
              </a:rPr>
              <a:t>4</a:t>
            </a:r>
            <a:r>
              <a:rPr lang="en-US" sz="2400" kern="0" dirty="0">
                <a:solidFill>
                  <a:srgbClr val="000000"/>
                </a:solidFill>
                <a:ea typeface="Times New Roman"/>
                <a:cs typeface="Times New Roman"/>
                <a:sym typeface="Times New Roman"/>
              </a:rPr>
              <a:t>(x) = -x²-5x -0,3,   (a=-1,      b=-5,   c=-0,3); </a:t>
            </a:r>
            <a:endParaRPr sz="1400" kern="0" dirty="0">
              <a:solidFill>
                <a:srgbClr val="000000"/>
              </a:solidFill>
              <a:ea typeface="Arial"/>
              <a:cs typeface="Arial"/>
              <a:sym typeface="Arial"/>
            </a:endParaRPr>
          </a:p>
          <a:p>
            <a:pPr>
              <a:buClr>
                <a:srgbClr val="000000"/>
              </a:buClr>
              <a:buSzPts val="2400"/>
            </a:pPr>
            <a:endParaRPr sz="2400" kern="0" dirty="0">
              <a:solidFill>
                <a:srgbClr val="000000"/>
              </a:solidFill>
              <a:ea typeface="Times New Roman"/>
              <a:cs typeface="Times New Roman"/>
              <a:sym typeface="Times New Roman"/>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fade">
                                      <p:cBhvr>
                                        <p:cTn id="7" dur="500"/>
                                        <p:tgtEl>
                                          <p:spTgt spid="10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9"/>
                                        </p:tgtEl>
                                        <p:attrNameLst>
                                          <p:attrName>style.visibility</p:attrName>
                                        </p:attrNameLst>
                                      </p:cBhvr>
                                      <p:to>
                                        <p:strVal val="visible"/>
                                      </p:to>
                                    </p:set>
                                    <p:animEffect transition="in" filter="fade">
                                      <p:cBhvr>
                                        <p:cTn id="11" dur="3000"/>
                                        <p:tgtEl>
                                          <p:spTgt spid="10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cxnSp>
        <p:nvCxnSpPr>
          <p:cNvPr id="116" name="Google Shape;116;p5"/>
          <p:cNvCxnSpPr/>
          <p:nvPr/>
        </p:nvCxnSpPr>
        <p:spPr>
          <a:xfrm>
            <a:off x="9296400" y="0"/>
            <a:ext cx="1588" cy="1588"/>
          </a:xfrm>
          <a:prstGeom prst="straightConnector1">
            <a:avLst/>
          </a:prstGeom>
          <a:noFill/>
          <a:ln w="9525" cap="flat" cmpd="sng">
            <a:solidFill>
              <a:srgbClr val="C0C0C0"/>
            </a:solidFill>
            <a:prstDash val="solid"/>
            <a:round/>
            <a:headEnd type="none" w="sm" len="sm"/>
            <a:tailEnd type="none" w="sm" len="sm"/>
          </a:ln>
        </p:spPr>
      </p:cxnSp>
      <p:sp>
        <p:nvSpPr>
          <p:cNvPr id="117" name="Google Shape;117;p5"/>
          <p:cNvSpPr/>
          <p:nvPr/>
        </p:nvSpPr>
        <p:spPr>
          <a:xfrm>
            <a:off x="9296401" y="1"/>
            <a:ext cx="15875" cy="15875"/>
          </a:xfrm>
          <a:prstGeom prst="rect">
            <a:avLst/>
          </a:prstGeom>
          <a:solidFill>
            <a:srgbClr val="C0C0C0"/>
          </a:solidFill>
          <a:ln w="9525" cap="flat" cmpd="sng">
            <a:solidFill>
              <a:srgbClr val="000000"/>
            </a:solidFill>
            <a:prstDash val="solid"/>
            <a:miter lim="800000"/>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119" name="Google Shape;119;p5"/>
          <p:cNvSpPr/>
          <p:nvPr/>
        </p:nvSpPr>
        <p:spPr>
          <a:xfrm>
            <a:off x="569912" y="266700"/>
            <a:ext cx="7318375" cy="671513"/>
          </a:xfrm>
          <a:prstGeom prst="rect">
            <a:avLst/>
          </a:prstGeom>
          <a:noFill/>
          <a:ln>
            <a:noFill/>
          </a:ln>
          <a:effectLst>
            <a:outerShdw dist="17961" dir="2700000" algn="ctr" rotWithShape="0">
              <a:schemeClr val="dk1"/>
            </a:outerShdw>
          </a:effectLst>
        </p:spPr>
        <p:txBody>
          <a:bodyPr spcFirstLastPara="1" wrap="square" lIns="91425" tIns="45700" rIns="91425" bIns="45700" anchor="ctr" anchorCtr="0">
            <a:noAutofit/>
          </a:bodyPr>
          <a:lstStyle/>
          <a:p>
            <a:pPr>
              <a:buClr>
                <a:srgbClr val="000000"/>
              </a:buClr>
              <a:buSzPts val="2800"/>
            </a:pPr>
            <a:r>
              <a:rPr lang="en-US" sz="2800" kern="0" dirty="0">
                <a:solidFill>
                  <a:srgbClr val="000000"/>
                </a:solidFill>
                <a:latin typeface="Calibri" panose="020F0502020204030204" pitchFamily="34" charset="0"/>
                <a:ea typeface="Bodoni"/>
                <a:cs typeface="Calibri" panose="020F0502020204030204" pitchFamily="34" charset="0"/>
                <a:sym typeface="Bodoni"/>
              </a:rPr>
              <a:t>Monotony of the function of the second degree</a:t>
            </a:r>
            <a:endParaRPr sz="10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0" name="Google Shape;120;p5"/>
          <p:cNvSpPr/>
          <p:nvPr/>
        </p:nvSpPr>
        <p:spPr>
          <a:xfrm>
            <a:off x="569912" y="869157"/>
            <a:ext cx="10233329" cy="609600"/>
          </a:xfrm>
          <a:prstGeom prst="rect">
            <a:avLst/>
          </a:prstGeom>
          <a:noFill/>
          <a:ln>
            <a:noFill/>
          </a:ln>
        </p:spPr>
        <p:txBody>
          <a:bodyPr spcFirstLastPara="1" wrap="square" lIns="91425" tIns="45700" rIns="91425" bIns="45700" anchor="ctr" anchorCtr="0">
            <a:noAutofit/>
          </a:bodyPr>
          <a:lstStyle/>
          <a:p>
            <a:pPr>
              <a:buClr>
                <a:srgbClr val="000000"/>
              </a:buClr>
              <a:buSzPts val="1700"/>
            </a:pP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Studying the monotonicity of the function comes down to specifying the intervals on which the function is strictly increasing (increasing) or strictly decreasing (decreasing).e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functia</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este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strict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crescatoare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crescatoare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sau</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strict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descrescatoare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r>
              <a:rPr lang="en-US" sz="1700" i="1" kern="0" dirty="0" err="1">
                <a:solidFill>
                  <a:srgbClr val="0000FF"/>
                </a:solidFill>
                <a:latin typeface="Calibri" panose="020F0502020204030204" pitchFamily="34" charset="0"/>
                <a:ea typeface="Times New Roman"/>
                <a:cs typeface="Calibri" panose="020F0502020204030204" pitchFamily="34" charset="0"/>
                <a:sym typeface="Times New Roman"/>
              </a:rPr>
              <a:t>descrescatoare</a:t>
            </a:r>
            <a:r>
              <a:rPr lang="en-US" sz="1700" i="1" kern="0" dirty="0">
                <a:solidFill>
                  <a:srgbClr val="0000FF"/>
                </a:solidFill>
                <a:latin typeface="Calibri" panose="020F0502020204030204" pitchFamily="34" charset="0"/>
                <a:ea typeface="Times New Roman"/>
                <a:cs typeface="Calibri" panose="020F0502020204030204" pitchFamily="34" charset="0"/>
                <a:sym typeface="Times New Roman"/>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1" name="Google Shape;121;p5"/>
          <p:cNvSpPr/>
          <p:nvPr/>
        </p:nvSpPr>
        <p:spPr>
          <a:xfrm>
            <a:off x="562127" y="1514000"/>
            <a:ext cx="9658045"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dirty="0">
                <a:solidFill>
                  <a:srgbClr val="0000FF"/>
                </a:solidFill>
                <a:latin typeface="Calibri" panose="020F0502020204030204" pitchFamily="34" charset="0"/>
                <a:ea typeface="Times New Roman"/>
                <a:cs typeface="Calibri" panose="020F0502020204030204" pitchFamily="34" charset="0"/>
                <a:sym typeface="Times New Roman"/>
              </a:rPr>
              <a:t>From the monotonicity of the function we deduce the extreme value of the function.</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2" name="Google Shape;122;p5"/>
          <p:cNvSpPr/>
          <p:nvPr/>
        </p:nvSpPr>
        <p:spPr>
          <a:xfrm>
            <a:off x="585914" y="1852614"/>
            <a:ext cx="1641475" cy="457200"/>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dirty="0">
                <a:solidFill>
                  <a:srgbClr val="CC3300"/>
                </a:solidFill>
                <a:latin typeface="Calibri" panose="020F0502020204030204" pitchFamily="34" charset="0"/>
                <a:ea typeface="Arial"/>
                <a:cs typeface="Calibri" panose="020F0502020204030204" pitchFamily="34" charset="0"/>
                <a:sym typeface="Arial"/>
              </a:rPr>
              <a:t>Theorem: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3" name="Google Shape;123;p5"/>
          <p:cNvSpPr/>
          <p:nvPr/>
        </p:nvSpPr>
        <p:spPr>
          <a:xfrm>
            <a:off x="592932" y="2290001"/>
            <a:ext cx="6221412"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Be the second degree function </a:t>
            </a:r>
            <a:r>
              <a:rPr lang="en-US" i="1" kern="0" dirty="0">
                <a:solidFill>
                  <a:srgbClr val="000000"/>
                </a:solidFill>
                <a:latin typeface="Calibri" panose="020F0502020204030204" pitchFamily="34" charset="0"/>
                <a:ea typeface="Arial"/>
                <a:cs typeface="Calibri" panose="020F0502020204030204" pitchFamily="34" charset="0"/>
                <a:sym typeface="Arial"/>
              </a:rPr>
              <a:t>f:R →R</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(x) = ax²+bx +c , a≠ 0.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4" name="Google Shape;124;p5"/>
          <p:cNvSpPr/>
          <p:nvPr/>
        </p:nvSpPr>
        <p:spPr>
          <a:xfrm>
            <a:off x="3505201" y="2774950"/>
            <a:ext cx="2784475" cy="457200"/>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dirty="0">
                <a:solidFill>
                  <a:srgbClr val="000000"/>
                </a:solidFill>
                <a:latin typeface="Calibri" panose="020F0502020204030204" pitchFamily="34" charset="0"/>
                <a:ea typeface="Arial"/>
                <a:cs typeface="Calibri" panose="020F0502020204030204" pitchFamily="34" charset="0"/>
                <a:sym typeface="Arial"/>
              </a:rPr>
              <a:t>1.</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sz="2000" kern="0" dirty="0">
                <a:solidFill>
                  <a:srgbClr val="0000FF"/>
                </a:solidFill>
                <a:latin typeface="Calibri" panose="020F0502020204030204" pitchFamily="34" charset="0"/>
                <a:ea typeface="Arial"/>
                <a:cs typeface="Calibri" panose="020F0502020204030204" pitchFamily="34" charset="0"/>
                <a:sym typeface="Arial"/>
              </a:rPr>
              <a:t>If a &gt;0, then:</a:t>
            </a:r>
            <a:r>
              <a:rPr lang="en-US" sz="2000"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5" name="Google Shape;125;p5"/>
          <p:cNvSpPr/>
          <p:nvPr/>
        </p:nvSpPr>
        <p:spPr>
          <a:xfrm>
            <a:off x="6142038" y="2819400"/>
            <a:ext cx="4525962"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f is strictly decreasing on (-∞,  </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6" name="Google Shape;126;p5"/>
          <p:cNvSpPr/>
          <p:nvPr/>
        </p:nvSpPr>
        <p:spPr>
          <a:xfrm>
            <a:off x="5913438" y="3352800"/>
            <a:ext cx="4248150"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and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 is strictly increasing on [</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27" name="Google Shape;127;p5"/>
          <p:cNvSpPr/>
          <p:nvPr/>
        </p:nvSpPr>
        <p:spPr>
          <a:xfrm>
            <a:off x="611188" y="3787775"/>
            <a:ext cx="3852862"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dirty="0">
                <a:solidFill>
                  <a:srgbClr val="CC3300"/>
                </a:solidFill>
                <a:latin typeface="Calibri" panose="020F0502020204030204" pitchFamily="34" charset="0"/>
                <a:ea typeface="Times New Roman"/>
                <a:cs typeface="Calibri" panose="020F0502020204030204" pitchFamily="34" charset="0"/>
                <a:sym typeface="Times New Roman"/>
              </a:rPr>
              <a:t>The function variation table is:</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cxnSp>
        <p:nvCxnSpPr>
          <p:cNvPr id="128" name="Google Shape;128;p5"/>
          <p:cNvCxnSpPr/>
          <p:nvPr/>
        </p:nvCxnSpPr>
        <p:spPr>
          <a:xfrm>
            <a:off x="3703638" y="48768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129" name="Google Shape;129;p5"/>
          <p:cNvCxnSpPr/>
          <p:nvPr/>
        </p:nvCxnSpPr>
        <p:spPr>
          <a:xfrm>
            <a:off x="4770438" y="4343400"/>
            <a:ext cx="0" cy="1219200"/>
          </a:xfrm>
          <a:prstGeom prst="straightConnector1">
            <a:avLst/>
          </a:prstGeom>
          <a:noFill/>
          <a:ln w="28575" cap="flat" cmpd="sng">
            <a:solidFill>
              <a:srgbClr val="CC3300"/>
            </a:solidFill>
            <a:prstDash val="solid"/>
            <a:round/>
            <a:headEnd type="none" w="sm" len="sm"/>
            <a:tailEnd type="none" w="sm" len="sm"/>
          </a:ln>
        </p:spPr>
      </p:cxnSp>
      <p:sp>
        <p:nvSpPr>
          <p:cNvPr id="130" name="Google Shape;130;p5"/>
          <p:cNvSpPr/>
          <p:nvPr/>
        </p:nvSpPr>
        <p:spPr>
          <a:xfrm>
            <a:off x="4084638" y="4343400"/>
            <a:ext cx="3794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1" name="Google Shape;131;p5"/>
          <p:cNvSpPr/>
          <p:nvPr/>
        </p:nvSpPr>
        <p:spPr>
          <a:xfrm>
            <a:off x="3856039" y="5029200"/>
            <a:ext cx="814387"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2" name="Google Shape;132;p5"/>
          <p:cNvSpPr/>
          <p:nvPr/>
        </p:nvSpPr>
        <p:spPr>
          <a:xfrm>
            <a:off x="4770438" y="4343400"/>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3" name="Google Shape;133;p5"/>
          <p:cNvSpPr/>
          <p:nvPr/>
        </p:nvSpPr>
        <p:spPr>
          <a:xfrm>
            <a:off x="9799638" y="4343400"/>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4" name="Google Shape;134;p5"/>
          <p:cNvSpPr/>
          <p:nvPr/>
        </p:nvSpPr>
        <p:spPr>
          <a:xfrm>
            <a:off x="4735514" y="4840822"/>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5" name="Google Shape;135;p5"/>
          <p:cNvSpPr/>
          <p:nvPr/>
        </p:nvSpPr>
        <p:spPr>
          <a:xfrm>
            <a:off x="9799638" y="4876800"/>
            <a:ext cx="620712"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36" name="Google Shape;136;p5"/>
          <p:cNvSpPr/>
          <p:nvPr/>
        </p:nvSpPr>
        <p:spPr>
          <a:xfrm>
            <a:off x="7132639" y="4267201"/>
            <a:ext cx="595035"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u="sng" kern="0">
                <a:solidFill>
                  <a:srgbClr val="000000"/>
                </a:solidFill>
                <a:latin typeface="Calibri" panose="020F0502020204030204" pitchFamily="34" charset="0"/>
                <a:ea typeface="Arial"/>
                <a:cs typeface="Calibri" panose="020F0502020204030204" pitchFamily="34" charset="0"/>
                <a:sym typeface="Arial"/>
              </a:rPr>
              <a:t>-b  </a:t>
            </a:r>
            <a:r>
              <a:rPr lang="en-US" kern="0">
                <a:solidFill>
                  <a:srgbClr val="000000"/>
                </a:solidFill>
                <a:latin typeface="Calibri" panose="020F0502020204030204" pitchFamily="34" charset="0"/>
                <a:ea typeface="Arial"/>
                <a:cs typeface="Calibri" panose="020F0502020204030204" pitchFamily="34" charset="0"/>
                <a:sym typeface="Arial"/>
              </a:rPr>
              <a:t>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137" name="Google Shape;137;p5"/>
          <p:cNvGrpSpPr/>
          <p:nvPr/>
        </p:nvGrpSpPr>
        <p:grpSpPr>
          <a:xfrm>
            <a:off x="7132638" y="5105400"/>
            <a:ext cx="755650" cy="641350"/>
            <a:chOff x="3312" y="3504"/>
            <a:chExt cx="476" cy="404"/>
          </a:xfrm>
        </p:grpSpPr>
        <p:sp>
          <p:nvSpPr>
            <p:cNvPr id="138" name="Google Shape;138;p5"/>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-Δ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39" name="Google Shape;139;p5"/>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140" name="Google Shape;140;p5"/>
          <p:cNvCxnSpPr/>
          <p:nvPr/>
        </p:nvCxnSpPr>
        <p:spPr>
          <a:xfrm>
            <a:off x="5684838" y="5181600"/>
            <a:ext cx="1219200" cy="381000"/>
          </a:xfrm>
          <a:prstGeom prst="straightConnector1">
            <a:avLst/>
          </a:prstGeom>
          <a:noFill/>
          <a:ln w="38100" cap="flat" cmpd="sng">
            <a:solidFill>
              <a:schemeClr val="dk1"/>
            </a:solidFill>
            <a:prstDash val="solid"/>
            <a:round/>
            <a:headEnd type="none" w="sm" len="sm"/>
            <a:tailEnd type="triangle" w="lg" len="lg"/>
          </a:ln>
        </p:spPr>
      </p:cxnSp>
      <p:cxnSp>
        <p:nvCxnSpPr>
          <p:cNvPr id="141" name="Google Shape;141;p5"/>
          <p:cNvCxnSpPr/>
          <p:nvPr/>
        </p:nvCxnSpPr>
        <p:spPr>
          <a:xfrm rot="10800000" flipH="1">
            <a:off x="7818438" y="5181600"/>
            <a:ext cx="1295400" cy="457200"/>
          </a:xfrm>
          <a:prstGeom prst="straightConnector1">
            <a:avLst/>
          </a:prstGeom>
          <a:noFill/>
          <a:ln w="38100" cap="flat" cmpd="sng">
            <a:solidFill>
              <a:schemeClr val="dk1"/>
            </a:solidFill>
            <a:prstDash val="solid"/>
            <a:round/>
            <a:headEnd type="none" w="sm" len="sm"/>
            <a:tailEnd type="triangle" w="lg" len="lg"/>
          </a:ln>
        </p:spPr>
      </p:cxnSp>
      <p:sp>
        <p:nvSpPr>
          <p:cNvPr id="142" name="Google Shape;142;p5"/>
          <p:cNvSpPr/>
          <p:nvPr/>
        </p:nvSpPr>
        <p:spPr>
          <a:xfrm>
            <a:off x="3429000" y="5791201"/>
            <a:ext cx="9398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CC3300"/>
                </a:solidFill>
                <a:latin typeface="Calibri" panose="020F0502020204030204" pitchFamily="34" charset="0"/>
                <a:ea typeface="Arial"/>
                <a:cs typeface="Calibri" panose="020F0502020204030204" pitchFamily="34" charset="0"/>
                <a:sym typeface="Arial"/>
              </a:rPr>
              <a:t>Xmin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43" name="Google Shape;143;p5"/>
          <p:cNvSpPr/>
          <p:nvPr/>
        </p:nvSpPr>
        <p:spPr>
          <a:xfrm>
            <a:off x="4343400" y="5683250"/>
            <a:ext cx="590550" cy="64135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u="sng" kern="0">
                <a:solidFill>
                  <a:srgbClr val="CC3300"/>
                </a:solidFill>
                <a:latin typeface="Calibri" panose="020F0502020204030204" pitchFamily="34" charset="0"/>
                <a:ea typeface="Arial"/>
                <a:cs typeface="Calibri" panose="020F0502020204030204" pitchFamily="34" charset="0"/>
                <a:sym typeface="Arial"/>
              </a:rPr>
              <a:t>-b  </a:t>
            </a:r>
            <a:r>
              <a:rPr lang="en-US" kern="0">
                <a:solidFill>
                  <a:srgbClr val="CC3300"/>
                </a:solidFill>
                <a:latin typeface="Calibri" panose="020F0502020204030204" pitchFamily="34" charset="0"/>
                <a:ea typeface="Arial"/>
                <a:cs typeface="Calibri" panose="020F0502020204030204" pitchFamily="34" charset="0"/>
                <a:sym typeface="Arial"/>
              </a:rPr>
              <a:t> </a:t>
            </a:r>
            <a:br>
              <a:rPr lang="en-US" kern="0">
                <a:solidFill>
                  <a:srgbClr val="CC3300"/>
                </a:solidFill>
                <a:latin typeface="Calibri" panose="020F0502020204030204" pitchFamily="34" charset="0"/>
                <a:ea typeface="Arial"/>
                <a:cs typeface="Calibri" panose="020F0502020204030204" pitchFamily="34" charset="0"/>
                <a:sym typeface="Arial"/>
              </a:rPr>
            </a:br>
            <a:r>
              <a:rPr lang="en-US" kern="0">
                <a:solidFill>
                  <a:srgbClr val="CC3300"/>
                </a:solidFill>
                <a:latin typeface="Calibri" panose="020F0502020204030204" pitchFamily="34" charset="0"/>
                <a:ea typeface="Arial"/>
                <a:cs typeface="Calibri" panose="020F0502020204030204" pitchFamily="34" charset="0"/>
                <a:sym typeface="Arial"/>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44" name="Google Shape;144;p5"/>
          <p:cNvSpPr/>
          <p:nvPr/>
        </p:nvSpPr>
        <p:spPr>
          <a:xfrm>
            <a:off x="5029200" y="5715001"/>
            <a:ext cx="253365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dirty="0">
                <a:solidFill>
                  <a:srgbClr val="CC3300"/>
                </a:solidFill>
                <a:latin typeface="Calibri" panose="020F0502020204030204" pitchFamily="34" charset="0"/>
                <a:ea typeface="Arial"/>
                <a:cs typeface="Calibri" panose="020F0502020204030204" pitchFamily="34" charset="0"/>
                <a:sym typeface="Arial"/>
              </a:rPr>
              <a:t>- Is the minimum point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45" name="Google Shape;145;p5"/>
          <p:cNvSpPr/>
          <p:nvPr/>
        </p:nvSpPr>
        <p:spPr>
          <a:xfrm>
            <a:off x="3429000" y="6324601"/>
            <a:ext cx="9779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FF"/>
                </a:solidFill>
                <a:latin typeface="Calibri" panose="020F0502020204030204" pitchFamily="34" charset="0"/>
                <a:ea typeface="Arial"/>
                <a:cs typeface="Calibri" panose="020F0502020204030204" pitchFamily="34" charset="0"/>
                <a:sym typeface="Arial"/>
              </a:rPr>
              <a:t>ƒ min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146" name="Google Shape;146;p5"/>
          <p:cNvGrpSpPr/>
          <p:nvPr/>
        </p:nvGrpSpPr>
        <p:grpSpPr>
          <a:xfrm>
            <a:off x="4343400" y="6216650"/>
            <a:ext cx="755650" cy="641350"/>
            <a:chOff x="3312" y="3504"/>
            <a:chExt cx="476" cy="404"/>
          </a:xfrm>
        </p:grpSpPr>
        <p:sp>
          <p:nvSpPr>
            <p:cNvPr id="147" name="Google Shape;147;p5"/>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FF"/>
                  </a:solidFill>
                  <a:latin typeface="Calibri" panose="020F0502020204030204" pitchFamily="34" charset="0"/>
                  <a:ea typeface="Arial"/>
                  <a:cs typeface="Calibri" panose="020F0502020204030204" pitchFamily="34" charset="0"/>
                  <a:sym typeface="Arial"/>
                </a:rPr>
                <a:t>-Δ</a:t>
              </a:r>
              <a:br>
                <a:rPr lang="en-US" kern="0">
                  <a:solidFill>
                    <a:srgbClr val="0000FF"/>
                  </a:solidFill>
                  <a:latin typeface="Calibri" panose="020F0502020204030204" pitchFamily="34" charset="0"/>
                  <a:ea typeface="Arial"/>
                  <a:cs typeface="Calibri" panose="020F0502020204030204" pitchFamily="34" charset="0"/>
                  <a:sym typeface="Arial"/>
                </a:rPr>
              </a:br>
              <a:r>
                <a:rPr lang="en-US" kern="0">
                  <a:solidFill>
                    <a:srgbClr val="0000FF"/>
                  </a:solidFill>
                  <a:latin typeface="Calibri" panose="020F0502020204030204" pitchFamily="34" charset="0"/>
                  <a:ea typeface="Arial"/>
                  <a:cs typeface="Calibri" panose="020F0502020204030204" pitchFamily="34" charset="0"/>
                  <a:sym typeface="Arial"/>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48" name="Google Shape;148;p5"/>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sp>
        <p:nvSpPr>
          <p:cNvPr id="149" name="Google Shape;149;p5"/>
          <p:cNvSpPr/>
          <p:nvPr/>
        </p:nvSpPr>
        <p:spPr>
          <a:xfrm>
            <a:off x="5029200" y="6248400"/>
            <a:ext cx="4144200" cy="36660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dirty="0">
                <a:solidFill>
                  <a:srgbClr val="0000FF"/>
                </a:solidFill>
                <a:latin typeface="Calibri" panose="020F0502020204030204" pitchFamily="34" charset="0"/>
                <a:ea typeface="Arial"/>
                <a:cs typeface="Calibri" panose="020F0502020204030204" pitchFamily="34" charset="0"/>
                <a:sym typeface="Arial"/>
              </a:rPr>
              <a:t>- Is the minimum value of </a:t>
            </a:r>
            <a:r>
              <a:rPr lang="en-US" i="1" kern="0" dirty="0">
                <a:solidFill>
                  <a:srgbClr val="0000FF"/>
                </a:solidFill>
                <a:latin typeface="Calibri" panose="020F0502020204030204" pitchFamily="34" charset="0"/>
                <a:ea typeface="Arial"/>
                <a:cs typeface="Calibri" panose="020F0502020204030204" pitchFamily="34" charset="0"/>
                <a:sym typeface="Arial"/>
              </a:rPr>
              <a:t>f</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19"/>
                                        </p:tgtEl>
                                        <p:attrNameLst>
                                          <p:attrName>style.visibility</p:attrName>
                                        </p:attrNameLst>
                                      </p:cBhvr>
                                      <p:to>
                                        <p:strVal val="visible"/>
                                      </p:to>
                                    </p:set>
                                    <p:animEffect transition="in" filter="fade">
                                      <p:cBhvr>
                                        <p:cTn id="7" dur="1000"/>
                                        <p:tgtEl>
                                          <p:spTgt spid="119"/>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20"/>
                                        </p:tgtEl>
                                        <p:attrNameLst>
                                          <p:attrName>style.visibility</p:attrName>
                                        </p:attrNameLst>
                                      </p:cBhvr>
                                      <p:to>
                                        <p:strVal val="visible"/>
                                      </p:to>
                                    </p:set>
                                    <p:animEffect transition="in" filter="fade">
                                      <p:cBhvr>
                                        <p:cTn id="11" dur="80"/>
                                        <p:tgtEl>
                                          <p:spTgt spid="120"/>
                                        </p:tgtEl>
                                      </p:cBhvr>
                                    </p:animEffect>
                                  </p:childTnLst>
                                </p:cTn>
                              </p:par>
                            </p:childTnLst>
                          </p:cTn>
                        </p:par>
                        <p:par>
                          <p:cTn id="12" fill="hold">
                            <p:stCondLst>
                              <p:cond delay="1080"/>
                            </p:stCondLst>
                            <p:childTnLst>
                              <p:par>
                                <p:cTn id="13" presetID="10" presetClass="entr" presetSubtype="0" fill="hold" nodeType="afterEffect">
                                  <p:stCondLst>
                                    <p:cond delay="0"/>
                                  </p:stCondLst>
                                  <p:childTnLst>
                                    <p:set>
                                      <p:cBhvr>
                                        <p:cTn id="14" dur="1" fill="hold">
                                          <p:stCondLst>
                                            <p:cond delay="0"/>
                                          </p:stCondLst>
                                        </p:cTn>
                                        <p:tgtEl>
                                          <p:spTgt spid="121"/>
                                        </p:tgtEl>
                                        <p:attrNameLst>
                                          <p:attrName>style.visibility</p:attrName>
                                        </p:attrNameLst>
                                      </p:cBhvr>
                                      <p:to>
                                        <p:strVal val="visible"/>
                                      </p:to>
                                    </p:set>
                                    <p:animEffect transition="in" filter="fade">
                                      <p:cBhvr>
                                        <p:cTn id="15" dur="80"/>
                                        <p:tgtEl>
                                          <p:spTgt spid="121"/>
                                        </p:tgtEl>
                                      </p:cBhvr>
                                    </p:animEffect>
                                  </p:childTnLst>
                                </p:cTn>
                              </p:par>
                            </p:childTnLst>
                          </p:cTn>
                        </p:par>
                        <p:par>
                          <p:cTn id="16" fill="hold">
                            <p:stCondLst>
                              <p:cond delay="1160"/>
                            </p:stCondLst>
                            <p:childTnLst>
                              <p:par>
                                <p:cTn id="17" presetID="10" presetClass="entr" presetSubtype="0" fill="hold" nodeType="afterEffect">
                                  <p:stCondLst>
                                    <p:cond delay="0"/>
                                  </p:stCondLst>
                                  <p:childTnLst>
                                    <p:set>
                                      <p:cBhvr>
                                        <p:cTn id="18" dur="1" fill="hold">
                                          <p:stCondLst>
                                            <p:cond delay="0"/>
                                          </p:stCondLst>
                                        </p:cTn>
                                        <p:tgtEl>
                                          <p:spTgt spid="122"/>
                                        </p:tgtEl>
                                        <p:attrNameLst>
                                          <p:attrName>style.visibility</p:attrName>
                                        </p:attrNameLst>
                                      </p:cBhvr>
                                      <p:to>
                                        <p:strVal val="visible"/>
                                      </p:to>
                                    </p:set>
                                    <p:animEffect transition="in" filter="fade">
                                      <p:cBhvr>
                                        <p:cTn id="19" dur="500"/>
                                        <p:tgtEl>
                                          <p:spTgt spid="122"/>
                                        </p:tgtEl>
                                      </p:cBhvr>
                                    </p:animEffect>
                                  </p:childTnLst>
                                </p:cTn>
                              </p:par>
                            </p:childTnLst>
                          </p:cTn>
                        </p:par>
                        <p:par>
                          <p:cTn id="20" fill="hold">
                            <p:stCondLst>
                              <p:cond delay="1660"/>
                            </p:stCondLst>
                            <p:childTnLst>
                              <p:par>
                                <p:cTn id="21" presetID="10" presetClass="entr" presetSubtype="0" fill="hold" nodeType="afterEffect">
                                  <p:stCondLst>
                                    <p:cond delay="0"/>
                                  </p:stCondLst>
                                  <p:childTnLst>
                                    <p:set>
                                      <p:cBhvr>
                                        <p:cTn id="22" dur="1" fill="hold">
                                          <p:stCondLst>
                                            <p:cond delay="0"/>
                                          </p:stCondLst>
                                        </p:cTn>
                                        <p:tgtEl>
                                          <p:spTgt spid="123"/>
                                        </p:tgtEl>
                                        <p:attrNameLst>
                                          <p:attrName>style.visibility</p:attrName>
                                        </p:attrNameLst>
                                      </p:cBhvr>
                                      <p:to>
                                        <p:strVal val="visible"/>
                                      </p:to>
                                    </p:set>
                                    <p:animEffect transition="in" filter="fade">
                                      <p:cBhvr>
                                        <p:cTn id="23" dur="80"/>
                                        <p:tgtEl>
                                          <p:spTgt spid="123"/>
                                        </p:tgtEl>
                                      </p:cBhvr>
                                    </p:animEffect>
                                  </p:childTnLst>
                                </p:cTn>
                              </p:par>
                            </p:childTnLst>
                          </p:cTn>
                        </p:par>
                        <p:par>
                          <p:cTn id="24" fill="hold">
                            <p:stCondLst>
                              <p:cond delay="1740"/>
                            </p:stCondLst>
                            <p:childTnLst>
                              <p:par>
                                <p:cTn id="25" presetID="10" presetClass="entr" presetSubtype="0" fill="hold" nodeType="afterEffect">
                                  <p:stCondLst>
                                    <p:cond delay="0"/>
                                  </p:stCondLst>
                                  <p:childTnLst>
                                    <p:set>
                                      <p:cBhvr>
                                        <p:cTn id="26" dur="1" fill="hold">
                                          <p:stCondLst>
                                            <p:cond delay="0"/>
                                          </p:stCondLst>
                                        </p:cTn>
                                        <p:tgtEl>
                                          <p:spTgt spid="124"/>
                                        </p:tgtEl>
                                        <p:attrNameLst>
                                          <p:attrName>style.visibility</p:attrName>
                                        </p:attrNameLst>
                                      </p:cBhvr>
                                      <p:to>
                                        <p:strVal val="visible"/>
                                      </p:to>
                                    </p:set>
                                    <p:animEffect transition="in" filter="fade">
                                      <p:cBhvr>
                                        <p:cTn id="27" dur="500"/>
                                        <p:tgtEl>
                                          <p:spTgt spid="124"/>
                                        </p:tgtEl>
                                      </p:cBhvr>
                                    </p:animEffect>
                                  </p:childTnLst>
                                </p:cTn>
                              </p:par>
                            </p:childTnLst>
                          </p:cTn>
                        </p:par>
                        <p:par>
                          <p:cTn id="28" fill="hold">
                            <p:stCondLst>
                              <p:cond delay="2240"/>
                            </p:stCondLst>
                            <p:childTnLst>
                              <p:par>
                                <p:cTn id="29" presetID="10" presetClass="entr" presetSubtype="0" fill="hold" nodeType="afterEffect">
                                  <p:stCondLst>
                                    <p:cond delay="0"/>
                                  </p:stCondLst>
                                  <p:childTnLst>
                                    <p:set>
                                      <p:cBhvr>
                                        <p:cTn id="30" dur="1" fill="hold">
                                          <p:stCondLst>
                                            <p:cond delay="0"/>
                                          </p:stCondLst>
                                        </p:cTn>
                                        <p:tgtEl>
                                          <p:spTgt spid="125"/>
                                        </p:tgtEl>
                                        <p:attrNameLst>
                                          <p:attrName>style.visibility</p:attrName>
                                        </p:attrNameLst>
                                      </p:cBhvr>
                                      <p:to>
                                        <p:strVal val="visible"/>
                                      </p:to>
                                    </p:set>
                                    <p:animEffect transition="in" filter="fade">
                                      <p:cBhvr>
                                        <p:cTn id="31" dur="1000"/>
                                        <p:tgtEl>
                                          <p:spTgt spid="125"/>
                                        </p:tgtEl>
                                      </p:cBhvr>
                                    </p:animEffect>
                                  </p:childTnLst>
                                </p:cTn>
                              </p:par>
                            </p:childTnLst>
                          </p:cTn>
                        </p:par>
                        <p:par>
                          <p:cTn id="32" fill="hold">
                            <p:stCondLst>
                              <p:cond delay="3240"/>
                            </p:stCondLst>
                            <p:childTnLst>
                              <p:par>
                                <p:cTn id="33" presetID="10" presetClass="entr" presetSubtype="0" fill="hold" nodeType="afterEffect">
                                  <p:stCondLst>
                                    <p:cond delay="0"/>
                                  </p:stCondLst>
                                  <p:childTnLst>
                                    <p:set>
                                      <p:cBhvr>
                                        <p:cTn id="34" dur="1" fill="hold">
                                          <p:stCondLst>
                                            <p:cond delay="0"/>
                                          </p:stCondLst>
                                        </p:cTn>
                                        <p:tgtEl>
                                          <p:spTgt spid="126"/>
                                        </p:tgtEl>
                                        <p:attrNameLst>
                                          <p:attrName>style.visibility</p:attrName>
                                        </p:attrNameLst>
                                      </p:cBhvr>
                                      <p:to>
                                        <p:strVal val="visible"/>
                                      </p:to>
                                    </p:set>
                                    <p:animEffect transition="in" filter="fade">
                                      <p:cBhvr>
                                        <p:cTn id="35" dur="1000"/>
                                        <p:tgtEl>
                                          <p:spTgt spid="126"/>
                                        </p:tgtEl>
                                      </p:cBhvr>
                                    </p:animEffect>
                                  </p:childTnLst>
                                </p:cTn>
                              </p:par>
                            </p:childTnLst>
                          </p:cTn>
                        </p:par>
                        <p:par>
                          <p:cTn id="36" fill="hold">
                            <p:stCondLst>
                              <p:cond delay="4240"/>
                            </p:stCondLst>
                            <p:childTnLst>
                              <p:par>
                                <p:cTn id="37" presetID="10" presetClass="entr" presetSubtype="0" fill="hold" nodeType="afterEffect">
                                  <p:stCondLst>
                                    <p:cond delay="0"/>
                                  </p:stCondLst>
                                  <p:childTnLst>
                                    <p:set>
                                      <p:cBhvr>
                                        <p:cTn id="38" dur="1" fill="hold">
                                          <p:stCondLst>
                                            <p:cond delay="0"/>
                                          </p:stCondLst>
                                        </p:cTn>
                                        <p:tgtEl>
                                          <p:spTgt spid="127"/>
                                        </p:tgtEl>
                                        <p:attrNameLst>
                                          <p:attrName>style.visibility</p:attrName>
                                        </p:attrNameLst>
                                      </p:cBhvr>
                                      <p:to>
                                        <p:strVal val="visible"/>
                                      </p:to>
                                    </p:set>
                                    <p:animEffect transition="in" filter="fade">
                                      <p:cBhvr>
                                        <p:cTn id="39" dur="500"/>
                                        <p:tgtEl>
                                          <p:spTgt spid="127"/>
                                        </p:tgtEl>
                                      </p:cBhvr>
                                    </p:animEffect>
                                  </p:childTnLst>
                                </p:cTn>
                              </p:par>
                            </p:childTnLst>
                          </p:cTn>
                        </p:par>
                        <p:par>
                          <p:cTn id="40" fill="hold">
                            <p:stCondLst>
                              <p:cond delay="4740"/>
                            </p:stCondLst>
                            <p:childTnLst>
                              <p:par>
                                <p:cTn id="41" presetID="10" presetClass="entr" presetSubtype="0" fill="hold" nodeType="afterEffect">
                                  <p:stCondLst>
                                    <p:cond delay="0"/>
                                  </p:stCondLst>
                                  <p:childTnLst>
                                    <p:set>
                                      <p:cBhvr>
                                        <p:cTn id="42" dur="1" fill="hold">
                                          <p:stCondLst>
                                            <p:cond delay="0"/>
                                          </p:stCondLst>
                                        </p:cTn>
                                        <p:tgtEl>
                                          <p:spTgt spid="128"/>
                                        </p:tgtEl>
                                        <p:attrNameLst>
                                          <p:attrName>style.visibility</p:attrName>
                                        </p:attrNameLst>
                                      </p:cBhvr>
                                      <p:to>
                                        <p:strVal val="visible"/>
                                      </p:to>
                                    </p:set>
                                    <p:animEffect transition="in" filter="fade">
                                      <p:cBhvr>
                                        <p:cTn id="43" dur="1"/>
                                        <p:tgtEl>
                                          <p:spTgt spid="128"/>
                                        </p:tgtEl>
                                      </p:cBhvr>
                                    </p:animEffect>
                                  </p:childTnLst>
                                </p:cTn>
                              </p:par>
                            </p:childTnLst>
                          </p:cTn>
                        </p:par>
                        <p:par>
                          <p:cTn id="44" fill="hold">
                            <p:stCondLst>
                              <p:cond delay="4740"/>
                            </p:stCondLst>
                            <p:childTnLst>
                              <p:par>
                                <p:cTn id="45" presetID="10" presetClass="entr" presetSubtype="0" fill="hold" nodeType="afterEffect">
                                  <p:stCondLst>
                                    <p:cond delay="0"/>
                                  </p:stCondLst>
                                  <p:childTnLst>
                                    <p:set>
                                      <p:cBhvr>
                                        <p:cTn id="46" dur="1" fill="hold">
                                          <p:stCondLst>
                                            <p:cond delay="0"/>
                                          </p:stCondLst>
                                        </p:cTn>
                                        <p:tgtEl>
                                          <p:spTgt spid="129"/>
                                        </p:tgtEl>
                                        <p:attrNameLst>
                                          <p:attrName>style.visibility</p:attrName>
                                        </p:attrNameLst>
                                      </p:cBhvr>
                                      <p:to>
                                        <p:strVal val="visible"/>
                                      </p:to>
                                    </p:set>
                                    <p:animEffect transition="in" filter="fade">
                                      <p:cBhvr>
                                        <p:cTn id="47" dur="1"/>
                                        <p:tgtEl>
                                          <p:spTgt spid="129"/>
                                        </p:tgtEl>
                                      </p:cBhvr>
                                    </p:animEffect>
                                  </p:childTnLst>
                                </p:cTn>
                              </p:par>
                            </p:childTnLst>
                          </p:cTn>
                        </p:par>
                        <p:par>
                          <p:cTn id="48" fill="hold">
                            <p:stCondLst>
                              <p:cond delay="4740"/>
                            </p:stCondLst>
                            <p:childTnLst>
                              <p:par>
                                <p:cTn id="49" presetID="10" presetClass="entr" presetSubtype="0" fill="hold" nodeType="afterEffect">
                                  <p:stCondLst>
                                    <p:cond delay="0"/>
                                  </p:stCondLst>
                                  <p:childTnLst>
                                    <p:set>
                                      <p:cBhvr>
                                        <p:cTn id="50" dur="1" fill="hold">
                                          <p:stCondLst>
                                            <p:cond delay="0"/>
                                          </p:stCondLst>
                                        </p:cTn>
                                        <p:tgtEl>
                                          <p:spTgt spid="130"/>
                                        </p:tgtEl>
                                        <p:attrNameLst>
                                          <p:attrName>style.visibility</p:attrName>
                                        </p:attrNameLst>
                                      </p:cBhvr>
                                      <p:to>
                                        <p:strVal val="visible"/>
                                      </p:to>
                                    </p:set>
                                    <p:animEffect transition="in" filter="fade">
                                      <p:cBhvr>
                                        <p:cTn id="51" dur="2000"/>
                                        <p:tgtEl>
                                          <p:spTgt spid="130"/>
                                        </p:tgtEl>
                                      </p:cBhvr>
                                    </p:animEffect>
                                  </p:childTnLst>
                                </p:cTn>
                              </p:par>
                            </p:childTnLst>
                          </p:cTn>
                        </p:par>
                        <p:par>
                          <p:cTn id="52" fill="hold">
                            <p:stCondLst>
                              <p:cond delay="6740"/>
                            </p:stCondLst>
                            <p:childTnLst>
                              <p:par>
                                <p:cTn id="53" presetID="10" presetClass="entr" presetSubtype="0" fill="hold" nodeType="afterEffect">
                                  <p:stCondLst>
                                    <p:cond delay="0"/>
                                  </p:stCondLst>
                                  <p:childTnLst>
                                    <p:set>
                                      <p:cBhvr>
                                        <p:cTn id="54" dur="1" fill="hold">
                                          <p:stCondLst>
                                            <p:cond delay="0"/>
                                          </p:stCondLst>
                                        </p:cTn>
                                        <p:tgtEl>
                                          <p:spTgt spid="132"/>
                                        </p:tgtEl>
                                        <p:attrNameLst>
                                          <p:attrName>style.visibility</p:attrName>
                                        </p:attrNameLst>
                                      </p:cBhvr>
                                      <p:to>
                                        <p:strVal val="visible"/>
                                      </p:to>
                                    </p:set>
                                    <p:animEffect transition="in" filter="fade">
                                      <p:cBhvr>
                                        <p:cTn id="55" dur="1000"/>
                                        <p:tgtEl>
                                          <p:spTgt spid="132"/>
                                        </p:tgtEl>
                                      </p:cBhvr>
                                    </p:animEffect>
                                  </p:childTnLst>
                                </p:cTn>
                              </p:par>
                              <p:par>
                                <p:cTn id="56" presetID="10" presetClass="entr" presetSubtype="0" fill="hold" nodeType="withEffect">
                                  <p:stCondLst>
                                    <p:cond delay="0"/>
                                  </p:stCondLst>
                                  <p:childTnLst>
                                    <p:set>
                                      <p:cBhvr>
                                        <p:cTn id="57" dur="1" fill="hold">
                                          <p:stCondLst>
                                            <p:cond delay="0"/>
                                          </p:stCondLst>
                                        </p:cTn>
                                        <p:tgtEl>
                                          <p:spTgt spid="133"/>
                                        </p:tgtEl>
                                        <p:attrNameLst>
                                          <p:attrName>style.visibility</p:attrName>
                                        </p:attrNameLst>
                                      </p:cBhvr>
                                      <p:to>
                                        <p:strVal val="visible"/>
                                      </p:to>
                                    </p:set>
                                    <p:animEffect transition="in" filter="fade">
                                      <p:cBhvr>
                                        <p:cTn id="58" dur="1000"/>
                                        <p:tgtEl>
                                          <p:spTgt spid="133"/>
                                        </p:tgtEl>
                                      </p:cBhvr>
                                    </p:animEffect>
                                  </p:childTnLst>
                                </p:cTn>
                              </p:par>
                              <p:par>
                                <p:cTn id="59" presetID="10" presetClass="entr" presetSubtype="0" fill="hold" nodeType="withEffect">
                                  <p:stCondLst>
                                    <p:cond delay="0"/>
                                  </p:stCondLst>
                                  <p:childTnLst>
                                    <p:set>
                                      <p:cBhvr>
                                        <p:cTn id="60" dur="1" fill="hold">
                                          <p:stCondLst>
                                            <p:cond delay="0"/>
                                          </p:stCondLst>
                                        </p:cTn>
                                        <p:tgtEl>
                                          <p:spTgt spid="136"/>
                                        </p:tgtEl>
                                        <p:attrNameLst>
                                          <p:attrName>style.visibility</p:attrName>
                                        </p:attrNameLst>
                                      </p:cBhvr>
                                      <p:to>
                                        <p:strVal val="visible"/>
                                      </p:to>
                                    </p:set>
                                    <p:animEffect transition="in" filter="fade">
                                      <p:cBhvr>
                                        <p:cTn id="61" dur="1000"/>
                                        <p:tgtEl>
                                          <p:spTgt spid="136"/>
                                        </p:tgtEl>
                                      </p:cBhvr>
                                    </p:animEffect>
                                  </p:childTnLst>
                                </p:cTn>
                              </p:par>
                            </p:childTnLst>
                          </p:cTn>
                        </p:par>
                        <p:par>
                          <p:cTn id="62" fill="hold">
                            <p:stCondLst>
                              <p:cond delay="7740"/>
                            </p:stCondLst>
                            <p:childTnLst>
                              <p:par>
                                <p:cTn id="63" presetID="10" presetClass="entr" presetSubtype="0" fill="hold" nodeType="afterEffect">
                                  <p:stCondLst>
                                    <p:cond delay="0"/>
                                  </p:stCondLst>
                                  <p:childTnLst>
                                    <p:set>
                                      <p:cBhvr>
                                        <p:cTn id="64" dur="1" fill="hold">
                                          <p:stCondLst>
                                            <p:cond delay="0"/>
                                          </p:stCondLst>
                                        </p:cTn>
                                        <p:tgtEl>
                                          <p:spTgt spid="131"/>
                                        </p:tgtEl>
                                        <p:attrNameLst>
                                          <p:attrName>style.visibility</p:attrName>
                                        </p:attrNameLst>
                                      </p:cBhvr>
                                      <p:to>
                                        <p:strVal val="visible"/>
                                      </p:to>
                                    </p:set>
                                    <p:animEffect transition="in" filter="fade">
                                      <p:cBhvr>
                                        <p:cTn id="65" dur="2000"/>
                                        <p:tgtEl>
                                          <p:spTgt spid="131"/>
                                        </p:tgtEl>
                                      </p:cBhvr>
                                    </p:animEffect>
                                  </p:childTnLst>
                                </p:cTn>
                              </p:par>
                            </p:childTnLst>
                          </p:cTn>
                        </p:par>
                        <p:par>
                          <p:cTn id="66" fill="hold">
                            <p:stCondLst>
                              <p:cond delay="9740"/>
                            </p:stCondLst>
                            <p:childTnLst>
                              <p:par>
                                <p:cTn id="67" presetID="10" presetClass="entr" presetSubtype="0" fill="hold" nodeType="afterEffect">
                                  <p:stCondLst>
                                    <p:cond delay="0"/>
                                  </p:stCondLst>
                                  <p:childTnLst>
                                    <p:set>
                                      <p:cBhvr>
                                        <p:cTn id="68" dur="1" fill="hold">
                                          <p:stCondLst>
                                            <p:cond delay="0"/>
                                          </p:stCondLst>
                                        </p:cTn>
                                        <p:tgtEl>
                                          <p:spTgt spid="134"/>
                                        </p:tgtEl>
                                        <p:attrNameLst>
                                          <p:attrName>style.visibility</p:attrName>
                                        </p:attrNameLst>
                                      </p:cBhvr>
                                      <p:to>
                                        <p:strVal val="visible"/>
                                      </p:to>
                                    </p:set>
                                    <p:animEffect transition="in" filter="fade">
                                      <p:cBhvr>
                                        <p:cTn id="69" dur="500"/>
                                        <p:tgtEl>
                                          <p:spTgt spid="134"/>
                                        </p:tgtEl>
                                      </p:cBhvr>
                                    </p:animEffect>
                                  </p:childTnLst>
                                </p:cTn>
                              </p:par>
                              <p:par>
                                <p:cTn id="70" presetID="10" presetClass="entr" presetSubtype="0" fill="hold" nodeType="withEffect">
                                  <p:stCondLst>
                                    <p:cond delay="0"/>
                                  </p:stCondLst>
                                  <p:childTnLst>
                                    <p:set>
                                      <p:cBhvr>
                                        <p:cTn id="71" dur="1" fill="hold">
                                          <p:stCondLst>
                                            <p:cond delay="0"/>
                                          </p:stCondLst>
                                        </p:cTn>
                                        <p:tgtEl>
                                          <p:spTgt spid="135"/>
                                        </p:tgtEl>
                                        <p:attrNameLst>
                                          <p:attrName>style.visibility</p:attrName>
                                        </p:attrNameLst>
                                      </p:cBhvr>
                                      <p:to>
                                        <p:strVal val="visible"/>
                                      </p:to>
                                    </p:set>
                                    <p:animEffect transition="in" filter="fade">
                                      <p:cBhvr>
                                        <p:cTn id="72" dur="500"/>
                                        <p:tgtEl>
                                          <p:spTgt spid="135"/>
                                        </p:tgtEl>
                                      </p:cBhvr>
                                    </p:animEffect>
                                  </p:childTnLst>
                                </p:cTn>
                              </p:par>
                              <p:par>
                                <p:cTn id="73" presetID="10" presetClass="entr" presetSubtype="0" fill="hold" nodeType="withEffect">
                                  <p:stCondLst>
                                    <p:cond delay="0"/>
                                  </p:stCondLst>
                                  <p:childTnLst>
                                    <p:set>
                                      <p:cBhvr>
                                        <p:cTn id="74" dur="1" fill="hold">
                                          <p:stCondLst>
                                            <p:cond delay="0"/>
                                          </p:stCondLst>
                                        </p:cTn>
                                        <p:tgtEl>
                                          <p:spTgt spid="137"/>
                                        </p:tgtEl>
                                        <p:attrNameLst>
                                          <p:attrName>style.visibility</p:attrName>
                                        </p:attrNameLst>
                                      </p:cBhvr>
                                      <p:to>
                                        <p:strVal val="visible"/>
                                      </p:to>
                                    </p:set>
                                    <p:animEffect transition="in" filter="fade">
                                      <p:cBhvr>
                                        <p:cTn id="75" dur="500"/>
                                        <p:tgtEl>
                                          <p:spTgt spid="137"/>
                                        </p:tgtEl>
                                      </p:cBhvr>
                                    </p:animEffect>
                                  </p:childTnLst>
                                </p:cTn>
                              </p:par>
                            </p:childTnLst>
                          </p:cTn>
                        </p:par>
                        <p:par>
                          <p:cTn id="76" fill="hold">
                            <p:stCondLst>
                              <p:cond delay="10240"/>
                            </p:stCondLst>
                            <p:childTnLst>
                              <p:par>
                                <p:cTn id="77" presetID="10" presetClass="entr" presetSubtype="0" fill="hold" nodeType="afterEffect">
                                  <p:stCondLst>
                                    <p:cond delay="0"/>
                                  </p:stCondLst>
                                  <p:childTnLst>
                                    <p:set>
                                      <p:cBhvr>
                                        <p:cTn id="78" dur="1" fill="hold">
                                          <p:stCondLst>
                                            <p:cond delay="0"/>
                                          </p:stCondLst>
                                        </p:cTn>
                                        <p:tgtEl>
                                          <p:spTgt spid="140"/>
                                        </p:tgtEl>
                                        <p:attrNameLst>
                                          <p:attrName>style.visibility</p:attrName>
                                        </p:attrNameLst>
                                      </p:cBhvr>
                                      <p:to>
                                        <p:strVal val="visible"/>
                                      </p:to>
                                    </p:set>
                                    <p:animEffect transition="in" filter="fade">
                                      <p:cBhvr>
                                        <p:cTn id="79" dur="500"/>
                                        <p:tgtEl>
                                          <p:spTgt spid="140"/>
                                        </p:tgtEl>
                                      </p:cBhvr>
                                    </p:animEffect>
                                  </p:childTnLst>
                                </p:cTn>
                              </p:par>
                            </p:childTnLst>
                          </p:cTn>
                        </p:par>
                        <p:par>
                          <p:cTn id="80" fill="hold">
                            <p:stCondLst>
                              <p:cond delay="10740"/>
                            </p:stCondLst>
                            <p:childTnLst>
                              <p:par>
                                <p:cTn id="81" presetID="10" presetClass="entr" presetSubtype="0" fill="hold" nodeType="afterEffect">
                                  <p:stCondLst>
                                    <p:cond delay="0"/>
                                  </p:stCondLst>
                                  <p:childTnLst>
                                    <p:set>
                                      <p:cBhvr>
                                        <p:cTn id="82" dur="1" fill="hold">
                                          <p:stCondLst>
                                            <p:cond delay="0"/>
                                          </p:stCondLst>
                                        </p:cTn>
                                        <p:tgtEl>
                                          <p:spTgt spid="141"/>
                                        </p:tgtEl>
                                        <p:attrNameLst>
                                          <p:attrName>style.visibility</p:attrName>
                                        </p:attrNameLst>
                                      </p:cBhvr>
                                      <p:to>
                                        <p:strVal val="visible"/>
                                      </p:to>
                                    </p:set>
                                    <p:animEffect transition="in" filter="fade">
                                      <p:cBhvr>
                                        <p:cTn id="83" dur="500"/>
                                        <p:tgtEl>
                                          <p:spTgt spid="141"/>
                                        </p:tgtEl>
                                      </p:cBhvr>
                                    </p:animEffec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nodeType="clickEffect">
                                  <p:stCondLst>
                                    <p:cond delay="0"/>
                                  </p:stCondLst>
                                  <p:childTnLst>
                                    <p:set>
                                      <p:cBhvr>
                                        <p:cTn id="87" dur="1" fill="hold">
                                          <p:stCondLst>
                                            <p:cond delay="0"/>
                                          </p:stCondLst>
                                        </p:cTn>
                                        <p:tgtEl>
                                          <p:spTgt spid="142"/>
                                        </p:tgtEl>
                                        <p:attrNameLst>
                                          <p:attrName>style.visibility</p:attrName>
                                        </p:attrNameLst>
                                      </p:cBhvr>
                                      <p:to>
                                        <p:strVal val="visible"/>
                                      </p:to>
                                    </p:set>
                                    <p:animEffect transition="in" filter="fade">
                                      <p:cBhvr>
                                        <p:cTn id="88" dur="1000"/>
                                        <p:tgtEl>
                                          <p:spTgt spid="142"/>
                                        </p:tgtEl>
                                      </p:cBhvr>
                                    </p:animEffect>
                                  </p:childTnLst>
                                </p:cTn>
                              </p:par>
                            </p:childTnLst>
                          </p:cTn>
                        </p:par>
                        <p:par>
                          <p:cTn id="89" fill="hold">
                            <p:stCondLst>
                              <p:cond delay="1000"/>
                            </p:stCondLst>
                            <p:childTnLst>
                              <p:par>
                                <p:cTn id="90" presetID="10" presetClass="entr" presetSubtype="0" fill="hold" nodeType="afterEffect">
                                  <p:stCondLst>
                                    <p:cond delay="0"/>
                                  </p:stCondLst>
                                  <p:childTnLst>
                                    <p:set>
                                      <p:cBhvr>
                                        <p:cTn id="91" dur="1" fill="hold">
                                          <p:stCondLst>
                                            <p:cond delay="0"/>
                                          </p:stCondLst>
                                        </p:cTn>
                                        <p:tgtEl>
                                          <p:spTgt spid="143"/>
                                        </p:tgtEl>
                                        <p:attrNameLst>
                                          <p:attrName>style.visibility</p:attrName>
                                        </p:attrNameLst>
                                      </p:cBhvr>
                                      <p:to>
                                        <p:strVal val="visible"/>
                                      </p:to>
                                    </p:set>
                                    <p:animEffect transition="in" filter="fade">
                                      <p:cBhvr>
                                        <p:cTn id="92" dur="2000"/>
                                        <p:tgtEl>
                                          <p:spTgt spid="143"/>
                                        </p:tgtEl>
                                      </p:cBhvr>
                                    </p:animEffect>
                                  </p:childTnLst>
                                </p:cTn>
                              </p:par>
                            </p:childTnLst>
                          </p:cTn>
                        </p:par>
                        <p:par>
                          <p:cTn id="93" fill="hold">
                            <p:stCondLst>
                              <p:cond delay="3000"/>
                            </p:stCondLst>
                            <p:childTnLst>
                              <p:par>
                                <p:cTn id="94" presetID="10" presetClass="entr" presetSubtype="0" fill="hold" nodeType="afterEffect">
                                  <p:stCondLst>
                                    <p:cond delay="0"/>
                                  </p:stCondLst>
                                  <p:childTnLst>
                                    <p:set>
                                      <p:cBhvr>
                                        <p:cTn id="95" dur="1" fill="hold">
                                          <p:stCondLst>
                                            <p:cond delay="0"/>
                                          </p:stCondLst>
                                        </p:cTn>
                                        <p:tgtEl>
                                          <p:spTgt spid="144"/>
                                        </p:tgtEl>
                                        <p:attrNameLst>
                                          <p:attrName>style.visibility</p:attrName>
                                        </p:attrNameLst>
                                      </p:cBhvr>
                                      <p:to>
                                        <p:strVal val="visible"/>
                                      </p:to>
                                    </p:set>
                                    <p:animEffect transition="in" filter="fade">
                                      <p:cBhvr>
                                        <p:cTn id="96" dur="80"/>
                                        <p:tgtEl>
                                          <p:spTgt spid="144"/>
                                        </p:tgtEl>
                                      </p:cBhvr>
                                    </p:animEffect>
                                  </p:childTnLst>
                                </p:cTn>
                              </p:par>
                            </p:childTnLst>
                          </p:cTn>
                        </p:par>
                        <p:par>
                          <p:cTn id="97" fill="hold">
                            <p:stCondLst>
                              <p:cond delay="3080"/>
                            </p:stCondLst>
                            <p:childTnLst>
                              <p:par>
                                <p:cTn id="98" presetID="10" presetClass="entr" presetSubtype="0" fill="hold" nodeType="afterEffect">
                                  <p:stCondLst>
                                    <p:cond delay="0"/>
                                  </p:stCondLst>
                                  <p:childTnLst>
                                    <p:set>
                                      <p:cBhvr>
                                        <p:cTn id="99" dur="1" fill="hold">
                                          <p:stCondLst>
                                            <p:cond delay="0"/>
                                          </p:stCondLst>
                                        </p:cTn>
                                        <p:tgtEl>
                                          <p:spTgt spid="145"/>
                                        </p:tgtEl>
                                        <p:attrNameLst>
                                          <p:attrName>style.visibility</p:attrName>
                                        </p:attrNameLst>
                                      </p:cBhvr>
                                      <p:to>
                                        <p:strVal val="visible"/>
                                      </p:to>
                                    </p:set>
                                    <p:animEffect transition="in" filter="fade">
                                      <p:cBhvr>
                                        <p:cTn id="100" dur="1000"/>
                                        <p:tgtEl>
                                          <p:spTgt spid="145"/>
                                        </p:tgtEl>
                                      </p:cBhvr>
                                    </p:animEffect>
                                  </p:childTnLst>
                                </p:cTn>
                              </p:par>
                            </p:childTnLst>
                          </p:cTn>
                        </p:par>
                        <p:par>
                          <p:cTn id="101" fill="hold">
                            <p:stCondLst>
                              <p:cond delay="4080"/>
                            </p:stCondLst>
                            <p:childTnLst>
                              <p:par>
                                <p:cTn id="102" presetID="10" presetClass="entr" presetSubtype="0" fill="hold" nodeType="afterEffect">
                                  <p:stCondLst>
                                    <p:cond delay="0"/>
                                  </p:stCondLst>
                                  <p:childTnLst>
                                    <p:set>
                                      <p:cBhvr>
                                        <p:cTn id="103" dur="1" fill="hold">
                                          <p:stCondLst>
                                            <p:cond delay="0"/>
                                          </p:stCondLst>
                                        </p:cTn>
                                        <p:tgtEl>
                                          <p:spTgt spid="146"/>
                                        </p:tgtEl>
                                        <p:attrNameLst>
                                          <p:attrName>style.visibility</p:attrName>
                                        </p:attrNameLst>
                                      </p:cBhvr>
                                      <p:to>
                                        <p:strVal val="visible"/>
                                      </p:to>
                                    </p:set>
                                    <p:animEffect transition="in" filter="fade">
                                      <p:cBhvr>
                                        <p:cTn id="104" dur="500"/>
                                        <p:tgtEl>
                                          <p:spTgt spid="146"/>
                                        </p:tgtEl>
                                      </p:cBhvr>
                                    </p:animEffect>
                                  </p:childTnLst>
                                </p:cTn>
                              </p:par>
                            </p:childTnLst>
                          </p:cTn>
                        </p:par>
                        <p:par>
                          <p:cTn id="105" fill="hold">
                            <p:stCondLst>
                              <p:cond delay="4580"/>
                            </p:stCondLst>
                            <p:childTnLst>
                              <p:par>
                                <p:cTn id="106" presetID="10" presetClass="entr" presetSubtype="0" fill="hold" nodeType="afterEffect">
                                  <p:stCondLst>
                                    <p:cond delay="0"/>
                                  </p:stCondLst>
                                  <p:childTnLst>
                                    <p:set>
                                      <p:cBhvr>
                                        <p:cTn id="107" dur="1" fill="hold">
                                          <p:stCondLst>
                                            <p:cond delay="0"/>
                                          </p:stCondLst>
                                        </p:cTn>
                                        <p:tgtEl>
                                          <p:spTgt spid="149"/>
                                        </p:tgtEl>
                                        <p:attrNameLst>
                                          <p:attrName>style.visibility</p:attrName>
                                        </p:attrNameLst>
                                      </p:cBhvr>
                                      <p:to>
                                        <p:strVal val="visible"/>
                                      </p:to>
                                    </p:set>
                                    <p:animEffect transition="in" filter="fade">
                                      <p:cBhvr>
                                        <p:cTn id="108" dur="80"/>
                                        <p:tgtEl>
                                          <p:spTgt spid="1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6" name="Google Shape;156;p6"/>
          <p:cNvSpPr/>
          <p:nvPr/>
        </p:nvSpPr>
        <p:spPr>
          <a:xfrm>
            <a:off x="881858" y="333376"/>
            <a:ext cx="6767512" cy="1343025"/>
          </a:xfrm>
          <a:prstGeom prst="rect">
            <a:avLst/>
          </a:prstGeom>
          <a:noFill/>
          <a:ln>
            <a:noFill/>
          </a:ln>
        </p:spPr>
        <p:txBody>
          <a:bodyPr spcFirstLastPara="1" wrap="square" lIns="91425" tIns="45700" rIns="91425" bIns="45700" anchor="ctr" anchorCtr="0">
            <a:noAutofit/>
          </a:bodyPr>
          <a:lstStyle/>
          <a:p>
            <a:pPr>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2. </a:t>
            </a:r>
            <a:r>
              <a:rPr lang="en-US" kern="0" dirty="0">
                <a:solidFill>
                  <a:srgbClr val="0000FF"/>
                </a:solidFill>
                <a:latin typeface="Calibri" panose="020F0502020204030204" pitchFamily="34" charset="0"/>
                <a:ea typeface="Arial"/>
                <a:cs typeface="Calibri" panose="020F0502020204030204" pitchFamily="34" charset="0"/>
                <a:sym typeface="Arial"/>
              </a:rPr>
              <a:t>If a&lt;0, then:</a:t>
            </a: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 is strictly decreasing on (-∞, </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sz="1600" kern="0" dirty="0">
                <a:solidFill>
                  <a:srgbClr val="000000"/>
                </a:solidFill>
                <a:latin typeface="Calibri" panose="020F0502020204030204" pitchFamily="34" charset="0"/>
                <a:ea typeface="Arial"/>
                <a:cs typeface="Calibri" panose="020F0502020204030204" pitchFamily="34" charset="0"/>
                <a:sym typeface="Arial"/>
              </a:rPr>
              <a:t>                                  and</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i="1" kern="0" dirty="0">
                <a:solidFill>
                  <a:srgbClr val="000000"/>
                </a:solidFill>
                <a:latin typeface="Calibri" panose="020F0502020204030204" pitchFamily="34" charset="0"/>
                <a:ea typeface="Arial"/>
                <a:cs typeface="Calibri" panose="020F0502020204030204" pitchFamily="34" charset="0"/>
                <a:sym typeface="Arial"/>
              </a:rPr>
              <a:t>f</a:t>
            </a:r>
            <a:r>
              <a:rPr lang="en-US" kern="0" dirty="0">
                <a:solidFill>
                  <a:srgbClr val="000000"/>
                </a:solidFill>
                <a:latin typeface="Calibri" panose="020F0502020204030204" pitchFamily="34" charset="0"/>
                <a:ea typeface="Arial"/>
                <a:cs typeface="Calibri" panose="020F0502020204030204" pitchFamily="34" charset="0"/>
                <a:sym typeface="Arial"/>
              </a:rPr>
              <a:t> is strictly increasing on [</a:t>
            </a:r>
            <a:r>
              <a:rPr lang="en-US" u="sng" kern="0" dirty="0">
                <a:solidFill>
                  <a:srgbClr val="000000"/>
                </a:solidFill>
                <a:latin typeface="Calibri" panose="020F0502020204030204" pitchFamily="34" charset="0"/>
                <a:ea typeface="Arial"/>
                <a:cs typeface="Calibri" panose="020F0502020204030204" pitchFamily="34" charset="0"/>
                <a:sym typeface="Arial"/>
              </a:rPr>
              <a:t>-b  </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2a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57" name="Google Shape;157;p6"/>
          <p:cNvSpPr/>
          <p:nvPr/>
        </p:nvSpPr>
        <p:spPr>
          <a:xfrm>
            <a:off x="3352801" y="1524001"/>
            <a:ext cx="3852863"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dirty="0">
                <a:solidFill>
                  <a:srgbClr val="CC3300"/>
                </a:solidFill>
                <a:latin typeface="Calibri" panose="020F0502020204030204" pitchFamily="34" charset="0"/>
                <a:ea typeface="Times New Roman"/>
                <a:cs typeface="Calibri" panose="020F0502020204030204" pitchFamily="34" charset="0"/>
                <a:sym typeface="Times New Roman"/>
              </a:rPr>
              <a:t>The function variation table is:</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cxnSp>
        <p:nvCxnSpPr>
          <p:cNvPr id="158" name="Google Shape;158;p6"/>
          <p:cNvCxnSpPr/>
          <p:nvPr/>
        </p:nvCxnSpPr>
        <p:spPr>
          <a:xfrm>
            <a:off x="3505200" y="25908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159" name="Google Shape;159;p6"/>
          <p:cNvCxnSpPr/>
          <p:nvPr/>
        </p:nvCxnSpPr>
        <p:spPr>
          <a:xfrm>
            <a:off x="4572000" y="2057400"/>
            <a:ext cx="0" cy="1219200"/>
          </a:xfrm>
          <a:prstGeom prst="straightConnector1">
            <a:avLst/>
          </a:prstGeom>
          <a:noFill/>
          <a:ln w="28575" cap="flat" cmpd="sng">
            <a:solidFill>
              <a:srgbClr val="CC3300"/>
            </a:solidFill>
            <a:prstDash val="solid"/>
            <a:round/>
            <a:headEnd type="none" w="sm" len="sm"/>
            <a:tailEnd type="none" w="sm" len="sm"/>
          </a:ln>
        </p:spPr>
      </p:cxnSp>
      <p:sp>
        <p:nvSpPr>
          <p:cNvPr id="160" name="Google Shape;160;p6"/>
          <p:cNvSpPr/>
          <p:nvPr/>
        </p:nvSpPr>
        <p:spPr>
          <a:xfrm>
            <a:off x="3886201" y="2057400"/>
            <a:ext cx="3794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1" name="Google Shape;161;p6"/>
          <p:cNvSpPr/>
          <p:nvPr/>
        </p:nvSpPr>
        <p:spPr>
          <a:xfrm>
            <a:off x="3657600" y="2743200"/>
            <a:ext cx="8143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2" name="Google Shape;162;p6"/>
          <p:cNvSpPr/>
          <p:nvPr/>
        </p:nvSpPr>
        <p:spPr>
          <a:xfrm>
            <a:off x="4572001" y="2057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3" name="Google Shape;163;p6"/>
          <p:cNvSpPr/>
          <p:nvPr/>
        </p:nvSpPr>
        <p:spPr>
          <a:xfrm>
            <a:off x="9601201" y="2057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4" name="Google Shape;164;p6"/>
          <p:cNvSpPr/>
          <p:nvPr/>
        </p:nvSpPr>
        <p:spPr>
          <a:xfrm>
            <a:off x="4572001" y="2819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5" name="Google Shape;165;p6"/>
          <p:cNvSpPr/>
          <p:nvPr/>
        </p:nvSpPr>
        <p:spPr>
          <a:xfrm>
            <a:off x="9601201" y="2819400"/>
            <a:ext cx="62071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Comic Sans MS"/>
                <a:cs typeface="Calibri" panose="020F0502020204030204" pitchFamily="34" charset="0"/>
                <a:sym typeface="Comic Sans MS"/>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66" name="Google Shape;166;p6"/>
          <p:cNvSpPr/>
          <p:nvPr/>
        </p:nvSpPr>
        <p:spPr>
          <a:xfrm>
            <a:off x="6934201" y="1981201"/>
            <a:ext cx="595035"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u="sng" kern="0">
                <a:solidFill>
                  <a:srgbClr val="000000"/>
                </a:solidFill>
                <a:latin typeface="Calibri" panose="020F0502020204030204" pitchFamily="34" charset="0"/>
                <a:ea typeface="Arial"/>
                <a:cs typeface="Calibri" panose="020F0502020204030204" pitchFamily="34" charset="0"/>
                <a:sym typeface="Arial"/>
              </a:rPr>
              <a:t>-b  </a:t>
            </a:r>
            <a:r>
              <a:rPr lang="en-US" kern="0">
                <a:solidFill>
                  <a:srgbClr val="000000"/>
                </a:solidFill>
                <a:latin typeface="Calibri" panose="020F0502020204030204" pitchFamily="34" charset="0"/>
                <a:ea typeface="Arial"/>
                <a:cs typeface="Calibri" panose="020F0502020204030204" pitchFamily="34" charset="0"/>
                <a:sym typeface="Arial"/>
              </a:rPr>
              <a:t> </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167" name="Google Shape;167;p6"/>
          <p:cNvGrpSpPr/>
          <p:nvPr/>
        </p:nvGrpSpPr>
        <p:grpSpPr>
          <a:xfrm>
            <a:off x="6934200" y="2819400"/>
            <a:ext cx="755650" cy="641350"/>
            <a:chOff x="3312" y="3504"/>
            <a:chExt cx="476" cy="404"/>
          </a:xfrm>
        </p:grpSpPr>
        <p:sp>
          <p:nvSpPr>
            <p:cNvPr id="168" name="Google Shape;168;p6"/>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Calibri" panose="020F0502020204030204" pitchFamily="34" charset="0"/>
                  <a:ea typeface="Arial"/>
                  <a:cs typeface="Calibri" panose="020F0502020204030204" pitchFamily="34" charset="0"/>
                  <a:sym typeface="Arial"/>
                </a:rPr>
                <a:t>-Δ</a:t>
              </a:r>
              <a:br>
                <a:rPr lang="en-US" kern="0">
                  <a:solidFill>
                    <a:srgbClr val="000000"/>
                  </a:solidFill>
                  <a:latin typeface="Calibri" panose="020F0502020204030204" pitchFamily="34" charset="0"/>
                  <a:ea typeface="Arial"/>
                  <a:cs typeface="Calibri" panose="020F0502020204030204" pitchFamily="34" charset="0"/>
                  <a:sym typeface="Arial"/>
                </a:rPr>
              </a:br>
              <a:r>
                <a:rPr lang="en-US" kern="0">
                  <a:solidFill>
                    <a:srgbClr val="000000"/>
                  </a:solidFill>
                  <a:latin typeface="Calibri" panose="020F0502020204030204" pitchFamily="34" charset="0"/>
                  <a:ea typeface="Arial"/>
                  <a:cs typeface="Calibri" panose="020F0502020204030204" pitchFamily="34" charset="0"/>
                  <a:sym typeface="Arial"/>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169" name="Google Shape;169;p6"/>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170" name="Google Shape;170;p6"/>
          <p:cNvCxnSpPr/>
          <p:nvPr/>
        </p:nvCxnSpPr>
        <p:spPr>
          <a:xfrm rot="10800000" flipH="1">
            <a:off x="5334000" y="2895600"/>
            <a:ext cx="1371600" cy="381000"/>
          </a:xfrm>
          <a:prstGeom prst="straightConnector1">
            <a:avLst/>
          </a:prstGeom>
          <a:noFill/>
          <a:ln w="38100" cap="flat" cmpd="sng">
            <a:solidFill>
              <a:schemeClr val="dk1"/>
            </a:solidFill>
            <a:prstDash val="solid"/>
            <a:round/>
            <a:headEnd type="none" w="sm" len="sm"/>
            <a:tailEnd type="triangle" w="lg" len="lg"/>
          </a:ln>
        </p:spPr>
      </p:cxnSp>
      <p:cxnSp>
        <p:nvCxnSpPr>
          <p:cNvPr id="171" name="Google Shape;171;p6"/>
          <p:cNvCxnSpPr/>
          <p:nvPr/>
        </p:nvCxnSpPr>
        <p:spPr>
          <a:xfrm>
            <a:off x="7696200" y="2895600"/>
            <a:ext cx="1524000" cy="381000"/>
          </a:xfrm>
          <a:prstGeom prst="straightConnector1">
            <a:avLst/>
          </a:prstGeom>
          <a:noFill/>
          <a:ln w="38100" cap="flat" cmpd="sng">
            <a:solidFill>
              <a:schemeClr val="dk1"/>
            </a:solidFill>
            <a:prstDash val="solid"/>
            <a:round/>
            <a:headEnd type="none" w="sm" len="sm"/>
            <a:tailEnd type="triangle" w="lg" len="lg"/>
          </a:ln>
        </p:spPr>
      </p:cxnSp>
      <p:sp>
        <p:nvSpPr>
          <p:cNvPr id="172" name="Google Shape;172;p6"/>
          <p:cNvSpPr/>
          <p:nvPr/>
        </p:nvSpPr>
        <p:spPr>
          <a:xfrm>
            <a:off x="3352800" y="3276601"/>
            <a:ext cx="7086600" cy="1190625"/>
          </a:xfrm>
          <a:prstGeom prst="rect">
            <a:avLst/>
          </a:prstGeom>
          <a:noFill/>
          <a:ln>
            <a:noFill/>
          </a:ln>
        </p:spPr>
        <p:txBody>
          <a:bodyPr spcFirstLastPara="1" wrap="square" lIns="91425" tIns="45700" rIns="91425" bIns="45700" anchor="ctr" anchorCtr="0">
            <a:noAutofit/>
          </a:bodyPr>
          <a:lstStyle/>
          <a:p>
            <a:pPr>
              <a:buClr>
                <a:srgbClr val="000000"/>
              </a:buClr>
              <a:buSzPts val="1800"/>
            </a:pPr>
            <a:br>
              <a:rPr lang="en-US" u="sng"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CC3300"/>
                </a:solidFill>
                <a:latin typeface="Calibri" panose="020F0502020204030204" pitchFamily="34" charset="0"/>
                <a:ea typeface="Arial"/>
                <a:cs typeface="Calibri" panose="020F0502020204030204" pitchFamily="34" charset="0"/>
                <a:sym typeface="Arial"/>
              </a:rPr>
              <a:t>xmax</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u="sng" kern="0" dirty="0">
                <a:solidFill>
                  <a:srgbClr val="CC3300"/>
                </a:solidFill>
                <a:latin typeface="Calibri" panose="020F0502020204030204" pitchFamily="34" charset="0"/>
                <a:ea typeface="Arial"/>
                <a:cs typeface="Calibri" panose="020F0502020204030204" pitchFamily="34" charset="0"/>
                <a:sym typeface="Arial"/>
              </a:rPr>
              <a:t>-b  </a:t>
            </a:r>
            <a:r>
              <a:rPr lang="en-US" kern="0" dirty="0">
                <a:solidFill>
                  <a:srgbClr val="CC3300"/>
                </a:solidFill>
                <a:latin typeface="Calibri" panose="020F0502020204030204" pitchFamily="34" charset="0"/>
                <a:ea typeface="Arial"/>
                <a:cs typeface="Calibri" panose="020F0502020204030204" pitchFamily="34" charset="0"/>
                <a:sym typeface="Arial"/>
              </a:rPr>
              <a:t>  is a maximum point;                 </a:t>
            </a:r>
            <a:r>
              <a:rPr lang="en-US" i="1" kern="0" dirty="0">
                <a:solidFill>
                  <a:srgbClr val="CC3300"/>
                </a:solidFill>
                <a:latin typeface="Calibri" panose="020F0502020204030204" pitchFamily="34" charset="0"/>
                <a:ea typeface="Arial"/>
                <a:cs typeface="Calibri" panose="020F0502020204030204" pitchFamily="34" charset="0"/>
                <a:sym typeface="Arial"/>
              </a:rPr>
              <a:t>f</a:t>
            </a:r>
            <a:r>
              <a:rPr lang="en-US" kern="0" dirty="0">
                <a:solidFill>
                  <a:srgbClr val="CC3300"/>
                </a:solidFill>
                <a:latin typeface="Calibri" panose="020F0502020204030204" pitchFamily="34" charset="0"/>
                <a:ea typeface="Arial"/>
                <a:cs typeface="Calibri" panose="020F0502020204030204" pitchFamily="34" charset="0"/>
                <a:sym typeface="Arial"/>
              </a:rPr>
              <a:t>max = </a:t>
            </a:r>
            <a:r>
              <a:rPr lang="en-US" i="1" kern="0" dirty="0">
                <a:solidFill>
                  <a:srgbClr val="CC3300"/>
                </a:solidFill>
                <a:latin typeface="Calibri" panose="020F0502020204030204" pitchFamily="34" charset="0"/>
                <a:ea typeface="Arial"/>
                <a:cs typeface="Calibri" panose="020F0502020204030204" pitchFamily="34" charset="0"/>
                <a:sym typeface="Arial"/>
              </a:rPr>
              <a:t>f</a:t>
            </a:r>
            <a:r>
              <a:rPr lang="en-US" kern="0" dirty="0">
                <a:solidFill>
                  <a:srgbClr val="CC3300"/>
                </a:solidFill>
                <a:latin typeface="Calibri" panose="020F0502020204030204" pitchFamily="34" charset="0"/>
                <a:ea typeface="Arial"/>
                <a:cs typeface="Calibri" panose="020F0502020204030204" pitchFamily="34" charset="0"/>
                <a:sym typeface="Arial"/>
              </a:rPr>
              <a:t>(</a:t>
            </a:r>
            <a:r>
              <a:rPr lang="en-US" kern="0" dirty="0" err="1">
                <a:solidFill>
                  <a:srgbClr val="CC3300"/>
                </a:solidFill>
                <a:latin typeface="Calibri" panose="020F0502020204030204" pitchFamily="34" charset="0"/>
                <a:ea typeface="Arial"/>
                <a:cs typeface="Calibri" panose="020F0502020204030204" pitchFamily="34" charset="0"/>
                <a:sym typeface="Arial"/>
              </a:rPr>
              <a:t>xmax</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u="sng" kern="0" dirty="0">
                <a:solidFill>
                  <a:srgbClr val="CC3300"/>
                </a:solidFill>
                <a:latin typeface="Calibri" panose="020F0502020204030204" pitchFamily="34" charset="0"/>
                <a:ea typeface="Arial"/>
                <a:cs typeface="Calibri" panose="020F0502020204030204" pitchFamily="34" charset="0"/>
                <a:sym typeface="Arial"/>
              </a:rPr>
              <a:t>-Δ </a:t>
            </a:r>
            <a:br>
              <a:rPr lang="en-US" kern="0" dirty="0">
                <a:solidFill>
                  <a:srgbClr val="CC3300"/>
                </a:solidFill>
                <a:latin typeface="Calibri" panose="020F0502020204030204" pitchFamily="34" charset="0"/>
                <a:ea typeface="Arial"/>
                <a:cs typeface="Calibri" panose="020F0502020204030204" pitchFamily="34" charset="0"/>
                <a:sym typeface="Arial"/>
              </a:rPr>
            </a:br>
            <a:r>
              <a:rPr lang="en-US" kern="0" dirty="0">
                <a:solidFill>
                  <a:srgbClr val="CC3300"/>
                </a:solidFill>
                <a:latin typeface="Calibri" panose="020F0502020204030204" pitchFamily="34" charset="0"/>
                <a:ea typeface="Arial"/>
                <a:cs typeface="Calibri" panose="020F0502020204030204" pitchFamily="34" charset="0"/>
                <a:sym typeface="Arial"/>
              </a:rPr>
              <a:t>               2a                                                                                     4a</a:t>
            </a:r>
            <a:br>
              <a:rPr lang="en-US" kern="0" dirty="0">
                <a:solidFill>
                  <a:srgbClr val="CC33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3" name="Google Shape;173;p6"/>
          <p:cNvSpPr/>
          <p:nvPr/>
        </p:nvSpPr>
        <p:spPr>
          <a:xfrm>
            <a:off x="3352801" y="4191001"/>
            <a:ext cx="1884363" cy="396875"/>
          </a:xfrm>
          <a:prstGeom prst="rect">
            <a:avLst/>
          </a:prstGeom>
          <a:noFill/>
          <a:ln>
            <a:noFill/>
          </a:ln>
        </p:spPr>
        <p:txBody>
          <a:bodyPr spcFirstLastPara="1" wrap="square" lIns="91425" tIns="45700" rIns="91425" bIns="45700" anchor="ctr" anchorCtr="0">
            <a:noAutofit/>
          </a:bodyPr>
          <a:lstStyle/>
          <a:p>
            <a:pPr>
              <a:buClr>
                <a:srgbClr val="000000"/>
              </a:buClr>
              <a:buSzPts val="2000"/>
            </a:pPr>
            <a:r>
              <a:rPr lang="en-US" sz="2000" i="1" kern="0" dirty="0">
                <a:solidFill>
                  <a:srgbClr val="000000"/>
                </a:solidFill>
                <a:latin typeface="Calibri" panose="020F0502020204030204" pitchFamily="34" charset="0"/>
                <a:ea typeface="Bodoni"/>
                <a:cs typeface="Calibri" panose="020F0502020204030204" pitchFamily="34" charset="0"/>
                <a:sym typeface="Bodoni"/>
              </a:rPr>
              <a:t>Observation: </a:t>
            </a:r>
            <a:r>
              <a:rPr lang="en-US" kern="0" dirty="0">
                <a:solidFill>
                  <a:srgbClr val="000000"/>
                </a:solidFill>
                <a:latin typeface="Calibri" panose="020F0502020204030204" pitchFamily="34" charset="0"/>
                <a:ea typeface="Bodoni"/>
                <a:cs typeface="Calibri" panose="020F0502020204030204" pitchFamily="34" charset="0"/>
                <a:sym typeface="Bodoni"/>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4" name="Google Shape;174;p6"/>
          <p:cNvSpPr/>
          <p:nvPr/>
        </p:nvSpPr>
        <p:spPr>
          <a:xfrm>
            <a:off x="3276599" y="4572000"/>
            <a:ext cx="6945315" cy="915988"/>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FF"/>
                </a:solidFill>
                <a:latin typeface="Calibri" panose="020F0502020204030204" pitchFamily="34" charset="0"/>
                <a:ea typeface="Book Antiqua"/>
                <a:cs typeface="Calibri" panose="020F0502020204030204" pitchFamily="34" charset="0"/>
                <a:sym typeface="Book Antiqua"/>
              </a:rPr>
              <a:t>The intervals (-∞, </a:t>
            </a:r>
            <a:r>
              <a:rPr lang="en-US" u="sng" kern="0" dirty="0">
                <a:solidFill>
                  <a:srgbClr val="0000FF"/>
                </a:solidFill>
                <a:latin typeface="Calibri" panose="020F0502020204030204" pitchFamily="34" charset="0"/>
                <a:ea typeface="Book Antiqua"/>
                <a:cs typeface="Calibri" panose="020F0502020204030204" pitchFamily="34" charset="0"/>
                <a:sym typeface="Book Antiqua"/>
              </a:rPr>
              <a:t>-b  </a:t>
            </a:r>
            <a:r>
              <a:rPr lang="en-US" kern="0" dirty="0">
                <a:solidFill>
                  <a:srgbClr val="0000FF"/>
                </a:solidFill>
                <a:latin typeface="Calibri" panose="020F0502020204030204" pitchFamily="34" charset="0"/>
                <a:ea typeface="Book Antiqua"/>
                <a:cs typeface="Calibri" panose="020F0502020204030204" pitchFamily="34" charset="0"/>
                <a:sym typeface="Book Antiqua"/>
              </a:rPr>
              <a:t> ] , [</a:t>
            </a:r>
            <a:r>
              <a:rPr lang="en-US" u="sng" kern="0" dirty="0">
                <a:solidFill>
                  <a:srgbClr val="0000FF"/>
                </a:solidFill>
                <a:latin typeface="Calibri" panose="020F0502020204030204" pitchFamily="34" charset="0"/>
                <a:ea typeface="Book Antiqua"/>
                <a:cs typeface="Calibri" panose="020F0502020204030204" pitchFamily="34" charset="0"/>
                <a:sym typeface="Book Antiqua"/>
              </a:rPr>
              <a:t>-b  </a:t>
            </a:r>
            <a:r>
              <a:rPr lang="en-US" kern="0" dirty="0">
                <a:solidFill>
                  <a:srgbClr val="0000FF"/>
                </a:solidFill>
                <a:latin typeface="Calibri" panose="020F0502020204030204" pitchFamily="34" charset="0"/>
                <a:ea typeface="Book Antiqua"/>
                <a:cs typeface="Calibri" panose="020F0502020204030204" pitchFamily="34" charset="0"/>
                <a:sym typeface="Book Antiqua"/>
              </a:rPr>
              <a: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are called monotonicity intervals of                              </a:t>
            </a:r>
            <a:r>
              <a:rPr lang="en-US" kern="0" dirty="0">
                <a:solidFill>
                  <a:srgbClr val="0000FF"/>
                </a:solidFill>
                <a:latin typeface="Calibri" panose="020F0502020204030204" pitchFamily="34" charset="0"/>
                <a:ea typeface="Book Antiqua"/>
                <a:cs typeface="Calibri" panose="020F0502020204030204" pitchFamily="34" charset="0"/>
                <a:sym typeface="Book Antiqua"/>
              </a:rPr>
              <a:t>2a        </a:t>
            </a:r>
            <a:r>
              <a:rPr lang="en-US" kern="0" dirty="0" err="1">
                <a:solidFill>
                  <a:srgbClr val="0000FF"/>
                </a:solidFill>
                <a:latin typeface="Calibri" panose="020F0502020204030204" pitchFamily="34" charset="0"/>
                <a:ea typeface="Book Antiqua"/>
                <a:cs typeface="Calibri" panose="020F0502020204030204" pitchFamily="34" charset="0"/>
                <a:sym typeface="Book Antiqua"/>
              </a:rPr>
              <a:t>2a</a:t>
            </a:r>
            <a:r>
              <a:rPr lang="en-US" kern="0" dirty="0">
                <a:solidFill>
                  <a:srgbClr val="0000FF"/>
                </a:solidFill>
                <a:latin typeface="Calibri" panose="020F0502020204030204" pitchFamily="34" charset="0"/>
                <a:ea typeface="Book Antiqua"/>
                <a:cs typeface="Calibri" panose="020F0502020204030204" pitchFamily="34" charset="0"/>
                <a:sym typeface="Book Antiqua"/>
              </a:rPr>
              <a:t>  </a:t>
            </a:r>
            <a:br>
              <a:rPr lang="en-US" kern="0" dirty="0">
                <a:solidFill>
                  <a:srgbClr val="0000FF"/>
                </a:solidFill>
                <a:latin typeface="Calibri" panose="020F0502020204030204" pitchFamily="34" charset="0"/>
                <a:ea typeface="Book Antiqua"/>
                <a:cs typeface="Calibri" panose="020F0502020204030204" pitchFamily="34" charset="0"/>
                <a:sym typeface="Book Antiqua"/>
              </a:rPr>
            </a:br>
            <a:r>
              <a:rPr lang="en-US" kern="0" dirty="0">
                <a:solidFill>
                  <a:srgbClr val="000000"/>
                </a:solidFill>
                <a:latin typeface="Calibri" panose="020F0502020204030204" pitchFamily="34" charset="0"/>
                <a:ea typeface="Book Antiqua"/>
                <a:cs typeface="Calibri" panose="020F0502020204030204" pitchFamily="34" charset="0"/>
                <a:sym typeface="Book Antiqua"/>
              </a:rPr>
              <a:t>the second degree function.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5" name="Google Shape;175;p6"/>
          <p:cNvSpPr/>
          <p:nvPr/>
        </p:nvSpPr>
        <p:spPr>
          <a:xfrm>
            <a:off x="3128964" y="5486401"/>
            <a:ext cx="7539037" cy="1006475"/>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dirty="0">
                <a:solidFill>
                  <a:srgbClr val="0000FF"/>
                </a:solidFill>
                <a:latin typeface="Calibri" panose="020F0502020204030204" pitchFamily="34" charset="0"/>
                <a:ea typeface="Arial"/>
                <a:cs typeface="Calibri" panose="020F0502020204030204" pitchFamily="34" charset="0"/>
                <a:sym typeface="Arial"/>
              </a:rPr>
              <a:t>x</a:t>
            </a:r>
            <a:r>
              <a:rPr lang="en-US" sz="2400" kern="0" dirty="0">
                <a:solidFill>
                  <a:srgbClr val="0000FF"/>
                </a:solidFill>
                <a:latin typeface="Calibri" panose="020F0502020204030204" pitchFamily="34" charset="0"/>
                <a:ea typeface="Book Antiqua"/>
                <a:cs typeface="Calibri" panose="020F0502020204030204" pitchFamily="34" charset="0"/>
                <a:sym typeface="Book Antiqua"/>
              </a:rPr>
              <a:t>=</a:t>
            </a:r>
            <a:r>
              <a:rPr lang="en-US" sz="2400" u="sng" kern="0" dirty="0">
                <a:solidFill>
                  <a:srgbClr val="0000FF"/>
                </a:solidFill>
                <a:latin typeface="Calibri" panose="020F0502020204030204" pitchFamily="34" charset="0"/>
                <a:ea typeface="Book Antiqua"/>
                <a:cs typeface="Calibri" panose="020F0502020204030204" pitchFamily="34" charset="0"/>
                <a:sym typeface="Book Antiqua"/>
              </a:rPr>
              <a:t>-b</a:t>
            </a:r>
            <a:r>
              <a:rPr lang="en-US" sz="2400" u="sng" kern="0" dirty="0">
                <a:solidFill>
                  <a:srgbClr val="0000FF"/>
                </a:solidFill>
                <a:latin typeface="Calibri" panose="020F0502020204030204" pitchFamily="34" charset="0"/>
                <a:ea typeface="Arial"/>
                <a:cs typeface="Calibri" panose="020F0502020204030204" pitchFamily="34" charset="0"/>
                <a:sym typeface="Arial"/>
              </a:rPr>
              <a:t>  </a:t>
            </a:r>
            <a:r>
              <a:rPr lang="en-US" sz="2400" kern="0" dirty="0">
                <a:solidFill>
                  <a:srgbClr val="000000"/>
                </a:solidFill>
                <a:latin typeface="Calibri" panose="020F0502020204030204" pitchFamily="34" charset="0"/>
                <a:ea typeface="Arial"/>
                <a:cs typeface="Calibri" panose="020F0502020204030204" pitchFamily="34" charset="0"/>
                <a:sym typeface="Arial"/>
              </a:rPr>
              <a: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it is called an </a:t>
            </a:r>
            <a:r>
              <a:rPr lang="en-US" i="1" kern="0" dirty="0">
                <a:solidFill>
                  <a:srgbClr val="0000FF"/>
                </a:solidFill>
                <a:latin typeface="Calibri" panose="020F0502020204030204" pitchFamily="34" charset="0"/>
                <a:ea typeface="Arial"/>
                <a:cs typeface="Calibri" panose="020F0502020204030204" pitchFamily="34" charset="0"/>
                <a:sym typeface="Book Antiqua"/>
              </a:rPr>
              <a:t>extreme point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for the function, and </a:t>
            </a:r>
            <a:r>
              <a:rPr lang="en-US" i="1" kern="0" dirty="0">
                <a:solidFill>
                  <a:srgbClr val="CC3300"/>
                </a:solidFill>
                <a:latin typeface="Calibri" panose="020F0502020204030204" pitchFamily="34" charset="0"/>
                <a:ea typeface="Book Antiqua"/>
                <a:cs typeface="Calibri" panose="020F0502020204030204" pitchFamily="34" charset="0"/>
                <a:sym typeface="Book Antiqua"/>
              </a:rPr>
              <a:t>f</a:t>
            </a:r>
            <a:r>
              <a:rPr lang="en-US" kern="0" dirty="0">
                <a:solidFill>
                  <a:srgbClr val="CC3300"/>
                </a:solidFill>
                <a:latin typeface="Calibri" panose="020F0502020204030204" pitchFamily="34" charset="0"/>
                <a:ea typeface="Book Antiqua"/>
                <a:cs typeface="Calibri" panose="020F0502020204030204" pitchFamily="34" charset="0"/>
                <a:sym typeface="Book Antiqua"/>
              </a:rPr>
              <a:t>(</a:t>
            </a:r>
            <a:r>
              <a:rPr lang="en-US" u="sng" kern="0" dirty="0">
                <a:solidFill>
                  <a:srgbClr val="CC3300"/>
                </a:solidFill>
                <a:latin typeface="Calibri" panose="020F0502020204030204" pitchFamily="34" charset="0"/>
                <a:ea typeface="Book Antiqua"/>
                <a:cs typeface="Calibri" panose="020F0502020204030204" pitchFamily="34" charset="0"/>
                <a:sym typeface="Book Antiqua"/>
              </a:rPr>
              <a:t>-b </a:t>
            </a:r>
            <a:r>
              <a:rPr lang="en-US" kern="0" dirty="0">
                <a:solidFill>
                  <a:srgbClr val="CC3300"/>
                </a:solidFill>
                <a:latin typeface="Calibri" panose="020F0502020204030204" pitchFamily="34" charset="0"/>
                <a:ea typeface="Book Antiqua"/>
                <a:cs typeface="Calibri" panose="020F0502020204030204" pitchFamily="34" charset="0"/>
                <a:sym typeface="Book Antiqua"/>
              </a:rPr>
              <a:t>)=  </a:t>
            </a:r>
            <a:r>
              <a:rPr lang="en-US" u="sng" kern="0" dirty="0">
                <a:solidFill>
                  <a:srgbClr val="CC3300"/>
                </a:solidFill>
                <a:latin typeface="Calibri" panose="020F0502020204030204" pitchFamily="34" charset="0"/>
                <a:ea typeface="Book Antiqua"/>
                <a:cs typeface="Calibri" panose="020F0502020204030204" pitchFamily="34" charset="0"/>
                <a:sym typeface="Book Antiqua"/>
              </a:rPr>
              <a:t>-Δ</a:t>
            </a:r>
            <a:r>
              <a:rPr lang="en-US" u="sng" kern="0" dirty="0">
                <a:solidFill>
                  <a:srgbClr val="CC3300"/>
                </a:solidFill>
                <a:latin typeface="Calibri" panose="020F0502020204030204" pitchFamily="34" charset="0"/>
                <a:ea typeface="Times New Roman"/>
                <a:cs typeface="Calibri" panose="020F0502020204030204" pitchFamily="34" charset="0"/>
                <a:sym typeface="Times New Roman"/>
              </a:rPr>
              <a:t> </a:t>
            </a:r>
            <a:r>
              <a:rPr lang="en-US" kern="0" dirty="0">
                <a:solidFill>
                  <a:srgbClr val="CC3300"/>
                </a:solidFill>
                <a:latin typeface="Calibri" panose="020F0502020204030204" pitchFamily="34" charset="0"/>
                <a:ea typeface="Arial"/>
                <a:cs typeface="Calibri" panose="020F0502020204030204" pitchFamily="34" charset="0"/>
                <a:sym typeface="Arial"/>
              </a:rPr>
              <a:t> </a:t>
            </a:r>
            <a:r>
              <a:rPr lang="en-US" kern="0" dirty="0">
                <a:solidFill>
                  <a:srgbClr val="000000"/>
                </a:solidFill>
                <a:latin typeface="Calibri" panose="020F0502020204030204" pitchFamily="34" charset="0"/>
                <a:ea typeface="Arial"/>
                <a:cs typeface="Calibri" panose="020F0502020204030204" pitchFamily="34" charset="0"/>
                <a:sym typeface="Arial"/>
              </a:rPr>
              <a:t> is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a:solidFill>
                  <a:srgbClr val="0000FF"/>
                </a:solidFill>
                <a:latin typeface="Calibri" panose="020F0502020204030204" pitchFamily="34" charset="0"/>
                <a:ea typeface="Book Antiqua"/>
                <a:cs typeface="Calibri" panose="020F0502020204030204" pitchFamily="34" charset="0"/>
                <a:sym typeface="Book Antiqua"/>
              </a:rPr>
              <a:t>2a  </a:t>
            </a:r>
            <a:r>
              <a:rPr lang="en-US" kern="0" dirty="0">
                <a:solidFill>
                  <a:srgbClr val="000000"/>
                </a:solidFill>
                <a:latin typeface="Calibri" panose="020F0502020204030204" pitchFamily="34" charset="0"/>
                <a:ea typeface="Book Antiqua"/>
                <a:cs typeface="Calibri" panose="020F0502020204030204" pitchFamily="34" charset="0"/>
                <a:sym typeface="Book Antiqua"/>
              </a:rPr>
              <a:t> </a:t>
            </a:r>
            <a:r>
              <a:rPr lang="en-US" kern="0" dirty="0">
                <a:solidFill>
                  <a:srgbClr val="000000"/>
                </a:solidFill>
                <a:latin typeface="Calibri" panose="020F0502020204030204" pitchFamily="34" charset="0"/>
                <a:ea typeface="Arial"/>
                <a:cs typeface="Calibri" panose="020F0502020204030204" pitchFamily="34" charset="0"/>
                <a:sym typeface="Arial"/>
              </a:rPr>
              <a:t>                                                                                  </a:t>
            </a:r>
            <a:r>
              <a:rPr lang="en-US" kern="0" dirty="0" err="1">
                <a:solidFill>
                  <a:srgbClr val="CC3300"/>
                </a:solidFill>
                <a:latin typeface="Calibri" panose="020F0502020204030204" pitchFamily="34" charset="0"/>
                <a:ea typeface="Book Antiqua"/>
                <a:cs typeface="Calibri" panose="020F0502020204030204" pitchFamily="34" charset="0"/>
                <a:sym typeface="Book Antiqua"/>
              </a:rPr>
              <a:t>2a</a:t>
            </a:r>
            <a:r>
              <a:rPr lang="en-US" kern="0" dirty="0">
                <a:solidFill>
                  <a:srgbClr val="CC3300"/>
                </a:solidFill>
                <a:latin typeface="Calibri" panose="020F0502020204030204" pitchFamily="34" charset="0"/>
                <a:ea typeface="Book Antiqua"/>
                <a:cs typeface="Calibri" panose="020F0502020204030204" pitchFamily="34" charset="0"/>
                <a:sym typeface="Book Antiqua"/>
              </a:rPr>
              <a:t>       4a</a:t>
            </a:r>
            <a:r>
              <a:rPr lang="en-US" kern="0" dirty="0">
                <a:solidFill>
                  <a:srgbClr val="000000"/>
                </a:solidFill>
                <a:latin typeface="Calibri" panose="020F0502020204030204" pitchFamily="34" charset="0"/>
                <a:ea typeface="Arial"/>
                <a:cs typeface="Calibri" panose="020F0502020204030204" pitchFamily="34" charset="0"/>
                <a:sym typeface="Arial"/>
              </a:rPr>
              <a:t> </a:t>
            </a:r>
            <a:br>
              <a:rPr lang="en-US" kern="0" dirty="0">
                <a:solidFill>
                  <a:srgbClr val="000000"/>
                </a:solidFill>
                <a:latin typeface="Calibri" panose="020F0502020204030204" pitchFamily="34" charset="0"/>
                <a:ea typeface="Arial"/>
                <a:cs typeface="Calibri" panose="020F0502020204030204" pitchFamily="34" charset="0"/>
                <a:sym typeface="Arial"/>
              </a:rPr>
            </a:br>
            <a:r>
              <a:rPr lang="en-US" kern="0" dirty="0">
                <a:solidFill>
                  <a:srgbClr val="000000"/>
                </a:solidFill>
                <a:latin typeface="Calibri" panose="020F0502020204030204" pitchFamily="34" charset="0"/>
                <a:ea typeface="Arial"/>
                <a:cs typeface="Calibri" panose="020F0502020204030204" pitchFamily="34" charset="0"/>
                <a:sym typeface="Arial"/>
              </a:rPr>
              <a:t>call the </a:t>
            </a:r>
            <a:r>
              <a:rPr lang="en-US" kern="0" dirty="0">
                <a:solidFill>
                  <a:srgbClr val="FF0000"/>
                </a:solidFill>
                <a:latin typeface="Calibri" panose="020F0502020204030204" pitchFamily="34" charset="0"/>
                <a:ea typeface="Arial"/>
                <a:cs typeface="Calibri" panose="020F0502020204030204" pitchFamily="34" charset="0"/>
                <a:sym typeface="Arial"/>
              </a:rPr>
              <a:t>extreme value of the function</a:t>
            </a:r>
            <a:r>
              <a:rPr lang="en-US" kern="0" dirty="0">
                <a:solidFill>
                  <a:srgbClr val="000000"/>
                </a:solidFill>
                <a:latin typeface="Calibri" panose="020F0502020204030204" pitchFamily="34" charset="0"/>
                <a:ea typeface="Arial"/>
                <a:cs typeface="Calibri" panose="020F0502020204030204" pitchFamily="34" charset="0"/>
                <a:sym typeface="Arial"/>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76" name="Google Shape;176;p6"/>
          <p:cNvSpPr/>
          <p:nvPr/>
        </p:nvSpPr>
        <p:spPr>
          <a:xfrm>
            <a:off x="3128963" y="6491288"/>
            <a:ext cx="6767511" cy="366712"/>
          </a:xfrm>
          <a:prstGeom prst="rect">
            <a:avLst/>
          </a:prstGeom>
          <a:noFill/>
          <a:ln>
            <a:noFill/>
          </a:ln>
        </p:spPr>
        <p:txBody>
          <a:bodyPr spcFirstLastPara="1" wrap="square" lIns="91425" tIns="45700" rIns="91425" bIns="45700" anchor="t" anchorCtr="0">
            <a:noAutofit/>
          </a:bodyPr>
          <a:lstStyle/>
          <a:p>
            <a:pPr algn="ctr">
              <a:buClr>
                <a:srgbClr val="000000"/>
              </a:buClr>
              <a:buSzPts val="1800"/>
            </a:pPr>
            <a:r>
              <a:rPr lang="en-US" i="1" kern="0" dirty="0">
                <a:solidFill>
                  <a:srgbClr val="0000FF"/>
                </a:solidFill>
                <a:latin typeface="Calibri" panose="020F0502020204030204" pitchFamily="34" charset="0"/>
                <a:ea typeface="Arial"/>
                <a:cs typeface="Calibri" panose="020F0502020204030204" pitchFamily="34" charset="0"/>
                <a:sym typeface="Arial"/>
              </a:rPr>
              <a:t>The nature of the extreme gives the sign of a.</a:t>
            </a:r>
            <a:endParaRPr i="1" kern="0" dirty="0">
              <a:solidFill>
                <a:srgbClr val="FFFF00"/>
              </a:solidFill>
              <a:latin typeface="Calibri" panose="020F0502020204030204" pitchFamily="34" charset="0"/>
              <a:ea typeface="Arial"/>
              <a:cs typeface="Calibri" panose="020F0502020204030204" pitchFamily="34" charset="0"/>
              <a:sym typeface="Aria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156"/>
                                        </p:tgtEl>
                                        <p:attrNameLst>
                                          <p:attrName>style.visibility</p:attrName>
                                        </p:attrNameLst>
                                      </p:cBhvr>
                                      <p:to>
                                        <p:strVal val="visible"/>
                                      </p:to>
                                    </p:set>
                                    <p:animEffect transition="in" filter="fade">
                                      <p:cBhvr>
                                        <p:cTn id="7" dur="1000"/>
                                        <p:tgtEl>
                                          <p:spTgt spid="156"/>
                                        </p:tgtEl>
                                      </p:cBhvr>
                                    </p:animEffect>
                                  </p:childTnLst>
                                </p:cTn>
                              </p:par>
                            </p:childTnLst>
                          </p:cTn>
                        </p:par>
                        <p:par>
                          <p:cTn id="8" fill="hold">
                            <p:stCondLst>
                              <p:cond delay="1000"/>
                            </p:stCondLst>
                            <p:childTnLst>
                              <p:par>
                                <p:cTn id="9" presetID="10" presetClass="entr" presetSubtype="0" fill="hold" nodeType="afterEffect">
                                  <p:stCondLst>
                                    <p:cond delay="0"/>
                                  </p:stCondLst>
                                  <p:childTnLst>
                                    <p:set>
                                      <p:cBhvr>
                                        <p:cTn id="10" dur="1" fill="hold">
                                          <p:stCondLst>
                                            <p:cond delay="0"/>
                                          </p:stCondLst>
                                        </p:cTn>
                                        <p:tgtEl>
                                          <p:spTgt spid="157"/>
                                        </p:tgtEl>
                                        <p:attrNameLst>
                                          <p:attrName>style.visibility</p:attrName>
                                        </p:attrNameLst>
                                      </p:cBhvr>
                                      <p:to>
                                        <p:strVal val="visible"/>
                                      </p:to>
                                    </p:set>
                                    <p:animEffect transition="in" filter="fade">
                                      <p:cBhvr>
                                        <p:cTn id="11" dur="500"/>
                                        <p:tgtEl>
                                          <p:spTgt spid="157"/>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58"/>
                                        </p:tgtEl>
                                        <p:attrNameLst>
                                          <p:attrName>style.visibility</p:attrName>
                                        </p:attrNameLst>
                                      </p:cBhvr>
                                      <p:to>
                                        <p:strVal val="visible"/>
                                      </p:to>
                                    </p:set>
                                    <p:animEffect transition="in" filter="fade">
                                      <p:cBhvr>
                                        <p:cTn id="15" dur="1"/>
                                        <p:tgtEl>
                                          <p:spTgt spid="158"/>
                                        </p:tgtEl>
                                      </p:cBhvr>
                                    </p:animEffect>
                                  </p:childTnLst>
                                </p:cTn>
                              </p:par>
                            </p:childTnLst>
                          </p:cTn>
                        </p:par>
                        <p:par>
                          <p:cTn id="16" fill="hold">
                            <p:stCondLst>
                              <p:cond delay="1500"/>
                            </p:stCondLst>
                            <p:childTnLst>
                              <p:par>
                                <p:cTn id="17" presetID="10" presetClass="entr" presetSubtype="0" fill="hold" nodeType="afterEffect">
                                  <p:stCondLst>
                                    <p:cond delay="0"/>
                                  </p:stCondLst>
                                  <p:childTnLst>
                                    <p:set>
                                      <p:cBhvr>
                                        <p:cTn id="18" dur="1" fill="hold">
                                          <p:stCondLst>
                                            <p:cond delay="0"/>
                                          </p:stCondLst>
                                        </p:cTn>
                                        <p:tgtEl>
                                          <p:spTgt spid="159"/>
                                        </p:tgtEl>
                                        <p:attrNameLst>
                                          <p:attrName>style.visibility</p:attrName>
                                        </p:attrNameLst>
                                      </p:cBhvr>
                                      <p:to>
                                        <p:strVal val="visible"/>
                                      </p:to>
                                    </p:set>
                                    <p:animEffect transition="in" filter="fade">
                                      <p:cBhvr>
                                        <p:cTn id="19" dur="1"/>
                                        <p:tgtEl>
                                          <p:spTgt spid="159"/>
                                        </p:tgtEl>
                                      </p:cBhvr>
                                    </p:animEffect>
                                  </p:childTnLst>
                                </p:cTn>
                              </p:par>
                            </p:childTnLst>
                          </p:cTn>
                        </p:par>
                        <p:par>
                          <p:cTn id="20" fill="hold">
                            <p:stCondLst>
                              <p:cond delay="1500"/>
                            </p:stCondLst>
                            <p:childTnLst>
                              <p:par>
                                <p:cTn id="21" presetID="10" presetClass="entr" presetSubtype="0" fill="hold" nodeType="afterEffect">
                                  <p:stCondLst>
                                    <p:cond delay="0"/>
                                  </p:stCondLst>
                                  <p:childTnLst>
                                    <p:set>
                                      <p:cBhvr>
                                        <p:cTn id="22" dur="1" fill="hold">
                                          <p:stCondLst>
                                            <p:cond delay="0"/>
                                          </p:stCondLst>
                                        </p:cTn>
                                        <p:tgtEl>
                                          <p:spTgt spid="160"/>
                                        </p:tgtEl>
                                        <p:attrNameLst>
                                          <p:attrName>style.visibility</p:attrName>
                                        </p:attrNameLst>
                                      </p:cBhvr>
                                      <p:to>
                                        <p:strVal val="visible"/>
                                      </p:to>
                                    </p:set>
                                    <p:animEffect transition="in" filter="fade">
                                      <p:cBhvr>
                                        <p:cTn id="23" dur="2000"/>
                                        <p:tgtEl>
                                          <p:spTgt spid="160"/>
                                        </p:tgtEl>
                                      </p:cBhvr>
                                    </p:animEffect>
                                  </p:childTnLst>
                                </p:cTn>
                              </p:par>
                            </p:childTnLst>
                          </p:cTn>
                        </p:par>
                        <p:par>
                          <p:cTn id="24" fill="hold">
                            <p:stCondLst>
                              <p:cond delay="3500"/>
                            </p:stCondLst>
                            <p:childTnLst>
                              <p:par>
                                <p:cTn id="25" presetID="10" presetClass="entr" presetSubtype="0" fill="hold" nodeType="afterEffect">
                                  <p:stCondLst>
                                    <p:cond delay="0"/>
                                  </p:stCondLst>
                                  <p:childTnLst>
                                    <p:set>
                                      <p:cBhvr>
                                        <p:cTn id="26" dur="1" fill="hold">
                                          <p:stCondLst>
                                            <p:cond delay="0"/>
                                          </p:stCondLst>
                                        </p:cTn>
                                        <p:tgtEl>
                                          <p:spTgt spid="162"/>
                                        </p:tgtEl>
                                        <p:attrNameLst>
                                          <p:attrName>style.visibility</p:attrName>
                                        </p:attrNameLst>
                                      </p:cBhvr>
                                      <p:to>
                                        <p:strVal val="visible"/>
                                      </p:to>
                                    </p:set>
                                    <p:animEffect transition="in" filter="fade">
                                      <p:cBhvr>
                                        <p:cTn id="27" dur="1000"/>
                                        <p:tgtEl>
                                          <p:spTgt spid="162"/>
                                        </p:tgtEl>
                                      </p:cBhvr>
                                    </p:animEffect>
                                  </p:childTnLst>
                                </p:cTn>
                              </p:par>
                              <p:par>
                                <p:cTn id="28" presetID="10" presetClass="entr" presetSubtype="0" fill="hold" nodeType="withEffect">
                                  <p:stCondLst>
                                    <p:cond delay="0"/>
                                  </p:stCondLst>
                                  <p:childTnLst>
                                    <p:set>
                                      <p:cBhvr>
                                        <p:cTn id="29" dur="1" fill="hold">
                                          <p:stCondLst>
                                            <p:cond delay="0"/>
                                          </p:stCondLst>
                                        </p:cTn>
                                        <p:tgtEl>
                                          <p:spTgt spid="163"/>
                                        </p:tgtEl>
                                        <p:attrNameLst>
                                          <p:attrName>style.visibility</p:attrName>
                                        </p:attrNameLst>
                                      </p:cBhvr>
                                      <p:to>
                                        <p:strVal val="visible"/>
                                      </p:to>
                                    </p:set>
                                    <p:animEffect transition="in" filter="fade">
                                      <p:cBhvr>
                                        <p:cTn id="30" dur="1000"/>
                                        <p:tgtEl>
                                          <p:spTgt spid="163"/>
                                        </p:tgtEl>
                                      </p:cBhvr>
                                    </p:animEffect>
                                  </p:childTnLst>
                                </p:cTn>
                              </p:par>
                              <p:par>
                                <p:cTn id="31" presetID="10" presetClass="entr" presetSubtype="0" fill="hold" nodeType="withEffect">
                                  <p:stCondLst>
                                    <p:cond delay="0"/>
                                  </p:stCondLst>
                                  <p:childTnLst>
                                    <p:set>
                                      <p:cBhvr>
                                        <p:cTn id="32" dur="1" fill="hold">
                                          <p:stCondLst>
                                            <p:cond delay="0"/>
                                          </p:stCondLst>
                                        </p:cTn>
                                        <p:tgtEl>
                                          <p:spTgt spid="166"/>
                                        </p:tgtEl>
                                        <p:attrNameLst>
                                          <p:attrName>style.visibility</p:attrName>
                                        </p:attrNameLst>
                                      </p:cBhvr>
                                      <p:to>
                                        <p:strVal val="visible"/>
                                      </p:to>
                                    </p:set>
                                    <p:animEffect transition="in" filter="fade">
                                      <p:cBhvr>
                                        <p:cTn id="33" dur="1000"/>
                                        <p:tgtEl>
                                          <p:spTgt spid="166"/>
                                        </p:tgtEl>
                                      </p:cBhvr>
                                    </p:animEffect>
                                  </p:childTnLst>
                                </p:cTn>
                              </p:par>
                            </p:childTnLst>
                          </p:cTn>
                        </p:par>
                        <p:par>
                          <p:cTn id="34" fill="hold">
                            <p:stCondLst>
                              <p:cond delay="4500"/>
                            </p:stCondLst>
                            <p:childTnLst>
                              <p:par>
                                <p:cTn id="35" presetID="10" presetClass="entr" presetSubtype="0" fill="hold" nodeType="afterEffect">
                                  <p:stCondLst>
                                    <p:cond delay="0"/>
                                  </p:stCondLst>
                                  <p:childTnLst>
                                    <p:set>
                                      <p:cBhvr>
                                        <p:cTn id="36" dur="1" fill="hold">
                                          <p:stCondLst>
                                            <p:cond delay="0"/>
                                          </p:stCondLst>
                                        </p:cTn>
                                        <p:tgtEl>
                                          <p:spTgt spid="161"/>
                                        </p:tgtEl>
                                        <p:attrNameLst>
                                          <p:attrName>style.visibility</p:attrName>
                                        </p:attrNameLst>
                                      </p:cBhvr>
                                      <p:to>
                                        <p:strVal val="visible"/>
                                      </p:to>
                                    </p:set>
                                    <p:animEffect transition="in" filter="fade">
                                      <p:cBhvr>
                                        <p:cTn id="37" dur="2000"/>
                                        <p:tgtEl>
                                          <p:spTgt spid="161"/>
                                        </p:tgtEl>
                                      </p:cBhvr>
                                    </p:animEffect>
                                  </p:childTnLst>
                                </p:cTn>
                              </p:par>
                            </p:childTnLst>
                          </p:cTn>
                        </p:par>
                        <p:par>
                          <p:cTn id="38" fill="hold">
                            <p:stCondLst>
                              <p:cond delay="6500"/>
                            </p:stCondLst>
                            <p:childTnLst>
                              <p:par>
                                <p:cTn id="39" presetID="10" presetClass="entr" presetSubtype="0" fill="hold" nodeType="afterEffect">
                                  <p:stCondLst>
                                    <p:cond delay="0"/>
                                  </p:stCondLst>
                                  <p:childTnLst>
                                    <p:set>
                                      <p:cBhvr>
                                        <p:cTn id="40" dur="1" fill="hold">
                                          <p:stCondLst>
                                            <p:cond delay="0"/>
                                          </p:stCondLst>
                                        </p:cTn>
                                        <p:tgtEl>
                                          <p:spTgt spid="164"/>
                                        </p:tgtEl>
                                        <p:attrNameLst>
                                          <p:attrName>style.visibility</p:attrName>
                                        </p:attrNameLst>
                                      </p:cBhvr>
                                      <p:to>
                                        <p:strVal val="visible"/>
                                      </p:to>
                                    </p:set>
                                    <p:animEffect transition="in" filter="fade">
                                      <p:cBhvr>
                                        <p:cTn id="41" dur="500"/>
                                        <p:tgtEl>
                                          <p:spTgt spid="164"/>
                                        </p:tgtEl>
                                      </p:cBhvr>
                                    </p:animEffect>
                                  </p:childTnLst>
                                </p:cTn>
                              </p:par>
                              <p:par>
                                <p:cTn id="42" presetID="10" presetClass="entr" presetSubtype="0" fill="hold" nodeType="withEffect">
                                  <p:stCondLst>
                                    <p:cond delay="0"/>
                                  </p:stCondLst>
                                  <p:childTnLst>
                                    <p:set>
                                      <p:cBhvr>
                                        <p:cTn id="43" dur="1" fill="hold">
                                          <p:stCondLst>
                                            <p:cond delay="0"/>
                                          </p:stCondLst>
                                        </p:cTn>
                                        <p:tgtEl>
                                          <p:spTgt spid="165"/>
                                        </p:tgtEl>
                                        <p:attrNameLst>
                                          <p:attrName>style.visibility</p:attrName>
                                        </p:attrNameLst>
                                      </p:cBhvr>
                                      <p:to>
                                        <p:strVal val="visible"/>
                                      </p:to>
                                    </p:set>
                                    <p:animEffect transition="in" filter="fade">
                                      <p:cBhvr>
                                        <p:cTn id="44" dur="500"/>
                                        <p:tgtEl>
                                          <p:spTgt spid="165"/>
                                        </p:tgtEl>
                                      </p:cBhvr>
                                    </p:animEffect>
                                  </p:childTnLst>
                                </p:cTn>
                              </p:par>
                              <p:par>
                                <p:cTn id="45" presetID="10" presetClass="entr" presetSubtype="0" fill="hold" nodeType="withEffect">
                                  <p:stCondLst>
                                    <p:cond delay="0"/>
                                  </p:stCondLst>
                                  <p:childTnLst>
                                    <p:set>
                                      <p:cBhvr>
                                        <p:cTn id="46" dur="1" fill="hold">
                                          <p:stCondLst>
                                            <p:cond delay="0"/>
                                          </p:stCondLst>
                                        </p:cTn>
                                        <p:tgtEl>
                                          <p:spTgt spid="167"/>
                                        </p:tgtEl>
                                        <p:attrNameLst>
                                          <p:attrName>style.visibility</p:attrName>
                                        </p:attrNameLst>
                                      </p:cBhvr>
                                      <p:to>
                                        <p:strVal val="visible"/>
                                      </p:to>
                                    </p:set>
                                    <p:animEffect transition="in" filter="fade">
                                      <p:cBhvr>
                                        <p:cTn id="47" dur="500"/>
                                        <p:tgtEl>
                                          <p:spTgt spid="167"/>
                                        </p:tgtEl>
                                      </p:cBhvr>
                                    </p:animEffect>
                                  </p:childTnLst>
                                </p:cTn>
                              </p:par>
                            </p:childTnLst>
                          </p:cTn>
                        </p:par>
                        <p:par>
                          <p:cTn id="48" fill="hold">
                            <p:stCondLst>
                              <p:cond delay="7000"/>
                            </p:stCondLst>
                            <p:childTnLst>
                              <p:par>
                                <p:cTn id="49" presetID="10" presetClass="entr" presetSubtype="0" fill="hold" nodeType="afterEffect">
                                  <p:stCondLst>
                                    <p:cond delay="0"/>
                                  </p:stCondLst>
                                  <p:childTnLst>
                                    <p:set>
                                      <p:cBhvr>
                                        <p:cTn id="50" dur="1" fill="hold">
                                          <p:stCondLst>
                                            <p:cond delay="0"/>
                                          </p:stCondLst>
                                        </p:cTn>
                                        <p:tgtEl>
                                          <p:spTgt spid="170"/>
                                        </p:tgtEl>
                                        <p:attrNameLst>
                                          <p:attrName>style.visibility</p:attrName>
                                        </p:attrNameLst>
                                      </p:cBhvr>
                                      <p:to>
                                        <p:strVal val="visible"/>
                                      </p:to>
                                    </p:set>
                                    <p:animEffect transition="in" filter="fade">
                                      <p:cBhvr>
                                        <p:cTn id="51" dur="500"/>
                                        <p:tgtEl>
                                          <p:spTgt spid="170"/>
                                        </p:tgtEl>
                                      </p:cBhvr>
                                    </p:animEffect>
                                  </p:childTnLst>
                                </p:cTn>
                              </p:par>
                            </p:childTnLst>
                          </p:cTn>
                        </p:par>
                        <p:par>
                          <p:cTn id="52" fill="hold">
                            <p:stCondLst>
                              <p:cond delay="7500"/>
                            </p:stCondLst>
                            <p:childTnLst>
                              <p:par>
                                <p:cTn id="53" presetID="10" presetClass="entr" presetSubtype="0" fill="hold" nodeType="afterEffect">
                                  <p:stCondLst>
                                    <p:cond delay="0"/>
                                  </p:stCondLst>
                                  <p:childTnLst>
                                    <p:set>
                                      <p:cBhvr>
                                        <p:cTn id="54" dur="1" fill="hold">
                                          <p:stCondLst>
                                            <p:cond delay="0"/>
                                          </p:stCondLst>
                                        </p:cTn>
                                        <p:tgtEl>
                                          <p:spTgt spid="171"/>
                                        </p:tgtEl>
                                        <p:attrNameLst>
                                          <p:attrName>style.visibility</p:attrName>
                                        </p:attrNameLst>
                                      </p:cBhvr>
                                      <p:to>
                                        <p:strVal val="visible"/>
                                      </p:to>
                                    </p:set>
                                    <p:animEffect transition="in" filter="fade">
                                      <p:cBhvr>
                                        <p:cTn id="55" dur="500"/>
                                        <p:tgtEl>
                                          <p:spTgt spid="171"/>
                                        </p:tgtEl>
                                      </p:cBhvr>
                                    </p:animEffect>
                                  </p:childTnLst>
                                </p:cTn>
                              </p:par>
                            </p:childTnLst>
                          </p:cTn>
                        </p:par>
                        <p:par>
                          <p:cTn id="56" fill="hold">
                            <p:stCondLst>
                              <p:cond delay="8000"/>
                            </p:stCondLst>
                            <p:childTnLst>
                              <p:par>
                                <p:cTn id="57" presetID="10" presetClass="entr" presetSubtype="0" fill="hold" nodeType="afterEffect">
                                  <p:stCondLst>
                                    <p:cond delay="0"/>
                                  </p:stCondLst>
                                  <p:childTnLst>
                                    <p:set>
                                      <p:cBhvr>
                                        <p:cTn id="58" dur="1" fill="hold">
                                          <p:stCondLst>
                                            <p:cond delay="0"/>
                                          </p:stCondLst>
                                        </p:cTn>
                                        <p:tgtEl>
                                          <p:spTgt spid="172"/>
                                        </p:tgtEl>
                                        <p:attrNameLst>
                                          <p:attrName>style.visibility</p:attrName>
                                        </p:attrNameLst>
                                      </p:cBhvr>
                                      <p:to>
                                        <p:strVal val="visible"/>
                                      </p:to>
                                    </p:set>
                                    <p:animEffect transition="in" filter="fade">
                                      <p:cBhvr>
                                        <p:cTn id="59" dur="2000"/>
                                        <p:tgtEl>
                                          <p:spTgt spid="172"/>
                                        </p:tgtEl>
                                      </p:cBhvr>
                                    </p:animEffect>
                                  </p:childTnLst>
                                </p:cTn>
                              </p:par>
                            </p:childTnLst>
                          </p:cTn>
                        </p:par>
                        <p:par>
                          <p:cTn id="60" fill="hold">
                            <p:stCondLst>
                              <p:cond delay="10000"/>
                            </p:stCondLst>
                            <p:childTnLst>
                              <p:par>
                                <p:cTn id="61" presetID="10" presetClass="entr" presetSubtype="0" fill="hold" nodeType="afterEffect">
                                  <p:stCondLst>
                                    <p:cond delay="0"/>
                                  </p:stCondLst>
                                  <p:childTnLst>
                                    <p:set>
                                      <p:cBhvr>
                                        <p:cTn id="62" dur="1" fill="hold">
                                          <p:stCondLst>
                                            <p:cond delay="0"/>
                                          </p:stCondLst>
                                        </p:cTn>
                                        <p:tgtEl>
                                          <p:spTgt spid="173"/>
                                        </p:tgtEl>
                                        <p:attrNameLst>
                                          <p:attrName>style.visibility</p:attrName>
                                        </p:attrNameLst>
                                      </p:cBhvr>
                                      <p:to>
                                        <p:strVal val="visible"/>
                                      </p:to>
                                    </p:set>
                                    <p:animEffect transition="in" filter="fade">
                                      <p:cBhvr>
                                        <p:cTn id="63" dur="1000"/>
                                        <p:tgtEl>
                                          <p:spTgt spid="173"/>
                                        </p:tgtEl>
                                      </p:cBhvr>
                                    </p:animEffect>
                                  </p:childTnLst>
                                </p:cTn>
                              </p:par>
                            </p:childTnLst>
                          </p:cTn>
                        </p:par>
                        <p:par>
                          <p:cTn id="64" fill="hold">
                            <p:stCondLst>
                              <p:cond delay="11000"/>
                            </p:stCondLst>
                            <p:childTnLst>
                              <p:par>
                                <p:cTn id="65" presetID="10" presetClass="entr" presetSubtype="0" fill="hold" nodeType="afterEffect">
                                  <p:stCondLst>
                                    <p:cond delay="0"/>
                                  </p:stCondLst>
                                  <p:childTnLst>
                                    <p:set>
                                      <p:cBhvr>
                                        <p:cTn id="66" dur="1" fill="hold">
                                          <p:stCondLst>
                                            <p:cond delay="0"/>
                                          </p:stCondLst>
                                        </p:cTn>
                                        <p:tgtEl>
                                          <p:spTgt spid="174"/>
                                        </p:tgtEl>
                                        <p:attrNameLst>
                                          <p:attrName>style.visibility</p:attrName>
                                        </p:attrNameLst>
                                      </p:cBhvr>
                                      <p:to>
                                        <p:strVal val="visible"/>
                                      </p:to>
                                    </p:set>
                                    <p:animEffect transition="in" filter="fade">
                                      <p:cBhvr>
                                        <p:cTn id="67" dur="1000"/>
                                        <p:tgtEl>
                                          <p:spTgt spid="174"/>
                                        </p:tgtEl>
                                      </p:cBhvr>
                                    </p:animEffect>
                                  </p:childTnLst>
                                </p:cTn>
                              </p:par>
                            </p:childTnLst>
                          </p:cTn>
                        </p:par>
                        <p:par>
                          <p:cTn id="68" fill="hold">
                            <p:stCondLst>
                              <p:cond delay="12000"/>
                            </p:stCondLst>
                            <p:childTnLst>
                              <p:par>
                                <p:cTn id="69" presetID="10" presetClass="entr" presetSubtype="0" fill="hold" nodeType="afterEffect">
                                  <p:stCondLst>
                                    <p:cond delay="0"/>
                                  </p:stCondLst>
                                  <p:childTnLst>
                                    <p:set>
                                      <p:cBhvr>
                                        <p:cTn id="70" dur="1" fill="hold">
                                          <p:stCondLst>
                                            <p:cond delay="0"/>
                                          </p:stCondLst>
                                        </p:cTn>
                                        <p:tgtEl>
                                          <p:spTgt spid="175"/>
                                        </p:tgtEl>
                                        <p:attrNameLst>
                                          <p:attrName>style.visibility</p:attrName>
                                        </p:attrNameLst>
                                      </p:cBhvr>
                                      <p:to>
                                        <p:strVal val="visible"/>
                                      </p:to>
                                    </p:set>
                                    <p:animEffect transition="in" filter="fade">
                                      <p:cBhvr>
                                        <p:cTn id="71" dur="1000"/>
                                        <p:tgtEl>
                                          <p:spTgt spid="175"/>
                                        </p:tgtEl>
                                      </p:cBhvr>
                                    </p:animEffect>
                                  </p:childTnLst>
                                </p:cTn>
                              </p:par>
                            </p:childTnLst>
                          </p:cTn>
                        </p:par>
                      </p:childTnLst>
                    </p:cTn>
                  </p:par>
                  <p:par>
                    <p:cTn id="72" fill="hold">
                      <p:stCondLst>
                        <p:cond delay="indefinite"/>
                      </p:stCondLst>
                      <p:childTnLst>
                        <p:par>
                          <p:cTn id="73" fill="hold">
                            <p:stCondLst>
                              <p:cond delay="0"/>
                            </p:stCondLst>
                            <p:childTnLst>
                              <p:par>
                                <p:cTn id="74" presetID="10" presetClass="entr" presetSubtype="0" fill="hold" nodeType="clickEffect">
                                  <p:stCondLst>
                                    <p:cond delay="0"/>
                                  </p:stCondLst>
                                  <p:childTnLst>
                                    <p:set>
                                      <p:cBhvr>
                                        <p:cTn id="75" dur="1" fill="hold">
                                          <p:stCondLst>
                                            <p:cond delay="0"/>
                                          </p:stCondLst>
                                        </p:cTn>
                                        <p:tgtEl>
                                          <p:spTgt spid="176"/>
                                        </p:tgtEl>
                                        <p:attrNameLst>
                                          <p:attrName>style.visibility</p:attrName>
                                        </p:attrNameLst>
                                      </p:cBhvr>
                                      <p:to>
                                        <p:strVal val="visible"/>
                                      </p:to>
                                    </p:set>
                                    <p:animEffect transition="in" filter="fade">
                                      <p:cBhvr>
                                        <p:cTn id="76" dur="500"/>
                                        <p:tgtEl>
                                          <p:spTgt spid="17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17048" y="525487"/>
            <a:ext cx="10363200" cy="1470025"/>
          </a:xfrm>
        </p:spPr>
        <p:txBody>
          <a:bodyPr/>
          <a:lstStyle/>
          <a:p>
            <a:r>
              <a:rPr lang="ro-RO" dirty="0"/>
              <a:t>Geometric representation</a:t>
            </a:r>
          </a:p>
        </p:txBody>
      </p:sp>
      <p:sp>
        <p:nvSpPr>
          <p:cNvPr id="7" name="Rectangle 6"/>
          <p:cNvSpPr/>
          <p:nvPr/>
        </p:nvSpPr>
        <p:spPr>
          <a:xfrm>
            <a:off x="534317" y="1417886"/>
            <a:ext cx="9789814" cy="1084015"/>
          </a:xfrm>
          <a:prstGeom prst="rect">
            <a:avLst/>
          </a:prstGeom>
        </p:spPr>
        <p:txBody>
          <a:bodyPr wrap="square">
            <a:spAutoFit/>
          </a:bodyPr>
          <a:lstStyle/>
          <a:p>
            <a:pPr>
              <a:lnSpc>
                <a:spcPct val="107000"/>
              </a:lnSpc>
              <a:spcAft>
                <a:spcPts val="800"/>
              </a:spcAft>
            </a:pPr>
            <a:r>
              <a:rPr lang="en-US" b="1" dirty="0">
                <a:solidFill>
                  <a:srgbClr val="000000"/>
                </a:solidFill>
                <a:effectLst/>
                <a:ea typeface="Times New Roman" panose="02020603050405020304" pitchFamily="18" charset="0"/>
                <a:cs typeface="Times New Roman" panose="02020603050405020304" pitchFamily="18" charset="0"/>
              </a:rPr>
              <a:t>Definition</a:t>
            </a:r>
          </a:p>
          <a:p>
            <a:pPr>
              <a:lnSpc>
                <a:spcPct val="107000"/>
              </a:lnSpc>
              <a:spcAft>
                <a:spcPts val="800"/>
              </a:spcAft>
            </a:pPr>
            <a:r>
              <a:rPr lang="en-US" dirty="0">
                <a:solidFill>
                  <a:srgbClr val="000000"/>
                </a:solidFill>
                <a:effectLst/>
                <a:ea typeface="Times New Roman" panose="02020603050405020304" pitchFamily="18" charset="0"/>
                <a:cs typeface="Times New Roman" panose="02020603050405020304" pitchFamily="18" charset="0"/>
              </a:rPr>
              <a:t>The function f:R→R,f(x)=ax+b,a,b∈R,a≠0 is called the function of degree I. The geometric representation of the graph of the function of degree I is a straight line.</a:t>
            </a:r>
            <a:endParaRPr lang="ro-RO" sz="1600" dirty="0">
              <a:effectLst/>
              <a:ea typeface="Calibri" panose="020F0502020204030204" pitchFamily="34" charset="0"/>
              <a:cs typeface="Times New Roman" panose="02020603050405020304" pitchFamily="18" charset="0"/>
            </a:endParaRPr>
          </a:p>
        </p:txBody>
      </p:sp>
      <p:pic>
        <p:nvPicPr>
          <p:cNvPr id="10" name="Picture 9"/>
          <p:cNvPicPr/>
          <p:nvPr/>
        </p:nvPicPr>
        <p:blipFill>
          <a:blip r:embed="rId2" cstate="print">
            <a:extLst>
              <a:ext uri="{28A0092B-C50C-407E-A947-70E740481C1C}">
                <a14:useLocalDpi xmlns:a14="http://schemas.microsoft.com/office/drawing/2010/main" val="0"/>
              </a:ext>
            </a:extLst>
          </a:blip>
          <a:stretch>
            <a:fillRect/>
          </a:stretch>
        </p:blipFill>
        <p:spPr>
          <a:xfrm>
            <a:off x="6998786" y="2330082"/>
            <a:ext cx="1905000" cy="1905000"/>
          </a:xfrm>
          <a:prstGeom prst="rect">
            <a:avLst/>
          </a:prstGeom>
        </p:spPr>
      </p:pic>
      <p:pic>
        <p:nvPicPr>
          <p:cNvPr id="11" name="Picture 10"/>
          <p:cNvPicPr/>
          <p:nvPr/>
        </p:nvPicPr>
        <p:blipFill>
          <a:blip r:embed="rId3" cstate="print">
            <a:extLst>
              <a:ext uri="{28A0092B-C50C-407E-A947-70E740481C1C}">
                <a14:useLocalDpi xmlns:a14="http://schemas.microsoft.com/office/drawing/2010/main" val="0"/>
              </a:ext>
            </a:extLst>
          </a:blip>
          <a:stretch>
            <a:fillRect/>
          </a:stretch>
        </p:blipFill>
        <p:spPr>
          <a:xfrm>
            <a:off x="9129304" y="2330082"/>
            <a:ext cx="1905000" cy="1905000"/>
          </a:xfrm>
          <a:prstGeom prst="rect">
            <a:avLst/>
          </a:prstGeom>
        </p:spPr>
      </p:pic>
      <p:sp>
        <p:nvSpPr>
          <p:cNvPr id="8" name="TextBox 7"/>
          <p:cNvSpPr txBox="1"/>
          <p:nvPr/>
        </p:nvSpPr>
        <p:spPr>
          <a:xfrm>
            <a:off x="717048" y="3665853"/>
            <a:ext cx="8800893" cy="2308324"/>
          </a:xfrm>
          <a:prstGeom prst="rect">
            <a:avLst/>
          </a:prstGeom>
          <a:noFill/>
        </p:spPr>
        <p:txBody>
          <a:bodyPr wrap="square" rtlCol="0">
            <a:spAutoFit/>
          </a:bodyPr>
          <a:lstStyle/>
          <a:p>
            <a:r>
              <a:rPr lang="en-US" sz="1600" dirty="0"/>
              <a:t>If a&gt;0 the function is strictly increasing, and if a&lt;0 the function is</a:t>
            </a:r>
          </a:p>
          <a:p>
            <a:r>
              <a:rPr lang="en-US" sz="1600" dirty="0"/>
              <a:t>strictly decreasing.</a:t>
            </a:r>
          </a:p>
          <a:p>
            <a:endParaRPr lang="en-US" sz="1600" dirty="0"/>
          </a:p>
          <a:p>
            <a:r>
              <a:rPr lang="en-US" sz="1600" dirty="0"/>
              <a:t>A function of the first degree is just an ordinary function that has the form:</a:t>
            </a:r>
          </a:p>
          <a:p>
            <a:r>
              <a:rPr lang="en-US" sz="1600" dirty="0"/>
              <a:t>f(x)=</a:t>
            </a:r>
            <a:r>
              <a:rPr lang="en-US" sz="1600" dirty="0" err="1"/>
              <a:t>a⋅x+bf</a:t>
            </a:r>
            <a:r>
              <a:rPr lang="en-US" sz="1600" dirty="0"/>
              <a:t>(x)=</a:t>
            </a:r>
            <a:r>
              <a:rPr lang="en-US" sz="1600" dirty="0" err="1"/>
              <a:t>a⋅x+b</a:t>
            </a:r>
            <a:r>
              <a:rPr lang="en-US" sz="1600" dirty="0"/>
              <a:t>, where a and b are two real numbers.</a:t>
            </a:r>
          </a:p>
          <a:p>
            <a:endParaRPr lang="en-US" sz="1600" dirty="0"/>
          </a:p>
          <a:p>
            <a:r>
              <a:rPr lang="en-US" sz="1600" dirty="0"/>
              <a:t>Now, it would be good if we had a≠0a≠0, because if it were 00,</a:t>
            </a:r>
          </a:p>
          <a:p>
            <a:r>
              <a:rPr lang="en-US" sz="1600" dirty="0"/>
              <a:t>then we would only have a constant function, of the form f(x)=bf(x)=b,</a:t>
            </a:r>
          </a:p>
          <a:p>
            <a:r>
              <a:rPr lang="en-US" sz="1600" dirty="0"/>
              <a:t>which always returns the same value.</a:t>
            </a:r>
            <a:endParaRPr lang="ro-RO" sz="1600" dirty="0"/>
          </a:p>
        </p:txBody>
      </p:sp>
    </p:spTree>
    <p:extLst>
      <p:ext uri="{BB962C8B-B14F-4D97-AF65-F5344CB8AC3E}">
        <p14:creationId xmlns:p14="http://schemas.microsoft.com/office/powerpoint/2010/main" val="12696873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3" name="Google Shape;183;p7"/>
          <p:cNvSpPr/>
          <p:nvPr/>
        </p:nvSpPr>
        <p:spPr>
          <a:xfrm>
            <a:off x="620713" y="611190"/>
            <a:ext cx="7086600" cy="1447800"/>
          </a:xfrm>
          <a:prstGeom prst="rect">
            <a:avLst/>
          </a:prstGeom>
          <a:noFill/>
          <a:ln>
            <a:noFill/>
          </a:ln>
        </p:spPr>
        <p:txBody>
          <a:bodyPr spcFirstLastPara="1" wrap="square" lIns="92075" tIns="46025" rIns="92075" bIns="46025" anchor="ctr" anchorCtr="0">
            <a:noAutofit/>
          </a:bodyPr>
          <a:lstStyle/>
          <a:p>
            <a:pPr>
              <a:buClr>
                <a:srgbClr val="000000"/>
              </a:buClr>
              <a:buSzPts val="3600"/>
            </a:pPr>
            <a:r>
              <a:rPr lang="en-US" sz="3600" b="1" kern="0" dirty="0">
                <a:solidFill>
                  <a:srgbClr val="000000"/>
                </a:solidFill>
                <a:latin typeface="Calibri" panose="020F0502020204030204" pitchFamily="34" charset="0"/>
                <a:ea typeface="Arial"/>
                <a:cs typeface="Calibri" panose="020F0502020204030204" pitchFamily="34" charset="0"/>
                <a:sym typeface="Arial"/>
              </a:rPr>
              <a:t>Steps to find the monotonicity of the function of</a:t>
            </a:r>
          </a:p>
          <a:p>
            <a:pPr>
              <a:buClr>
                <a:srgbClr val="000000"/>
              </a:buClr>
              <a:buSzPts val="3600"/>
            </a:pPr>
            <a:r>
              <a:rPr lang="en-US" sz="3600" b="1" kern="0" dirty="0">
                <a:solidFill>
                  <a:srgbClr val="000000"/>
                </a:solidFill>
                <a:latin typeface="Calibri" panose="020F0502020204030204" pitchFamily="34" charset="0"/>
                <a:ea typeface="Arial"/>
                <a:cs typeface="Calibri" panose="020F0502020204030204" pitchFamily="34" charset="0"/>
                <a:sym typeface="Arial"/>
              </a:rPr>
              <a:t>degree II</a:t>
            </a:r>
            <a:endParaRPr sz="3600" b="1"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184" name="Google Shape;184;p7"/>
          <p:cNvSpPr/>
          <p:nvPr/>
        </p:nvSpPr>
        <p:spPr>
          <a:xfrm>
            <a:off x="3505199" y="1143001"/>
            <a:ext cx="7328321" cy="2414588"/>
          </a:xfrm>
          <a:prstGeom prst="rect">
            <a:avLst/>
          </a:prstGeom>
          <a:noFill/>
          <a:ln>
            <a:noFill/>
          </a:ln>
        </p:spPr>
        <p:txBody>
          <a:bodyPr spcFirstLastPara="1" wrap="square" lIns="92075" tIns="46025" rIns="92075" bIns="46025" anchor="t" anchorCtr="0">
            <a:noAutofit/>
          </a:bodyPr>
          <a:lstStyle/>
          <a:p>
            <a:pPr marL="342900" indent="-342900">
              <a:buClr>
                <a:srgbClr val="000000"/>
              </a:buClr>
              <a:buSzPts val="1800"/>
              <a:buFont typeface="Century"/>
              <a:buChar char="•"/>
            </a:pPr>
            <a:r>
              <a:rPr lang="en-US" kern="0" dirty="0">
                <a:solidFill>
                  <a:srgbClr val="000000"/>
                </a:solidFill>
                <a:latin typeface="Calibri" panose="020F0502020204030204" pitchFamily="34" charset="0"/>
                <a:ea typeface="Century"/>
                <a:cs typeface="Calibri" panose="020F0502020204030204" pitchFamily="34" charset="0"/>
                <a:sym typeface="Century"/>
              </a:rPr>
              <a:t>STEP 1: calculate the coordinates of the peak V(</a:t>
            </a:r>
            <a:r>
              <a:rPr lang="en-US" kern="0" dirty="0" err="1">
                <a:solidFill>
                  <a:srgbClr val="000000"/>
                </a:solidFill>
                <a:latin typeface="Calibri" panose="020F0502020204030204" pitchFamily="34" charset="0"/>
                <a:ea typeface="Century"/>
                <a:cs typeface="Calibri" panose="020F0502020204030204" pitchFamily="34" charset="0"/>
                <a:sym typeface="Century"/>
              </a:rPr>
              <a:t>Xv,Yv</a:t>
            </a:r>
            <a:r>
              <a:rPr lang="en-US" kern="0" dirty="0">
                <a:solidFill>
                  <a:srgbClr val="000000"/>
                </a:solidFill>
                <a:latin typeface="Calibri" panose="020F0502020204030204" pitchFamily="34" charset="0"/>
                <a:ea typeface="Century"/>
                <a:cs typeface="Calibri" panose="020F0502020204030204" pitchFamily="34" charset="0"/>
                <a:sym typeface="Century"/>
              </a:rPr>
              <a:t>):</a:t>
            </a:r>
          </a:p>
          <a:p>
            <a:pPr>
              <a:buClr>
                <a:srgbClr val="000000"/>
              </a:buClr>
              <a:buSzPts val="1800"/>
            </a:pPr>
            <a:r>
              <a:rPr lang="en-US" kern="0" dirty="0">
                <a:solidFill>
                  <a:srgbClr val="000000"/>
                </a:solidFill>
                <a:latin typeface="Calibri" panose="020F0502020204030204" pitchFamily="34" charset="0"/>
                <a:ea typeface="Century"/>
                <a:cs typeface="Calibri" panose="020F0502020204030204" pitchFamily="34" charset="0"/>
                <a:sym typeface="Century"/>
              </a:rPr>
              <a:t>                </a:t>
            </a:r>
          </a:p>
          <a:p>
            <a:pPr marL="342900" indent="-342900">
              <a:buClr>
                <a:srgbClr val="000000"/>
              </a:buClr>
              <a:buSzPts val="1800"/>
              <a:buFont typeface="Century"/>
              <a:buChar char="•"/>
            </a:pPr>
            <a:endParaRPr lang="en-US" kern="0" dirty="0">
              <a:solidFill>
                <a:srgbClr val="000000"/>
              </a:solidFill>
              <a:latin typeface="Calibri" panose="020F0502020204030204" pitchFamily="34" charset="0"/>
              <a:ea typeface="Century"/>
              <a:cs typeface="Calibri" panose="020F0502020204030204" pitchFamily="34" charset="0"/>
              <a:sym typeface="Century"/>
            </a:endParaRPr>
          </a:p>
          <a:p>
            <a:pPr>
              <a:buClr>
                <a:srgbClr val="000000"/>
              </a:buClr>
              <a:buSzPts val="1800"/>
            </a:pPr>
            <a:endParaRPr lang="en-US" kern="0" dirty="0">
              <a:solidFill>
                <a:srgbClr val="000000"/>
              </a:solidFill>
              <a:latin typeface="Calibri" panose="020F0502020204030204" pitchFamily="34" charset="0"/>
              <a:ea typeface="Century"/>
              <a:cs typeface="Calibri" panose="020F0502020204030204" pitchFamily="34" charset="0"/>
              <a:sym typeface="Century"/>
            </a:endParaRPr>
          </a:p>
          <a:p>
            <a:pPr>
              <a:buClr>
                <a:srgbClr val="000000"/>
              </a:buClr>
              <a:buSzPts val="1800"/>
            </a:pPr>
            <a:r>
              <a:rPr lang="en-US" kern="0" dirty="0">
                <a:solidFill>
                  <a:srgbClr val="000000"/>
                </a:solidFill>
                <a:latin typeface="Calibri" panose="020F0502020204030204" pitchFamily="34" charset="0"/>
                <a:ea typeface="Century"/>
                <a:cs typeface="Calibri" panose="020F0502020204030204" pitchFamily="34" charset="0"/>
                <a:sym typeface="Century"/>
              </a:rPr>
              <a:t>                                                                         </a:t>
            </a:r>
          </a:p>
          <a:p>
            <a:pPr marL="342900" indent="-342900">
              <a:buClr>
                <a:srgbClr val="000000"/>
              </a:buClr>
              <a:buSzPts val="1800"/>
              <a:buFont typeface="Century"/>
              <a:buChar char="•"/>
            </a:pPr>
            <a:endParaRPr lang="en-US" kern="0" dirty="0">
              <a:solidFill>
                <a:srgbClr val="000000"/>
              </a:solidFill>
              <a:latin typeface="Calibri" panose="020F0502020204030204" pitchFamily="34" charset="0"/>
              <a:ea typeface="Century"/>
              <a:cs typeface="Calibri" panose="020F0502020204030204" pitchFamily="34" charset="0"/>
              <a:sym typeface="Century"/>
            </a:endParaRPr>
          </a:p>
          <a:p>
            <a:pPr marL="342900" indent="-342900">
              <a:buClr>
                <a:srgbClr val="000000"/>
              </a:buClr>
              <a:buSzPts val="1800"/>
              <a:buFont typeface="Century"/>
              <a:buChar char="•"/>
            </a:pPr>
            <a:r>
              <a:rPr lang="en-US" kern="0" dirty="0">
                <a:solidFill>
                  <a:srgbClr val="000000"/>
                </a:solidFill>
                <a:latin typeface="Calibri" panose="020F0502020204030204" pitchFamily="34" charset="0"/>
                <a:ea typeface="Century"/>
                <a:cs typeface="Calibri" panose="020F0502020204030204" pitchFamily="34" charset="0"/>
                <a:sym typeface="Century"/>
              </a:rPr>
              <a:t>STEP 2: fill in one of the following tables:</a:t>
            </a:r>
            <a:endParaRPr kern="0" dirty="0">
              <a:solidFill>
                <a:srgbClr val="000000"/>
              </a:solidFill>
              <a:latin typeface="Calibri" panose="020F0502020204030204" pitchFamily="34" charset="0"/>
              <a:ea typeface="Comic Sans MS"/>
              <a:cs typeface="Calibri" panose="020F0502020204030204" pitchFamily="34" charset="0"/>
              <a:sym typeface="Comic Sans MS"/>
            </a:endParaRPr>
          </a:p>
        </p:txBody>
      </p:sp>
      <p:grpSp>
        <p:nvGrpSpPr>
          <p:cNvPr id="185" name="Google Shape;185;p7"/>
          <p:cNvGrpSpPr/>
          <p:nvPr/>
        </p:nvGrpSpPr>
        <p:grpSpPr>
          <a:xfrm>
            <a:off x="4343400" y="1676400"/>
            <a:ext cx="4953000" cy="990600"/>
            <a:chOff x="1776" y="1872"/>
            <a:chExt cx="3120" cy="624"/>
          </a:xfrm>
        </p:grpSpPr>
        <p:cxnSp>
          <p:nvCxnSpPr>
            <p:cNvPr id="186" name="Google Shape;186;p7"/>
            <p:cNvCxnSpPr/>
            <p:nvPr/>
          </p:nvCxnSpPr>
          <p:spPr>
            <a:xfrm>
              <a:off x="2412" y="2208"/>
              <a:ext cx="577" cy="0"/>
            </a:xfrm>
            <a:prstGeom prst="straightConnector1">
              <a:avLst/>
            </a:prstGeom>
            <a:noFill/>
            <a:ln w="9525" cap="flat" cmpd="sng">
              <a:solidFill>
                <a:schemeClr val="dk1"/>
              </a:solidFill>
              <a:prstDash val="solid"/>
              <a:round/>
              <a:headEnd type="none" w="sm" len="sm"/>
              <a:tailEnd type="none" w="sm" len="sm"/>
            </a:ln>
          </p:spPr>
        </p:cxnSp>
        <p:cxnSp>
          <p:nvCxnSpPr>
            <p:cNvPr id="187" name="Google Shape;187;p7"/>
            <p:cNvCxnSpPr/>
            <p:nvPr/>
          </p:nvCxnSpPr>
          <p:spPr>
            <a:xfrm>
              <a:off x="4260" y="2208"/>
              <a:ext cx="636" cy="0"/>
            </a:xfrm>
            <a:prstGeom prst="straightConnector1">
              <a:avLst/>
            </a:prstGeom>
            <a:noFill/>
            <a:ln w="9525" cap="flat" cmpd="sng">
              <a:solidFill>
                <a:schemeClr val="dk1"/>
              </a:solidFill>
              <a:prstDash val="solid"/>
              <a:round/>
              <a:headEnd type="none" w="sm" len="sm"/>
              <a:tailEnd type="none" w="sm" len="sm"/>
            </a:ln>
          </p:spPr>
        </p:cxnSp>
        <p:sp>
          <p:nvSpPr>
            <p:cNvPr id="188" name="Google Shape;188;p7"/>
            <p:cNvSpPr/>
            <p:nvPr/>
          </p:nvSpPr>
          <p:spPr>
            <a:xfrm>
              <a:off x="1776" y="2016"/>
              <a:ext cx="542" cy="312"/>
            </a:xfrm>
            <a:prstGeom prst="rect">
              <a:avLst/>
            </a:prstGeom>
          </p:spPr>
          <p:txBody>
            <a:bodyPr>
              <a:prstTxWarp prst="textPlain">
                <a:avLst/>
              </a:prstTxWarp>
            </a:bodyPr>
            <a:lstStyle/>
            <a:p>
              <a:pPr algn="ctr">
                <a:buClr>
                  <a:srgbClr val="000000"/>
                </a:buClr>
              </a:pPr>
              <a:r>
                <a:rPr sz="1400" b="1" kern="0">
                  <a:ln w="9525" cap="flat" cmpd="sng">
                    <a:solidFill>
                      <a:srgbClr val="CC3300"/>
                    </a:solidFill>
                    <a:prstDash val="solid"/>
                    <a:round/>
                    <a:headEnd type="none" w="sm" len="sm"/>
                    <a:tailEnd type="none" w="sm" len="sm"/>
                  </a:ln>
                  <a:solidFill>
                    <a:srgbClr val="CC3300"/>
                  </a:solidFill>
                  <a:latin typeface="Calibri" panose="020F0502020204030204" pitchFamily="34" charset="0"/>
                  <a:cs typeface="Calibri" panose="020F0502020204030204" pitchFamily="34" charset="0"/>
                  <a:sym typeface="Arial"/>
                </a:rPr>
                <a:t>Xv =</a:t>
              </a:r>
            </a:p>
          </p:txBody>
        </p:sp>
        <p:sp>
          <p:nvSpPr>
            <p:cNvPr id="189" name="Google Shape;189;p7"/>
            <p:cNvSpPr/>
            <p:nvPr/>
          </p:nvSpPr>
          <p:spPr>
            <a:xfrm>
              <a:off x="3567" y="2016"/>
              <a:ext cx="578" cy="336"/>
            </a:xfrm>
            <a:prstGeom prst="rect">
              <a:avLst/>
            </a:prstGeom>
          </p:spPr>
          <p:txBody>
            <a:bodyPr>
              <a:prstTxWarp prst="textPlain">
                <a:avLst/>
              </a:prstTxWarp>
            </a:bodyPr>
            <a:lstStyle/>
            <a:p>
              <a:pPr algn="ctr">
                <a:buClr>
                  <a:srgbClr val="000000"/>
                </a:buClr>
              </a:pPr>
              <a:r>
                <a:rPr sz="1400" b="1" kern="0" dirty="0" err="1">
                  <a:ln w="9525" cap="flat" cmpd="sng">
                    <a:solidFill>
                      <a:srgbClr val="CC3300"/>
                    </a:solidFill>
                    <a:prstDash val="solid"/>
                    <a:round/>
                    <a:headEnd type="none" w="sm" len="sm"/>
                    <a:tailEnd type="none" w="sm" len="sm"/>
                  </a:ln>
                  <a:solidFill>
                    <a:srgbClr val="CC3300"/>
                  </a:solidFill>
                  <a:latin typeface="Calibri" panose="020F0502020204030204" pitchFamily="34" charset="0"/>
                  <a:cs typeface="Calibri" panose="020F0502020204030204" pitchFamily="34" charset="0"/>
                  <a:sym typeface="Arial"/>
                </a:rPr>
                <a:t>Yv</a:t>
              </a:r>
              <a:r>
                <a:rPr sz="1400" b="1" kern="0" dirty="0">
                  <a:ln w="9525" cap="flat" cmpd="sng">
                    <a:solidFill>
                      <a:srgbClr val="CC3300"/>
                    </a:solidFill>
                    <a:prstDash val="solid"/>
                    <a:round/>
                    <a:headEnd type="none" w="sm" len="sm"/>
                    <a:tailEnd type="none" w="sm" len="sm"/>
                  </a:ln>
                  <a:solidFill>
                    <a:srgbClr val="CC3300"/>
                  </a:solidFill>
                  <a:latin typeface="Calibri" panose="020F0502020204030204" pitchFamily="34" charset="0"/>
                  <a:cs typeface="Calibri" panose="020F0502020204030204" pitchFamily="34" charset="0"/>
                  <a:sym typeface="Arial"/>
                </a:rPr>
                <a:t> =</a:t>
              </a:r>
            </a:p>
          </p:txBody>
        </p:sp>
        <p:sp>
          <p:nvSpPr>
            <p:cNvPr id="190" name="Google Shape;190;p7"/>
            <p:cNvSpPr/>
            <p:nvPr/>
          </p:nvSpPr>
          <p:spPr>
            <a:xfrm>
              <a:off x="4376" y="1968"/>
              <a:ext cx="404" cy="480"/>
            </a:xfrm>
            <a:prstGeom prst="rect">
              <a:avLst/>
            </a:prstGeom>
          </p:spPr>
          <p:txBody>
            <a:bodyPr>
              <a:prstTxWarp prst="textPlain">
                <a:avLst/>
              </a:prstTxWarp>
            </a:bodyPr>
            <a:lstStyle/>
            <a:p>
              <a:pPr algn="ctr">
                <a:buClr>
                  <a:srgbClr val="000000"/>
                </a:buClr>
              </a:pPr>
              <a:r>
                <a:rPr sz="1400" kern="0" dirty="0">
                  <a:solidFill>
                    <a:srgbClr val="336699"/>
                  </a:solidFill>
                  <a:latin typeface="Calibri" panose="020F0502020204030204" pitchFamily="34" charset="0"/>
                  <a:cs typeface="Calibri" panose="020F0502020204030204" pitchFamily="34" charset="0"/>
                  <a:sym typeface="Arial"/>
                </a:rPr>
                <a:t>- Δ</a:t>
              </a:r>
              <a:br>
                <a:rPr sz="1400" kern="0" dirty="0">
                  <a:solidFill>
                    <a:srgbClr val="336699"/>
                  </a:solidFill>
                  <a:latin typeface="Calibri" panose="020F0502020204030204" pitchFamily="34" charset="0"/>
                  <a:cs typeface="Calibri" panose="020F0502020204030204" pitchFamily="34" charset="0"/>
                  <a:sym typeface="Arial"/>
                </a:rPr>
              </a:br>
              <a:r>
                <a:rPr sz="1400" kern="0" dirty="0">
                  <a:solidFill>
                    <a:srgbClr val="336699"/>
                  </a:solidFill>
                  <a:latin typeface="Calibri" panose="020F0502020204030204" pitchFamily="34" charset="0"/>
                  <a:cs typeface="Calibri" panose="020F0502020204030204" pitchFamily="34" charset="0"/>
                  <a:sym typeface="Arial"/>
                </a:rPr>
                <a:t>4a</a:t>
              </a:r>
            </a:p>
          </p:txBody>
        </p:sp>
        <p:sp>
          <p:nvSpPr>
            <p:cNvPr id="191" name="Google Shape;191;p7"/>
            <p:cNvSpPr/>
            <p:nvPr/>
          </p:nvSpPr>
          <p:spPr>
            <a:xfrm>
              <a:off x="2527" y="1872"/>
              <a:ext cx="289" cy="624"/>
            </a:xfrm>
            <a:prstGeom prst="rect">
              <a:avLst/>
            </a:prstGeom>
          </p:spPr>
          <p:txBody>
            <a:bodyPr>
              <a:prstTxWarp prst="textPlain">
                <a:avLst/>
              </a:prstTxWarp>
            </a:bodyPr>
            <a:lstStyle/>
            <a:p>
              <a:pPr algn="ctr">
                <a:buClr>
                  <a:srgbClr val="000000"/>
                </a:buClr>
              </a:pPr>
              <a:r>
                <a:rPr sz="1400" kern="0">
                  <a:solidFill>
                    <a:srgbClr val="336699"/>
                  </a:solidFill>
                  <a:latin typeface="Calibri" panose="020F0502020204030204" pitchFamily="34" charset="0"/>
                  <a:cs typeface="Calibri" panose="020F0502020204030204" pitchFamily="34" charset="0"/>
                  <a:sym typeface="Arial"/>
                </a:rPr>
                <a:t> -b</a:t>
              </a:r>
              <a:br>
                <a:rPr sz="1400" kern="0">
                  <a:solidFill>
                    <a:srgbClr val="336699"/>
                  </a:solidFill>
                  <a:latin typeface="Calibri" panose="020F0502020204030204" pitchFamily="34" charset="0"/>
                  <a:cs typeface="Calibri" panose="020F0502020204030204" pitchFamily="34" charset="0"/>
                  <a:sym typeface="Arial"/>
                </a:rPr>
              </a:br>
              <a:r>
                <a:rPr sz="1400" kern="0">
                  <a:solidFill>
                    <a:srgbClr val="336699"/>
                  </a:solidFill>
                  <a:latin typeface="Calibri" panose="020F0502020204030204" pitchFamily="34" charset="0"/>
                  <a:cs typeface="Calibri" panose="020F0502020204030204" pitchFamily="34" charset="0"/>
                  <a:sym typeface="Arial"/>
                </a:rPr>
                <a:t> 2a</a:t>
              </a:r>
            </a:p>
          </p:txBody>
        </p:sp>
      </p:grpSp>
      <p:pic>
        <p:nvPicPr>
          <p:cNvPr id="192" name="Google Shape;192;p7" descr="TitleSlideBorder"/>
          <p:cNvPicPr preferRelativeResize="0"/>
          <p:nvPr/>
        </p:nvPicPr>
        <p:blipFill rotWithShape="1">
          <a:blip r:embed="rId3">
            <a:alphaModFix/>
          </a:blip>
          <a:srcRect/>
          <a:stretch/>
        </p:blipFill>
        <p:spPr>
          <a:xfrm>
            <a:off x="3657600" y="3962400"/>
            <a:ext cx="6781800" cy="1066800"/>
          </a:xfrm>
          <a:prstGeom prst="rect">
            <a:avLst/>
          </a:prstGeom>
          <a:noFill/>
          <a:ln w="28575" cap="flat" cmpd="sng">
            <a:solidFill>
              <a:srgbClr val="000000"/>
            </a:solidFill>
            <a:prstDash val="solid"/>
            <a:miter lim="800000"/>
            <a:headEnd type="none" w="sm" len="sm"/>
            <a:tailEnd type="none" w="sm" len="sm"/>
          </a:ln>
        </p:spPr>
      </p:pic>
      <p:sp>
        <p:nvSpPr>
          <p:cNvPr id="193" name="Google Shape;193;p7"/>
          <p:cNvSpPr/>
          <p:nvPr/>
        </p:nvSpPr>
        <p:spPr>
          <a:xfrm>
            <a:off x="3657600" y="3505201"/>
            <a:ext cx="21209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dirty="0">
                <a:solidFill>
                  <a:srgbClr val="0000FF"/>
                </a:solidFill>
                <a:latin typeface="Calibri" panose="020F0502020204030204" pitchFamily="34" charset="0"/>
                <a:ea typeface="Arial"/>
                <a:cs typeface="Calibri" panose="020F0502020204030204" pitchFamily="34" charset="0"/>
                <a:sym typeface="Arial"/>
              </a:rPr>
              <a:t>If a &gt;0, then:</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cxnSp>
        <p:nvCxnSpPr>
          <p:cNvPr id="194" name="Google Shape;194;p7"/>
          <p:cNvCxnSpPr/>
          <p:nvPr/>
        </p:nvCxnSpPr>
        <p:spPr>
          <a:xfrm>
            <a:off x="3733800" y="4497388"/>
            <a:ext cx="6858000" cy="0"/>
          </a:xfrm>
          <a:prstGeom prst="straightConnector1">
            <a:avLst/>
          </a:prstGeom>
          <a:noFill/>
          <a:ln w="28575" cap="flat" cmpd="sng">
            <a:solidFill>
              <a:srgbClr val="CC3300"/>
            </a:solidFill>
            <a:prstDash val="solid"/>
            <a:round/>
            <a:headEnd type="none" w="sm" len="sm"/>
            <a:tailEnd type="none" w="sm" len="sm"/>
          </a:ln>
        </p:spPr>
      </p:cxnSp>
      <p:cxnSp>
        <p:nvCxnSpPr>
          <p:cNvPr id="195" name="Google Shape;195;p7"/>
          <p:cNvCxnSpPr/>
          <p:nvPr/>
        </p:nvCxnSpPr>
        <p:spPr>
          <a:xfrm>
            <a:off x="4800600" y="3963988"/>
            <a:ext cx="0" cy="1065212"/>
          </a:xfrm>
          <a:prstGeom prst="straightConnector1">
            <a:avLst/>
          </a:prstGeom>
          <a:noFill/>
          <a:ln w="28575" cap="flat" cmpd="sng">
            <a:solidFill>
              <a:srgbClr val="CC3300"/>
            </a:solidFill>
            <a:prstDash val="solid"/>
            <a:round/>
            <a:headEnd type="none" w="sm" len="sm"/>
            <a:tailEnd type="none" w="sm" len="sm"/>
          </a:ln>
        </p:spPr>
      </p:cxnSp>
      <p:sp>
        <p:nvSpPr>
          <p:cNvPr id="196" name="Google Shape;196;p7"/>
          <p:cNvSpPr/>
          <p:nvPr/>
        </p:nvSpPr>
        <p:spPr>
          <a:xfrm>
            <a:off x="4114801" y="3952875"/>
            <a:ext cx="33496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97" name="Google Shape;197;p7"/>
          <p:cNvSpPr/>
          <p:nvPr/>
        </p:nvSpPr>
        <p:spPr>
          <a:xfrm>
            <a:off x="3886201" y="449580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b="1"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98" name="Google Shape;198;p7"/>
          <p:cNvSpPr/>
          <p:nvPr/>
        </p:nvSpPr>
        <p:spPr>
          <a:xfrm>
            <a:off x="4800600" y="395446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199" name="Google Shape;199;p7"/>
          <p:cNvSpPr/>
          <p:nvPr/>
        </p:nvSpPr>
        <p:spPr>
          <a:xfrm>
            <a:off x="9829800" y="3954463"/>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00" name="Google Shape;200;p7"/>
          <p:cNvSpPr/>
          <p:nvPr/>
        </p:nvSpPr>
        <p:spPr>
          <a:xfrm>
            <a:off x="4832350" y="4553744"/>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dirty="0">
                <a:solidFill>
                  <a:srgbClr val="000000"/>
                </a:solidFill>
                <a:latin typeface="Calibri" panose="020F0502020204030204" pitchFamily="34" charset="0"/>
                <a:ea typeface="Arial Narrow"/>
                <a:cs typeface="Calibri" panose="020F0502020204030204" pitchFamily="34" charset="0"/>
                <a:sym typeface="Arial Narrow"/>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01" name="Google Shape;201;p7"/>
          <p:cNvSpPr/>
          <p:nvPr/>
        </p:nvSpPr>
        <p:spPr>
          <a:xfrm>
            <a:off x="9829800" y="448786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02" name="Google Shape;202;p7"/>
          <p:cNvSpPr/>
          <p:nvPr/>
        </p:nvSpPr>
        <p:spPr>
          <a:xfrm>
            <a:off x="7162801" y="3886201"/>
            <a:ext cx="521297"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u="sng" kern="0">
                <a:solidFill>
                  <a:srgbClr val="000000"/>
                </a:solidFill>
                <a:latin typeface="Calibri" panose="020F0502020204030204" pitchFamily="34" charset="0"/>
                <a:ea typeface="Arial Narrow"/>
                <a:cs typeface="Calibri" panose="020F0502020204030204" pitchFamily="34" charset="0"/>
                <a:sym typeface="Arial Narrow"/>
              </a:rPr>
              <a:t>-b  </a:t>
            </a:r>
            <a:r>
              <a:rPr lang="en-US" b="1" kern="0">
                <a:solidFill>
                  <a:srgbClr val="000000"/>
                </a:solidFill>
                <a:latin typeface="Calibri" panose="020F0502020204030204" pitchFamily="34" charset="0"/>
                <a:ea typeface="Arial Narrow"/>
                <a:cs typeface="Calibri" panose="020F0502020204030204" pitchFamily="34" charset="0"/>
                <a:sym typeface="Arial Narrow"/>
              </a:rPr>
              <a:t> </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203" name="Google Shape;203;p7"/>
          <p:cNvGrpSpPr/>
          <p:nvPr/>
        </p:nvGrpSpPr>
        <p:grpSpPr>
          <a:xfrm>
            <a:off x="7086600" y="4419600"/>
            <a:ext cx="755650" cy="641350"/>
            <a:chOff x="3312" y="3504"/>
            <a:chExt cx="476" cy="404"/>
          </a:xfrm>
        </p:grpSpPr>
        <p:sp>
          <p:nvSpPr>
            <p:cNvPr id="204" name="Google Shape;204;p7"/>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00"/>
                  </a:solidFill>
                  <a:latin typeface="Calibri" panose="020F0502020204030204" pitchFamily="34" charset="0"/>
                  <a:ea typeface="Arial Narrow"/>
                  <a:cs typeface="Calibri" panose="020F0502020204030204" pitchFamily="34" charset="0"/>
                  <a:sym typeface="Arial Narrow"/>
                </a:rPr>
                <a:t>-Δ</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205" name="Google Shape;205;p7"/>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206" name="Google Shape;206;p7"/>
          <p:cNvCxnSpPr/>
          <p:nvPr/>
        </p:nvCxnSpPr>
        <p:spPr>
          <a:xfrm>
            <a:off x="5562600" y="4648200"/>
            <a:ext cx="1371600" cy="228600"/>
          </a:xfrm>
          <a:prstGeom prst="straightConnector1">
            <a:avLst/>
          </a:prstGeom>
          <a:noFill/>
          <a:ln w="38100" cap="flat" cmpd="sng">
            <a:solidFill>
              <a:schemeClr val="dk1"/>
            </a:solidFill>
            <a:prstDash val="solid"/>
            <a:round/>
            <a:headEnd type="none" w="sm" len="sm"/>
            <a:tailEnd type="triangle" w="lg" len="lg"/>
          </a:ln>
        </p:spPr>
      </p:cxnSp>
      <p:cxnSp>
        <p:nvCxnSpPr>
          <p:cNvPr id="207" name="Google Shape;207;p7"/>
          <p:cNvCxnSpPr/>
          <p:nvPr/>
        </p:nvCxnSpPr>
        <p:spPr>
          <a:xfrm rot="10800000" flipH="1">
            <a:off x="7848600" y="4648200"/>
            <a:ext cx="1371600" cy="228600"/>
          </a:xfrm>
          <a:prstGeom prst="straightConnector1">
            <a:avLst/>
          </a:prstGeom>
          <a:noFill/>
          <a:ln w="38100" cap="flat" cmpd="sng">
            <a:solidFill>
              <a:schemeClr val="dk1"/>
            </a:solidFill>
            <a:prstDash val="solid"/>
            <a:round/>
            <a:headEnd type="none" w="sm" len="sm"/>
            <a:tailEnd type="triangle" w="lg" len="lg"/>
          </a:ln>
        </p:spPr>
      </p:cxnSp>
      <p:sp>
        <p:nvSpPr>
          <p:cNvPr id="208" name="Google Shape;208;p7"/>
          <p:cNvSpPr/>
          <p:nvPr/>
        </p:nvSpPr>
        <p:spPr>
          <a:xfrm>
            <a:off x="3657600" y="5181601"/>
            <a:ext cx="20574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dirty="0">
                <a:solidFill>
                  <a:srgbClr val="0000FF"/>
                </a:solidFill>
                <a:latin typeface="Calibri" panose="020F0502020204030204" pitchFamily="34" charset="0"/>
                <a:ea typeface="Arial"/>
                <a:cs typeface="Calibri" panose="020F0502020204030204" pitchFamily="34" charset="0"/>
                <a:sym typeface="Arial"/>
              </a:rPr>
              <a:t>If a&lt;0, then:</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pic>
        <p:nvPicPr>
          <p:cNvPr id="209" name="Google Shape;209;p7" descr="TitleSlideBorder"/>
          <p:cNvPicPr preferRelativeResize="0"/>
          <p:nvPr/>
        </p:nvPicPr>
        <p:blipFill rotWithShape="1">
          <a:blip r:embed="rId3">
            <a:alphaModFix/>
          </a:blip>
          <a:srcRect/>
          <a:stretch/>
        </p:blipFill>
        <p:spPr>
          <a:xfrm>
            <a:off x="3549650" y="5584827"/>
            <a:ext cx="6781800" cy="1066800"/>
          </a:xfrm>
          <a:prstGeom prst="rect">
            <a:avLst/>
          </a:prstGeom>
          <a:noFill/>
          <a:ln w="28575" cap="flat" cmpd="sng">
            <a:solidFill>
              <a:srgbClr val="000000"/>
            </a:solidFill>
            <a:prstDash val="solid"/>
            <a:miter lim="800000"/>
            <a:headEnd type="none" w="sm" len="sm"/>
            <a:tailEnd type="none" w="sm" len="sm"/>
          </a:ln>
        </p:spPr>
      </p:pic>
      <p:cxnSp>
        <p:nvCxnSpPr>
          <p:cNvPr id="210" name="Google Shape;210;p7"/>
          <p:cNvCxnSpPr/>
          <p:nvPr/>
        </p:nvCxnSpPr>
        <p:spPr>
          <a:xfrm>
            <a:off x="3657600" y="6142038"/>
            <a:ext cx="6858000" cy="0"/>
          </a:xfrm>
          <a:prstGeom prst="straightConnector1">
            <a:avLst/>
          </a:prstGeom>
          <a:noFill/>
          <a:ln w="28575" cap="flat" cmpd="sng">
            <a:solidFill>
              <a:srgbClr val="CC3300"/>
            </a:solidFill>
            <a:prstDash val="solid"/>
            <a:round/>
            <a:headEnd type="none" w="sm" len="sm"/>
            <a:tailEnd type="none" w="sm" len="sm"/>
          </a:ln>
        </p:spPr>
      </p:cxnSp>
      <p:cxnSp>
        <p:nvCxnSpPr>
          <p:cNvPr id="211" name="Google Shape;211;p7"/>
          <p:cNvCxnSpPr/>
          <p:nvPr/>
        </p:nvCxnSpPr>
        <p:spPr>
          <a:xfrm>
            <a:off x="4724400" y="5608638"/>
            <a:ext cx="0" cy="1020762"/>
          </a:xfrm>
          <a:prstGeom prst="straightConnector1">
            <a:avLst/>
          </a:prstGeom>
          <a:noFill/>
          <a:ln w="28575" cap="flat" cmpd="sng">
            <a:solidFill>
              <a:srgbClr val="CC3300"/>
            </a:solidFill>
            <a:prstDash val="solid"/>
            <a:round/>
            <a:headEnd type="none" w="sm" len="sm"/>
            <a:tailEnd type="none" w="sm" len="sm"/>
          </a:ln>
        </p:spPr>
      </p:cxnSp>
      <p:sp>
        <p:nvSpPr>
          <p:cNvPr id="212" name="Google Shape;212;p7"/>
          <p:cNvSpPr/>
          <p:nvPr/>
        </p:nvSpPr>
        <p:spPr>
          <a:xfrm>
            <a:off x="4038601" y="5562600"/>
            <a:ext cx="334963"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3" name="Google Shape;213;p7"/>
          <p:cNvSpPr/>
          <p:nvPr/>
        </p:nvSpPr>
        <p:spPr>
          <a:xfrm>
            <a:off x="3810001" y="614045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b="1"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4" name="Google Shape;214;p7"/>
          <p:cNvSpPr/>
          <p:nvPr/>
        </p:nvSpPr>
        <p:spPr>
          <a:xfrm>
            <a:off x="4724400" y="559911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5" name="Google Shape;215;p7"/>
          <p:cNvSpPr/>
          <p:nvPr/>
        </p:nvSpPr>
        <p:spPr>
          <a:xfrm>
            <a:off x="9753600" y="5599113"/>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6" name="Google Shape;216;p7"/>
          <p:cNvSpPr/>
          <p:nvPr/>
        </p:nvSpPr>
        <p:spPr>
          <a:xfrm>
            <a:off x="4724400" y="6154129"/>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dirty="0">
                <a:solidFill>
                  <a:srgbClr val="000000"/>
                </a:solidFill>
                <a:latin typeface="Calibri" panose="020F0502020204030204" pitchFamily="34" charset="0"/>
                <a:ea typeface="Arial Narrow"/>
                <a:cs typeface="Calibri" panose="020F0502020204030204" pitchFamily="34" charset="0"/>
                <a:sym typeface="Arial Narrow"/>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17" name="Google Shape;217;p7"/>
          <p:cNvSpPr/>
          <p:nvPr/>
        </p:nvSpPr>
        <p:spPr>
          <a:xfrm>
            <a:off x="9753600" y="6132513"/>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18" name="Google Shape;218;p7"/>
          <p:cNvSpPr/>
          <p:nvPr/>
        </p:nvSpPr>
        <p:spPr>
          <a:xfrm>
            <a:off x="7086601" y="5530851"/>
            <a:ext cx="521297" cy="646331"/>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u="sng" kern="0">
                <a:solidFill>
                  <a:srgbClr val="000000"/>
                </a:solidFill>
                <a:latin typeface="Calibri" panose="020F0502020204030204" pitchFamily="34" charset="0"/>
                <a:ea typeface="Arial Narrow"/>
                <a:cs typeface="Calibri" panose="020F0502020204030204" pitchFamily="34" charset="0"/>
                <a:sym typeface="Arial Narrow"/>
              </a:rPr>
              <a:t>-b  </a:t>
            </a:r>
            <a:r>
              <a:rPr lang="en-US" b="1" kern="0">
                <a:solidFill>
                  <a:srgbClr val="000000"/>
                </a:solidFill>
                <a:latin typeface="Calibri" panose="020F0502020204030204" pitchFamily="34" charset="0"/>
                <a:ea typeface="Arial Narrow"/>
                <a:cs typeface="Calibri" panose="020F0502020204030204" pitchFamily="34" charset="0"/>
                <a:sym typeface="Arial Narrow"/>
              </a:rPr>
              <a:t> </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2a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grpSp>
        <p:nvGrpSpPr>
          <p:cNvPr id="219" name="Google Shape;219;p7"/>
          <p:cNvGrpSpPr/>
          <p:nvPr/>
        </p:nvGrpSpPr>
        <p:grpSpPr>
          <a:xfrm>
            <a:off x="7010400" y="6064250"/>
            <a:ext cx="755650" cy="641350"/>
            <a:chOff x="3312" y="3504"/>
            <a:chExt cx="476" cy="404"/>
          </a:xfrm>
        </p:grpSpPr>
        <p:sp>
          <p:nvSpPr>
            <p:cNvPr id="220" name="Google Shape;220;p7"/>
            <p:cNvSpPr/>
            <p:nvPr/>
          </p:nvSpPr>
          <p:spPr>
            <a:xfrm>
              <a:off x="3312" y="3504"/>
              <a:ext cx="476" cy="404"/>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00"/>
                  </a:solidFill>
                  <a:latin typeface="Calibri" panose="020F0502020204030204" pitchFamily="34" charset="0"/>
                  <a:ea typeface="Arial Narrow"/>
                  <a:cs typeface="Calibri" panose="020F0502020204030204" pitchFamily="34" charset="0"/>
                  <a:sym typeface="Arial Narrow"/>
                </a:rPr>
                <a:t>-Δ</a:t>
              </a:r>
              <a:r>
                <a:rPr lang="en-US" kern="0">
                  <a:solidFill>
                    <a:srgbClr val="000000"/>
                  </a:solidFill>
                  <a:latin typeface="Calibri" panose="020F0502020204030204" pitchFamily="34" charset="0"/>
                  <a:ea typeface="Arial Narrow"/>
                  <a:cs typeface="Calibri" panose="020F0502020204030204" pitchFamily="34" charset="0"/>
                  <a:sym typeface="Arial Narrow"/>
                </a:rPr>
                <a:t> </a:t>
              </a:r>
              <a:br>
                <a:rPr lang="en-US" b="1" kern="0">
                  <a:solidFill>
                    <a:srgbClr val="000000"/>
                  </a:solidFill>
                  <a:latin typeface="Calibri" panose="020F0502020204030204" pitchFamily="34" charset="0"/>
                  <a:ea typeface="Arial Narrow"/>
                  <a:cs typeface="Calibri" panose="020F0502020204030204" pitchFamily="34" charset="0"/>
                  <a:sym typeface="Arial Narrow"/>
                </a:rPr>
              </a:br>
              <a:r>
                <a:rPr lang="en-US" b="1" kern="0">
                  <a:solidFill>
                    <a:srgbClr val="000000"/>
                  </a:solidFill>
                  <a:latin typeface="Calibri" panose="020F0502020204030204" pitchFamily="34" charset="0"/>
                  <a:ea typeface="Arial Narrow"/>
                  <a:cs typeface="Calibri" panose="020F0502020204030204" pitchFamily="34" charset="0"/>
                  <a:sym typeface="Arial Narrow"/>
                </a:rPr>
                <a:t> 4a</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cxnSp>
          <p:nvCxnSpPr>
            <p:cNvPr id="221" name="Google Shape;221;p7"/>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222" name="Google Shape;222;p7"/>
          <p:cNvCxnSpPr/>
          <p:nvPr/>
        </p:nvCxnSpPr>
        <p:spPr>
          <a:xfrm rot="10800000" flipH="1">
            <a:off x="5334000" y="6248400"/>
            <a:ext cx="1524000" cy="304800"/>
          </a:xfrm>
          <a:prstGeom prst="straightConnector1">
            <a:avLst/>
          </a:prstGeom>
          <a:noFill/>
          <a:ln w="38100" cap="flat" cmpd="sng">
            <a:solidFill>
              <a:schemeClr val="dk1"/>
            </a:solidFill>
            <a:prstDash val="solid"/>
            <a:round/>
            <a:headEnd type="none" w="sm" len="sm"/>
            <a:tailEnd type="triangle" w="lg" len="lg"/>
          </a:ln>
        </p:spPr>
      </p:cxnSp>
      <p:cxnSp>
        <p:nvCxnSpPr>
          <p:cNvPr id="223" name="Google Shape;223;p7"/>
          <p:cNvCxnSpPr/>
          <p:nvPr/>
        </p:nvCxnSpPr>
        <p:spPr>
          <a:xfrm>
            <a:off x="7772400" y="6248400"/>
            <a:ext cx="1447800" cy="228600"/>
          </a:xfrm>
          <a:prstGeom prst="straightConnector1">
            <a:avLst/>
          </a:prstGeom>
          <a:noFill/>
          <a:ln w="38100" cap="flat" cmpd="sng">
            <a:solidFill>
              <a:schemeClr val="dk1"/>
            </a:solidFill>
            <a:prstDash val="solid"/>
            <a:round/>
            <a:headEnd type="none" w="sm" len="sm"/>
            <a:tailEnd type="triangle" w="lg" len="lg"/>
          </a:ln>
        </p:spPr>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2"/>
                                        </p:tgtEl>
                                        <p:attrNameLst>
                                          <p:attrName>style.visibility</p:attrName>
                                        </p:attrNameLst>
                                      </p:cBhvr>
                                      <p:to>
                                        <p:strVal val="visible"/>
                                      </p:to>
                                    </p:set>
                                    <p:animEffect transition="in" filter="fade">
                                      <p:cBhvr>
                                        <p:cTn id="7" dur="500"/>
                                        <p:tgtEl>
                                          <p:spTgt spid="192"/>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93"/>
                                        </p:tgtEl>
                                        <p:attrNameLst>
                                          <p:attrName>style.visibility</p:attrName>
                                        </p:attrNameLst>
                                      </p:cBhvr>
                                      <p:to>
                                        <p:strVal val="visible"/>
                                      </p:to>
                                    </p:set>
                                    <p:animEffect transition="in" filter="fade">
                                      <p:cBhvr>
                                        <p:cTn id="11" dur="1000"/>
                                        <p:tgtEl>
                                          <p:spTgt spid="193"/>
                                        </p:tgtEl>
                                      </p:cBhvr>
                                    </p:animEffect>
                                  </p:childTnLst>
                                </p:cTn>
                              </p:par>
                            </p:childTnLst>
                          </p:cTn>
                        </p:par>
                        <p:par>
                          <p:cTn id="12" fill="hold">
                            <p:stCondLst>
                              <p:cond delay="1500"/>
                            </p:stCondLst>
                            <p:childTnLst>
                              <p:par>
                                <p:cTn id="13" presetID="10" presetClass="entr" presetSubtype="0" fill="hold" nodeType="afterEffect">
                                  <p:stCondLst>
                                    <p:cond delay="0"/>
                                  </p:stCondLst>
                                  <p:childTnLst>
                                    <p:set>
                                      <p:cBhvr>
                                        <p:cTn id="14" dur="1" fill="hold">
                                          <p:stCondLst>
                                            <p:cond delay="0"/>
                                          </p:stCondLst>
                                        </p:cTn>
                                        <p:tgtEl>
                                          <p:spTgt spid="194"/>
                                        </p:tgtEl>
                                        <p:attrNameLst>
                                          <p:attrName>style.visibility</p:attrName>
                                        </p:attrNameLst>
                                      </p:cBhvr>
                                      <p:to>
                                        <p:strVal val="visible"/>
                                      </p:to>
                                    </p:set>
                                    <p:animEffect transition="in" filter="fade">
                                      <p:cBhvr>
                                        <p:cTn id="15" dur="1"/>
                                        <p:tgtEl>
                                          <p:spTgt spid="194"/>
                                        </p:tgtEl>
                                      </p:cBhvr>
                                    </p:animEffect>
                                  </p:childTnLst>
                                </p:cTn>
                              </p:par>
                            </p:childTnLst>
                          </p:cTn>
                        </p:par>
                        <p:par>
                          <p:cTn id="16" fill="hold">
                            <p:stCondLst>
                              <p:cond delay="1501"/>
                            </p:stCondLst>
                            <p:childTnLst>
                              <p:par>
                                <p:cTn id="17" presetID="10" presetClass="entr" presetSubtype="0" fill="hold" nodeType="afterEffect">
                                  <p:stCondLst>
                                    <p:cond delay="0"/>
                                  </p:stCondLst>
                                  <p:childTnLst>
                                    <p:set>
                                      <p:cBhvr>
                                        <p:cTn id="18" dur="1" fill="hold">
                                          <p:stCondLst>
                                            <p:cond delay="0"/>
                                          </p:stCondLst>
                                        </p:cTn>
                                        <p:tgtEl>
                                          <p:spTgt spid="195"/>
                                        </p:tgtEl>
                                        <p:attrNameLst>
                                          <p:attrName>style.visibility</p:attrName>
                                        </p:attrNameLst>
                                      </p:cBhvr>
                                      <p:to>
                                        <p:strVal val="visible"/>
                                      </p:to>
                                    </p:set>
                                    <p:animEffect transition="in" filter="fade">
                                      <p:cBhvr>
                                        <p:cTn id="19" dur="1"/>
                                        <p:tgtEl>
                                          <p:spTgt spid="195"/>
                                        </p:tgtEl>
                                      </p:cBhvr>
                                    </p:animEffect>
                                  </p:childTnLst>
                                </p:cTn>
                              </p:par>
                            </p:childTnLst>
                          </p:cTn>
                        </p:par>
                        <p:par>
                          <p:cTn id="20" fill="hold">
                            <p:stCondLst>
                              <p:cond delay="1502"/>
                            </p:stCondLst>
                            <p:childTnLst>
                              <p:par>
                                <p:cTn id="21" presetID="10" presetClass="entr" presetSubtype="0" fill="hold" nodeType="afterEffect">
                                  <p:stCondLst>
                                    <p:cond delay="0"/>
                                  </p:stCondLst>
                                  <p:childTnLst>
                                    <p:set>
                                      <p:cBhvr>
                                        <p:cTn id="22" dur="1" fill="hold">
                                          <p:stCondLst>
                                            <p:cond delay="0"/>
                                          </p:stCondLst>
                                        </p:cTn>
                                        <p:tgtEl>
                                          <p:spTgt spid="196"/>
                                        </p:tgtEl>
                                        <p:attrNameLst>
                                          <p:attrName>style.visibility</p:attrName>
                                        </p:attrNameLst>
                                      </p:cBhvr>
                                      <p:to>
                                        <p:strVal val="visible"/>
                                      </p:to>
                                    </p:set>
                                    <p:animEffect transition="in" filter="fade">
                                      <p:cBhvr>
                                        <p:cTn id="23" dur="2000"/>
                                        <p:tgtEl>
                                          <p:spTgt spid="196"/>
                                        </p:tgtEl>
                                      </p:cBhvr>
                                    </p:animEffect>
                                  </p:childTnLst>
                                </p:cTn>
                              </p:par>
                            </p:childTnLst>
                          </p:cTn>
                        </p:par>
                        <p:par>
                          <p:cTn id="24" fill="hold">
                            <p:stCondLst>
                              <p:cond delay="3502"/>
                            </p:stCondLst>
                            <p:childTnLst>
                              <p:par>
                                <p:cTn id="25" presetID="10" presetClass="entr" presetSubtype="0" fill="hold" nodeType="afterEffect">
                                  <p:stCondLst>
                                    <p:cond delay="0"/>
                                  </p:stCondLst>
                                  <p:childTnLst>
                                    <p:set>
                                      <p:cBhvr>
                                        <p:cTn id="26" dur="1" fill="hold">
                                          <p:stCondLst>
                                            <p:cond delay="0"/>
                                          </p:stCondLst>
                                        </p:cTn>
                                        <p:tgtEl>
                                          <p:spTgt spid="198"/>
                                        </p:tgtEl>
                                        <p:attrNameLst>
                                          <p:attrName>style.visibility</p:attrName>
                                        </p:attrNameLst>
                                      </p:cBhvr>
                                      <p:to>
                                        <p:strVal val="visible"/>
                                      </p:to>
                                    </p:set>
                                    <p:animEffect transition="in" filter="fade">
                                      <p:cBhvr>
                                        <p:cTn id="27" dur="1000"/>
                                        <p:tgtEl>
                                          <p:spTgt spid="198"/>
                                        </p:tgtEl>
                                      </p:cBhvr>
                                    </p:animEffect>
                                  </p:childTnLst>
                                </p:cTn>
                              </p:par>
                              <p:par>
                                <p:cTn id="28" presetID="10" presetClass="entr" presetSubtype="0" fill="hold" nodeType="withEffect">
                                  <p:stCondLst>
                                    <p:cond delay="0"/>
                                  </p:stCondLst>
                                  <p:childTnLst>
                                    <p:set>
                                      <p:cBhvr>
                                        <p:cTn id="29" dur="1" fill="hold">
                                          <p:stCondLst>
                                            <p:cond delay="0"/>
                                          </p:stCondLst>
                                        </p:cTn>
                                        <p:tgtEl>
                                          <p:spTgt spid="199"/>
                                        </p:tgtEl>
                                        <p:attrNameLst>
                                          <p:attrName>style.visibility</p:attrName>
                                        </p:attrNameLst>
                                      </p:cBhvr>
                                      <p:to>
                                        <p:strVal val="visible"/>
                                      </p:to>
                                    </p:set>
                                    <p:animEffect transition="in" filter="fade">
                                      <p:cBhvr>
                                        <p:cTn id="30" dur="1000"/>
                                        <p:tgtEl>
                                          <p:spTgt spid="199"/>
                                        </p:tgtEl>
                                      </p:cBhvr>
                                    </p:animEffect>
                                  </p:childTnLst>
                                </p:cTn>
                              </p:par>
                              <p:par>
                                <p:cTn id="31" presetID="10" presetClass="entr" presetSubtype="0" fill="hold" nodeType="withEffect">
                                  <p:stCondLst>
                                    <p:cond delay="0"/>
                                  </p:stCondLst>
                                  <p:childTnLst>
                                    <p:set>
                                      <p:cBhvr>
                                        <p:cTn id="32" dur="1" fill="hold">
                                          <p:stCondLst>
                                            <p:cond delay="0"/>
                                          </p:stCondLst>
                                        </p:cTn>
                                        <p:tgtEl>
                                          <p:spTgt spid="202"/>
                                        </p:tgtEl>
                                        <p:attrNameLst>
                                          <p:attrName>style.visibility</p:attrName>
                                        </p:attrNameLst>
                                      </p:cBhvr>
                                      <p:to>
                                        <p:strVal val="visible"/>
                                      </p:to>
                                    </p:set>
                                    <p:animEffect transition="in" filter="fade">
                                      <p:cBhvr>
                                        <p:cTn id="33" dur="1000"/>
                                        <p:tgtEl>
                                          <p:spTgt spid="202"/>
                                        </p:tgtEl>
                                      </p:cBhvr>
                                    </p:animEffect>
                                  </p:childTnLst>
                                </p:cTn>
                              </p:par>
                            </p:childTnLst>
                          </p:cTn>
                        </p:par>
                        <p:par>
                          <p:cTn id="34" fill="hold">
                            <p:stCondLst>
                              <p:cond delay="4502"/>
                            </p:stCondLst>
                            <p:childTnLst>
                              <p:par>
                                <p:cTn id="35" presetID="10" presetClass="entr" presetSubtype="0" fill="hold" nodeType="afterEffect">
                                  <p:stCondLst>
                                    <p:cond delay="0"/>
                                  </p:stCondLst>
                                  <p:childTnLst>
                                    <p:set>
                                      <p:cBhvr>
                                        <p:cTn id="36" dur="1" fill="hold">
                                          <p:stCondLst>
                                            <p:cond delay="0"/>
                                          </p:stCondLst>
                                        </p:cTn>
                                        <p:tgtEl>
                                          <p:spTgt spid="197"/>
                                        </p:tgtEl>
                                        <p:attrNameLst>
                                          <p:attrName>style.visibility</p:attrName>
                                        </p:attrNameLst>
                                      </p:cBhvr>
                                      <p:to>
                                        <p:strVal val="visible"/>
                                      </p:to>
                                    </p:set>
                                    <p:animEffect transition="in" filter="fade">
                                      <p:cBhvr>
                                        <p:cTn id="37" dur="2000"/>
                                        <p:tgtEl>
                                          <p:spTgt spid="197"/>
                                        </p:tgtEl>
                                      </p:cBhvr>
                                    </p:animEffect>
                                  </p:childTnLst>
                                </p:cTn>
                              </p:par>
                            </p:childTnLst>
                          </p:cTn>
                        </p:par>
                        <p:par>
                          <p:cTn id="38" fill="hold">
                            <p:stCondLst>
                              <p:cond delay="6502"/>
                            </p:stCondLst>
                            <p:childTnLst>
                              <p:par>
                                <p:cTn id="39" presetID="10" presetClass="entr" presetSubtype="0" fill="hold" nodeType="afterEffect">
                                  <p:stCondLst>
                                    <p:cond delay="0"/>
                                  </p:stCondLst>
                                  <p:childTnLst>
                                    <p:set>
                                      <p:cBhvr>
                                        <p:cTn id="40" dur="1" fill="hold">
                                          <p:stCondLst>
                                            <p:cond delay="0"/>
                                          </p:stCondLst>
                                        </p:cTn>
                                        <p:tgtEl>
                                          <p:spTgt spid="200"/>
                                        </p:tgtEl>
                                        <p:attrNameLst>
                                          <p:attrName>style.visibility</p:attrName>
                                        </p:attrNameLst>
                                      </p:cBhvr>
                                      <p:to>
                                        <p:strVal val="visible"/>
                                      </p:to>
                                    </p:set>
                                    <p:animEffect transition="in" filter="fade">
                                      <p:cBhvr>
                                        <p:cTn id="41" dur="500"/>
                                        <p:tgtEl>
                                          <p:spTgt spid="200"/>
                                        </p:tgtEl>
                                      </p:cBhvr>
                                    </p:animEffect>
                                  </p:childTnLst>
                                </p:cTn>
                              </p:par>
                              <p:par>
                                <p:cTn id="42" presetID="10" presetClass="entr" presetSubtype="0" fill="hold" nodeType="withEffect">
                                  <p:stCondLst>
                                    <p:cond delay="0"/>
                                  </p:stCondLst>
                                  <p:childTnLst>
                                    <p:set>
                                      <p:cBhvr>
                                        <p:cTn id="43" dur="1" fill="hold">
                                          <p:stCondLst>
                                            <p:cond delay="0"/>
                                          </p:stCondLst>
                                        </p:cTn>
                                        <p:tgtEl>
                                          <p:spTgt spid="201"/>
                                        </p:tgtEl>
                                        <p:attrNameLst>
                                          <p:attrName>style.visibility</p:attrName>
                                        </p:attrNameLst>
                                      </p:cBhvr>
                                      <p:to>
                                        <p:strVal val="visible"/>
                                      </p:to>
                                    </p:set>
                                    <p:animEffect transition="in" filter="fade">
                                      <p:cBhvr>
                                        <p:cTn id="44" dur="500"/>
                                        <p:tgtEl>
                                          <p:spTgt spid="201"/>
                                        </p:tgtEl>
                                      </p:cBhvr>
                                    </p:animEffect>
                                  </p:childTnLst>
                                </p:cTn>
                              </p:par>
                              <p:par>
                                <p:cTn id="45" presetID="10" presetClass="entr" presetSubtype="0" fill="hold" nodeType="withEffect">
                                  <p:stCondLst>
                                    <p:cond delay="0"/>
                                  </p:stCondLst>
                                  <p:childTnLst>
                                    <p:set>
                                      <p:cBhvr>
                                        <p:cTn id="46" dur="1" fill="hold">
                                          <p:stCondLst>
                                            <p:cond delay="0"/>
                                          </p:stCondLst>
                                        </p:cTn>
                                        <p:tgtEl>
                                          <p:spTgt spid="203"/>
                                        </p:tgtEl>
                                        <p:attrNameLst>
                                          <p:attrName>style.visibility</p:attrName>
                                        </p:attrNameLst>
                                      </p:cBhvr>
                                      <p:to>
                                        <p:strVal val="visible"/>
                                      </p:to>
                                    </p:set>
                                    <p:animEffect transition="in" filter="fade">
                                      <p:cBhvr>
                                        <p:cTn id="47" dur="500"/>
                                        <p:tgtEl>
                                          <p:spTgt spid="203"/>
                                        </p:tgtEl>
                                      </p:cBhvr>
                                    </p:animEffect>
                                  </p:childTnLst>
                                </p:cTn>
                              </p:par>
                            </p:childTnLst>
                          </p:cTn>
                        </p:par>
                        <p:par>
                          <p:cTn id="48" fill="hold">
                            <p:stCondLst>
                              <p:cond delay="7002"/>
                            </p:stCondLst>
                            <p:childTnLst>
                              <p:par>
                                <p:cTn id="49" presetID="10" presetClass="entr" presetSubtype="0" fill="hold" nodeType="afterEffect">
                                  <p:stCondLst>
                                    <p:cond delay="0"/>
                                  </p:stCondLst>
                                  <p:childTnLst>
                                    <p:set>
                                      <p:cBhvr>
                                        <p:cTn id="50" dur="1" fill="hold">
                                          <p:stCondLst>
                                            <p:cond delay="0"/>
                                          </p:stCondLst>
                                        </p:cTn>
                                        <p:tgtEl>
                                          <p:spTgt spid="206"/>
                                        </p:tgtEl>
                                        <p:attrNameLst>
                                          <p:attrName>style.visibility</p:attrName>
                                        </p:attrNameLst>
                                      </p:cBhvr>
                                      <p:to>
                                        <p:strVal val="visible"/>
                                      </p:to>
                                    </p:set>
                                    <p:animEffect transition="in" filter="fade">
                                      <p:cBhvr>
                                        <p:cTn id="51" dur="500"/>
                                        <p:tgtEl>
                                          <p:spTgt spid="206"/>
                                        </p:tgtEl>
                                      </p:cBhvr>
                                    </p:animEffect>
                                  </p:childTnLst>
                                </p:cTn>
                              </p:par>
                            </p:childTnLst>
                          </p:cTn>
                        </p:par>
                        <p:par>
                          <p:cTn id="52" fill="hold">
                            <p:stCondLst>
                              <p:cond delay="7502"/>
                            </p:stCondLst>
                            <p:childTnLst>
                              <p:par>
                                <p:cTn id="53" presetID="10" presetClass="entr" presetSubtype="0" fill="hold" nodeType="afterEffect">
                                  <p:stCondLst>
                                    <p:cond delay="0"/>
                                  </p:stCondLst>
                                  <p:childTnLst>
                                    <p:set>
                                      <p:cBhvr>
                                        <p:cTn id="54" dur="1" fill="hold">
                                          <p:stCondLst>
                                            <p:cond delay="0"/>
                                          </p:stCondLst>
                                        </p:cTn>
                                        <p:tgtEl>
                                          <p:spTgt spid="207"/>
                                        </p:tgtEl>
                                        <p:attrNameLst>
                                          <p:attrName>style.visibility</p:attrName>
                                        </p:attrNameLst>
                                      </p:cBhvr>
                                      <p:to>
                                        <p:strVal val="visible"/>
                                      </p:to>
                                    </p:set>
                                    <p:animEffect transition="in" filter="fade">
                                      <p:cBhvr>
                                        <p:cTn id="55" dur="500"/>
                                        <p:tgtEl>
                                          <p:spTgt spid="207"/>
                                        </p:tgtEl>
                                      </p:cBhvr>
                                    </p:animEffect>
                                  </p:childTnLst>
                                </p:cTn>
                              </p:par>
                            </p:childTnLst>
                          </p:cTn>
                        </p:par>
                      </p:childTnLst>
                    </p:cTn>
                  </p:par>
                  <p:par>
                    <p:cTn id="56" fill="hold">
                      <p:stCondLst>
                        <p:cond delay="indefinite"/>
                      </p:stCondLst>
                      <p:childTnLst>
                        <p:par>
                          <p:cTn id="57" fill="hold">
                            <p:stCondLst>
                              <p:cond delay="0"/>
                            </p:stCondLst>
                            <p:childTnLst>
                              <p:par>
                                <p:cTn id="58" presetID="10" presetClass="entr" presetSubtype="0" fill="hold" nodeType="clickEffect">
                                  <p:stCondLst>
                                    <p:cond delay="0"/>
                                  </p:stCondLst>
                                  <p:childTnLst>
                                    <p:set>
                                      <p:cBhvr>
                                        <p:cTn id="59" dur="1" fill="hold">
                                          <p:stCondLst>
                                            <p:cond delay="0"/>
                                          </p:stCondLst>
                                        </p:cTn>
                                        <p:tgtEl>
                                          <p:spTgt spid="209"/>
                                        </p:tgtEl>
                                        <p:attrNameLst>
                                          <p:attrName>style.visibility</p:attrName>
                                        </p:attrNameLst>
                                      </p:cBhvr>
                                      <p:to>
                                        <p:strVal val="visible"/>
                                      </p:to>
                                    </p:set>
                                    <p:animEffect transition="in" filter="fade">
                                      <p:cBhvr>
                                        <p:cTn id="60" dur="500"/>
                                        <p:tgtEl>
                                          <p:spTgt spid="209"/>
                                        </p:tgtEl>
                                      </p:cBhvr>
                                    </p:animEffect>
                                  </p:childTnLst>
                                </p:cTn>
                              </p:par>
                            </p:childTnLst>
                          </p:cTn>
                        </p:par>
                        <p:par>
                          <p:cTn id="61" fill="hold">
                            <p:stCondLst>
                              <p:cond delay="500"/>
                            </p:stCondLst>
                            <p:childTnLst>
                              <p:par>
                                <p:cTn id="62" presetID="10" presetClass="entr" presetSubtype="0" fill="hold" nodeType="afterEffect">
                                  <p:stCondLst>
                                    <p:cond delay="0"/>
                                  </p:stCondLst>
                                  <p:childTnLst>
                                    <p:set>
                                      <p:cBhvr>
                                        <p:cTn id="63" dur="1" fill="hold">
                                          <p:stCondLst>
                                            <p:cond delay="0"/>
                                          </p:stCondLst>
                                        </p:cTn>
                                        <p:tgtEl>
                                          <p:spTgt spid="208"/>
                                        </p:tgtEl>
                                        <p:attrNameLst>
                                          <p:attrName>style.visibility</p:attrName>
                                        </p:attrNameLst>
                                      </p:cBhvr>
                                      <p:to>
                                        <p:strVal val="visible"/>
                                      </p:to>
                                    </p:set>
                                    <p:animEffect transition="in" filter="fade">
                                      <p:cBhvr>
                                        <p:cTn id="64" dur="500"/>
                                        <p:tgtEl>
                                          <p:spTgt spid="208"/>
                                        </p:tgtEl>
                                      </p:cBhvr>
                                    </p:animEffect>
                                  </p:childTnLst>
                                </p:cTn>
                              </p:par>
                            </p:childTnLst>
                          </p:cTn>
                        </p:par>
                        <p:par>
                          <p:cTn id="65" fill="hold">
                            <p:stCondLst>
                              <p:cond delay="1000"/>
                            </p:stCondLst>
                            <p:childTnLst>
                              <p:par>
                                <p:cTn id="66" presetID="10" presetClass="entr" presetSubtype="0" fill="hold" nodeType="afterEffect">
                                  <p:stCondLst>
                                    <p:cond delay="0"/>
                                  </p:stCondLst>
                                  <p:childTnLst>
                                    <p:set>
                                      <p:cBhvr>
                                        <p:cTn id="67" dur="1" fill="hold">
                                          <p:stCondLst>
                                            <p:cond delay="0"/>
                                          </p:stCondLst>
                                        </p:cTn>
                                        <p:tgtEl>
                                          <p:spTgt spid="210"/>
                                        </p:tgtEl>
                                        <p:attrNameLst>
                                          <p:attrName>style.visibility</p:attrName>
                                        </p:attrNameLst>
                                      </p:cBhvr>
                                      <p:to>
                                        <p:strVal val="visible"/>
                                      </p:to>
                                    </p:set>
                                    <p:animEffect transition="in" filter="fade">
                                      <p:cBhvr>
                                        <p:cTn id="68" dur="1"/>
                                        <p:tgtEl>
                                          <p:spTgt spid="210"/>
                                        </p:tgtEl>
                                      </p:cBhvr>
                                    </p:animEffect>
                                  </p:childTnLst>
                                </p:cTn>
                              </p:par>
                            </p:childTnLst>
                          </p:cTn>
                        </p:par>
                        <p:par>
                          <p:cTn id="69" fill="hold">
                            <p:stCondLst>
                              <p:cond delay="1001"/>
                            </p:stCondLst>
                            <p:childTnLst>
                              <p:par>
                                <p:cTn id="70" presetID="10" presetClass="entr" presetSubtype="0" fill="hold" nodeType="afterEffect">
                                  <p:stCondLst>
                                    <p:cond delay="0"/>
                                  </p:stCondLst>
                                  <p:childTnLst>
                                    <p:set>
                                      <p:cBhvr>
                                        <p:cTn id="71" dur="1" fill="hold">
                                          <p:stCondLst>
                                            <p:cond delay="0"/>
                                          </p:stCondLst>
                                        </p:cTn>
                                        <p:tgtEl>
                                          <p:spTgt spid="211"/>
                                        </p:tgtEl>
                                        <p:attrNameLst>
                                          <p:attrName>style.visibility</p:attrName>
                                        </p:attrNameLst>
                                      </p:cBhvr>
                                      <p:to>
                                        <p:strVal val="visible"/>
                                      </p:to>
                                    </p:set>
                                    <p:animEffect transition="in" filter="fade">
                                      <p:cBhvr>
                                        <p:cTn id="72" dur="1"/>
                                        <p:tgtEl>
                                          <p:spTgt spid="211"/>
                                        </p:tgtEl>
                                      </p:cBhvr>
                                    </p:animEffect>
                                  </p:childTnLst>
                                </p:cTn>
                              </p:par>
                            </p:childTnLst>
                          </p:cTn>
                        </p:par>
                        <p:par>
                          <p:cTn id="73" fill="hold">
                            <p:stCondLst>
                              <p:cond delay="1002"/>
                            </p:stCondLst>
                            <p:childTnLst>
                              <p:par>
                                <p:cTn id="74" presetID="10" presetClass="entr" presetSubtype="0" fill="hold" nodeType="afterEffect">
                                  <p:stCondLst>
                                    <p:cond delay="0"/>
                                  </p:stCondLst>
                                  <p:childTnLst>
                                    <p:set>
                                      <p:cBhvr>
                                        <p:cTn id="75" dur="1" fill="hold">
                                          <p:stCondLst>
                                            <p:cond delay="0"/>
                                          </p:stCondLst>
                                        </p:cTn>
                                        <p:tgtEl>
                                          <p:spTgt spid="212"/>
                                        </p:tgtEl>
                                        <p:attrNameLst>
                                          <p:attrName>style.visibility</p:attrName>
                                        </p:attrNameLst>
                                      </p:cBhvr>
                                      <p:to>
                                        <p:strVal val="visible"/>
                                      </p:to>
                                    </p:set>
                                    <p:animEffect transition="in" filter="fade">
                                      <p:cBhvr>
                                        <p:cTn id="76" dur="2000"/>
                                        <p:tgtEl>
                                          <p:spTgt spid="212"/>
                                        </p:tgtEl>
                                      </p:cBhvr>
                                    </p:animEffect>
                                  </p:childTnLst>
                                </p:cTn>
                              </p:par>
                            </p:childTnLst>
                          </p:cTn>
                        </p:par>
                        <p:par>
                          <p:cTn id="77" fill="hold">
                            <p:stCondLst>
                              <p:cond delay="3002"/>
                            </p:stCondLst>
                            <p:childTnLst>
                              <p:par>
                                <p:cTn id="78" presetID="10" presetClass="entr" presetSubtype="0" fill="hold" nodeType="afterEffect">
                                  <p:stCondLst>
                                    <p:cond delay="0"/>
                                  </p:stCondLst>
                                  <p:childTnLst>
                                    <p:set>
                                      <p:cBhvr>
                                        <p:cTn id="79" dur="1" fill="hold">
                                          <p:stCondLst>
                                            <p:cond delay="0"/>
                                          </p:stCondLst>
                                        </p:cTn>
                                        <p:tgtEl>
                                          <p:spTgt spid="214"/>
                                        </p:tgtEl>
                                        <p:attrNameLst>
                                          <p:attrName>style.visibility</p:attrName>
                                        </p:attrNameLst>
                                      </p:cBhvr>
                                      <p:to>
                                        <p:strVal val="visible"/>
                                      </p:to>
                                    </p:set>
                                    <p:animEffect transition="in" filter="fade">
                                      <p:cBhvr>
                                        <p:cTn id="80" dur="1000"/>
                                        <p:tgtEl>
                                          <p:spTgt spid="214"/>
                                        </p:tgtEl>
                                      </p:cBhvr>
                                    </p:animEffect>
                                  </p:childTnLst>
                                </p:cTn>
                              </p:par>
                              <p:par>
                                <p:cTn id="81" presetID="10" presetClass="entr" presetSubtype="0" fill="hold" nodeType="withEffect">
                                  <p:stCondLst>
                                    <p:cond delay="0"/>
                                  </p:stCondLst>
                                  <p:childTnLst>
                                    <p:set>
                                      <p:cBhvr>
                                        <p:cTn id="82" dur="1" fill="hold">
                                          <p:stCondLst>
                                            <p:cond delay="0"/>
                                          </p:stCondLst>
                                        </p:cTn>
                                        <p:tgtEl>
                                          <p:spTgt spid="215"/>
                                        </p:tgtEl>
                                        <p:attrNameLst>
                                          <p:attrName>style.visibility</p:attrName>
                                        </p:attrNameLst>
                                      </p:cBhvr>
                                      <p:to>
                                        <p:strVal val="visible"/>
                                      </p:to>
                                    </p:set>
                                    <p:animEffect transition="in" filter="fade">
                                      <p:cBhvr>
                                        <p:cTn id="83" dur="1000"/>
                                        <p:tgtEl>
                                          <p:spTgt spid="215"/>
                                        </p:tgtEl>
                                      </p:cBhvr>
                                    </p:animEffect>
                                  </p:childTnLst>
                                </p:cTn>
                              </p:par>
                              <p:par>
                                <p:cTn id="84" presetID="10" presetClass="entr" presetSubtype="0" fill="hold" nodeType="withEffect">
                                  <p:stCondLst>
                                    <p:cond delay="0"/>
                                  </p:stCondLst>
                                  <p:childTnLst>
                                    <p:set>
                                      <p:cBhvr>
                                        <p:cTn id="85" dur="1" fill="hold">
                                          <p:stCondLst>
                                            <p:cond delay="0"/>
                                          </p:stCondLst>
                                        </p:cTn>
                                        <p:tgtEl>
                                          <p:spTgt spid="218"/>
                                        </p:tgtEl>
                                        <p:attrNameLst>
                                          <p:attrName>style.visibility</p:attrName>
                                        </p:attrNameLst>
                                      </p:cBhvr>
                                      <p:to>
                                        <p:strVal val="visible"/>
                                      </p:to>
                                    </p:set>
                                    <p:animEffect transition="in" filter="fade">
                                      <p:cBhvr>
                                        <p:cTn id="86" dur="1000"/>
                                        <p:tgtEl>
                                          <p:spTgt spid="218"/>
                                        </p:tgtEl>
                                      </p:cBhvr>
                                    </p:animEffect>
                                  </p:childTnLst>
                                </p:cTn>
                              </p:par>
                            </p:childTnLst>
                          </p:cTn>
                        </p:par>
                        <p:par>
                          <p:cTn id="87" fill="hold">
                            <p:stCondLst>
                              <p:cond delay="4002"/>
                            </p:stCondLst>
                            <p:childTnLst>
                              <p:par>
                                <p:cTn id="88" presetID="10" presetClass="entr" presetSubtype="0" fill="hold" nodeType="afterEffect">
                                  <p:stCondLst>
                                    <p:cond delay="0"/>
                                  </p:stCondLst>
                                  <p:childTnLst>
                                    <p:set>
                                      <p:cBhvr>
                                        <p:cTn id="89" dur="1" fill="hold">
                                          <p:stCondLst>
                                            <p:cond delay="0"/>
                                          </p:stCondLst>
                                        </p:cTn>
                                        <p:tgtEl>
                                          <p:spTgt spid="213"/>
                                        </p:tgtEl>
                                        <p:attrNameLst>
                                          <p:attrName>style.visibility</p:attrName>
                                        </p:attrNameLst>
                                      </p:cBhvr>
                                      <p:to>
                                        <p:strVal val="visible"/>
                                      </p:to>
                                    </p:set>
                                    <p:animEffect transition="in" filter="fade">
                                      <p:cBhvr>
                                        <p:cTn id="90" dur="2000"/>
                                        <p:tgtEl>
                                          <p:spTgt spid="213"/>
                                        </p:tgtEl>
                                      </p:cBhvr>
                                    </p:animEffect>
                                  </p:childTnLst>
                                </p:cTn>
                              </p:par>
                            </p:childTnLst>
                          </p:cTn>
                        </p:par>
                        <p:par>
                          <p:cTn id="91" fill="hold">
                            <p:stCondLst>
                              <p:cond delay="6002"/>
                            </p:stCondLst>
                            <p:childTnLst>
                              <p:par>
                                <p:cTn id="92" presetID="10" presetClass="entr" presetSubtype="0" fill="hold" nodeType="afterEffect">
                                  <p:stCondLst>
                                    <p:cond delay="0"/>
                                  </p:stCondLst>
                                  <p:childTnLst>
                                    <p:set>
                                      <p:cBhvr>
                                        <p:cTn id="93" dur="1" fill="hold">
                                          <p:stCondLst>
                                            <p:cond delay="0"/>
                                          </p:stCondLst>
                                        </p:cTn>
                                        <p:tgtEl>
                                          <p:spTgt spid="216"/>
                                        </p:tgtEl>
                                        <p:attrNameLst>
                                          <p:attrName>style.visibility</p:attrName>
                                        </p:attrNameLst>
                                      </p:cBhvr>
                                      <p:to>
                                        <p:strVal val="visible"/>
                                      </p:to>
                                    </p:set>
                                    <p:animEffect transition="in" filter="fade">
                                      <p:cBhvr>
                                        <p:cTn id="94" dur="500"/>
                                        <p:tgtEl>
                                          <p:spTgt spid="216"/>
                                        </p:tgtEl>
                                      </p:cBhvr>
                                    </p:animEffect>
                                  </p:childTnLst>
                                </p:cTn>
                              </p:par>
                              <p:par>
                                <p:cTn id="95" presetID="10" presetClass="entr" presetSubtype="0" fill="hold" nodeType="withEffect">
                                  <p:stCondLst>
                                    <p:cond delay="0"/>
                                  </p:stCondLst>
                                  <p:childTnLst>
                                    <p:set>
                                      <p:cBhvr>
                                        <p:cTn id="96" dur="1" fill="hold">
                                          <p:stCondLst>
                                            <p:cond delay="0"/>
                                          </p:stCondLst>
                                        </p:cTn>
                                        <p:tgtEl>
                                          <p:spTgt spid="217"/>
                                        </p:tgtEl>
                                        <p:attrNameLst>
                                          <p:attrName>style.visibility</p:attrName>
                                        </p:attrNameLst>
                                      </p:cBhvr>
                                      <p:to>
                                        <p:strVal val="visible"/>
                                      </p:to>
                                    </p:set>
                                    <p:animEffect transition="in" filter="fade">
                                      <p:cBhvr>
                                        <p:cTn id="97" dur="500"/>
                                        <p:tgtEl>
                                          <p:spTgt spid="217"/>
                                        </p:tgtEl>
                                      </p:cBhvr>
                                    </p:animEffect>
                                  </p:childTnLst>
                                </p:cTn>
                              </p:par>
                              <p:par>
                                <p:cTn id="98" presetID="10" presetClass="entr" presetSubtype="0" fill="hold" nodeType="withEffect">
                                  <p:stCondLst>
                                    <p:cond delay="0"/>
                                  </p:stCondLst>
                                  <p:childTnLst>
                                    <p:set>
                                      <p:cBhvr>
                                        <p:cTn id="99" dur="1" fill="hold">
                                          <p:stCondLst>
                                            <p:cond delay="0"/>
                                          </p:stCondLst>
                                        </p:cTn>
                                        <p:tgtEl>
                                          <p:spTgt spid="219"/>
                                        </p:tgtEl>
                                        <p:attrNameLst>
                                          <p:attrName>style.visibility</p:attrName>
                                        </p:attrNameLst>
                                      </p:cBhvr>
                                      <p:to>
                                        <p:strVal val="visible"/>
                                      </p:to>
                                    </p:set>
                                    <p:animEffect transition="in" filter="fade">
                                      <p:cBhvr>
                                        <p:cTn id="100" dur="500"/>
                                        <p:tgtEl>
                                          <p:spTgt spid="219"/>
                                        </p:tgtEl>
                                      </p:cBhvr>
                                    </p:animEffect>
                                  </p:childTnLst>
                                </p:cTn>
                              </p:par>
                            </p:childTnLst>
                          </p:cTn>
                        </p:par>
                        <p:par>
                          <p:cTn id="101" fill="hold">
                            <p:stCondLst>
                              <p:cond delay="6502"/>
                            </p:stCondLst>
                            <p:childTnLst>
                              <p:par>
                                <p:cTn id="102" presetID="10" presetClass="entr" presetSubtype="0" fill="hold" nodeType="afterEffect">
                                  <p:stCondLst>
                                    <p:cond delay="0"/>
                                  </p:stCondLst>
                                  <p:childTnLst>
                                    <p:set>
                                      <p:cBhvr>
                                        <p:cTn id="103" dur="1" fill="hold">
                                          <p:stCondLst>
                                            <p:cond delay="0"/>
                                          </p:stCondLst>
                                        </p:cTn>
                                        <p:tgtEl>
                                          <p:spTgt spid="222"/>
                                        </p:tgtEl>
                                        <p:attrNameLst>
                                          <p:attrName>style.visibility</p:attrName>
                                        </p:attrNameLst>
                                      </p:cBhvr>
                                      <p:to>
                                        <p:strVal val="visible"/>
                                      </p:to>
                                    </p:set>
                                    <p:animEffect transition="in" filter="fade">
                                      <p:cBhvr>
                                        <p:cTn id="104" dur="500"/>
                                        <p:tgtEl>
                                          <p:spTgt spid="222"/>
                                        </p:tgtEl>
                                      </p:cBhvr>
                                    </p:animEffect>
                                  </p:childTnLst>
                                </p:cTn>
                              </p:par>
                            </p:childTnLst>
                          </p:cTn>
                        </p:par>
                        <p:par>
                          <p:cTn id="105" fill="hold">
                            <p:stCondLst>
                              <p:cond delay="7002"/>
                            </p:stCondLst>
                            <p:childTnLst>
                              <p:par>
                                <p:cTn id="106" presetID="10" presetClass="entr" presetSubtype="0" fill="hold" nodeType="afterEffect">
                                  <p:stCondLst>
                                    <p:cond delay="0"/>
                                  </p:stCondLst>
                                  <p:childTnLst>
                                    <p:set>
                                      <p:cBhvr>
                                        <p:cTn id="107" dur="1" fill="hold">
                                          <p:stCondLst>
                                            <p:cond delay="0"/>
                                          </p:stCondLst>
                                        </p:cTn>
                                        <p:tgtEl>
                                          <p:spTgt spid="223"/>
                                        </p:tgtEl>
                                        <p:attrNameLst>
                                          <p:attrName>style.visibility</p:attrName>
                                        </p:attrNameLst>
                                      </p:cBhvr>
                                      <p:to>
                                        <p:strVal val="visible"/>
                                      </p:to>
                                    </p:set>
                                    <p:animEffect transition="in" filter="fade">
                                      <p:cBhvr>
                                        <p:cTn id="108" dur="500"/>
                                        <p:tgtEl>
                                          <p:spTgt spid="2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sp>
        <p:nvSpPr>
          <p:cNvPr id="230" name="Google Shape;230;p8"/>
          <p:cNvSpPr/>
          <p:nvPr/>
        </p:nvSpPr>
        <p:spPr>
          <a:xfrm>
            <a:off x="2390998" y="903502"/>
            <a:ext cx="7086600" cy="1447800"/>
          </a:xfrm>
          <a:prstGeom prst="rect">
            <a:avLst/>
          </a:prstGeom>
          <a:noFill/>
          <a:ln>
            <a:noFill/>
          </a:ln>
        </p:spPr>
        <p:txBody>
          <a:bodyPr spcFirstLastPara="1" wrap="square" lIns="92075" tIns="46025" rIns="92075" bIns="46025" anchor="ctr" anchorCtr="0">
            <a:noAutofit/>
          </a:bodyPr>
          <a:lstStyle/>
          <a:p>
            <a:pPr algn="ctr">
              <a:buClr>
                <a:srgbClr val="000000"/>
              </a:buClr>
              <a:buSzPts val="3600"/>
            </a:pPr>
            <a:r>
              <a:rPr lang="en-US" sz="3600" b="1" kern="0" dirty="0">
                <a:solidFill>
                  <a:srgbClr val="000000"/>
                </a:solidFill>
                <a:latin typeface="Arial"/>
                <a:ea typeface="Arial"/>
                <a:cs typeface="Arial"/>
                <a:sym typeface="Arial"/>
              </a:rPr>
              <a:t>Steps to find the sign of the second degree function</a:t>
            </a:r>
            <a:endParaRPr sz="3600" b="1" kern="0" dirty="0">
              <a:solidFill>
                <a:srgbClr val="000000"/>
              </a:solidFill>
              <a:latin typeface="Arial"/>
              <a:ea typeface="Arial"/>
              <a:cs typeface="Arial"/>
              <a:sym typeface="Arial"/>
            </a:endParaRPr>
          </a:p>
        </p:txBody>
      </p:sp>
      <p:sp>
        <p:nvSpPr>
          <p:cNvPr id="231" name="Google Shape;231;p8"/>
          <p:cNvSpPr/>
          <p:nvPr/>
        </p:nvSpPr>
        <p:spPr>
          <a:xfrm>
            <a:off x="3610198" y="3277047"/>
            <a:ext cx="5867400" cy="8223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dirty="0">
                <a:solidFill>
                  <a:srgbClr val="CC3300"/>
                </a:solidFill>
                <a:ea typeface="Arial"/>
                <a:cs typeface="Arial"/>
                <a:sym typeface="Arial"/>
              </a:rPr>
              <a:t>STEP 1</a:t>
            </a:r>
            <a:r>
              <a:rPr lang="en-US" kern="0" dirty="0">
                <a:solidFill>
                  <a:srgbClr val="000000"/>
                </a:solidFill>
                <a:ea typeface="Arial"/>
                <a:cs typeface="Arial"/>
                <a:sym typeface="Arial"/>
              </a:rPr>
              <a:t> : </a:t>
            </a:r>
            <a:r>
              <a:rPr lang="en-US" kern="0" dirty="0">
                <a:solidFill>
                  <a:srgbClr val="0000FF"/>
                </a:solidFill>
                <a:ea typeface="Arial"/>
                <a:cs typeface="Arial"/>
                <a:sym typeface="Arial"/>
              </a:rPr>
              <a:t>calculate</a:t>
            </a:r>
            <a:r>
              <a:rPr lang="en-US" kern="0" dirty="0">
                <a:solidFill>
                  <a:srgbClr val="000000"/>
                </a:solidFill>
                <a:ea typeface="Arial"/>
                <a:cs typeface="Arial"/>
                <a:sym typeface="Arial"/>
              </a:rPr>
              <a:t>:        </a:t>
            </a:r>
            <a:r>
              <a:rPr lang="en-US" sz="2400" kern="0" dirty="0">
                <a:solidFill>
                  <a:srgbClr val="000000"/>
                </a:solidFill>
                <a:ea typeface="Bodoni"/>
                <a:cs typeface="Bodoni"/>
                <a:sym typeface="Bodoni"/>
              </a:rPr>
              <a:t>Δ = b2-4ac</a:t>
            </a:r>
            <a:endParaRPr sz="1400" kern="0" dirty="0">
              <a:solidFill>
                <a:srgbClr val="000000"/>
              </a:solidFill>
              <a:ea typeface="Arial"/>
              <a:cs typeface="Arial"/>
              <a:sym typeface="Arial"/>
            </a:endParaRPr>
          </a:p>
          <a:p>
            <a:pPr>
              <a:buClr>
                <a:srgbClr val="000000"/>
              </a:buClr>
              <a:buSzPts val="1800"/>
            </a:pPr>
            <a:r>
              <a:rPr lang="en-US" kern="0" dirty="0">
                <a:solidFill>
                  <a:srgbClr val="0000FF"/>
                </a:solidFill>
                <a:cs typeface="Arial"/>
                <a:sym typeface="Arial"/>
              </a:rPr>
              <a:t>And solve the following:     </a:t>
            </a:r>
            <a:r>
              <a:rPr lang="en-US" sz="2400" kern="0" dirty="0">
                <a:solidFill>
                  <a:srgbClr val="000000"/>
                </a:solidFill>
                <a:ea typeface="Bodoni"/>
                <a:cs typeface="Bodoni"/>
                <a:sym typeface="Bodoni"/>
              </a:rPr>
              <a:t>ax2+bx+c=0</a:t>
            </a:r>
            <a:endParaRPr sz="1400" kern="0" dirty="0">
              <a:solidFill>
                <a:srgbClr val="000000"/>
              </a:solidFill>
              <a:ea typeface="Arial"/>
              <a:cs typeface="Arial"/>
              <a:sym typeface="Arial"/>
            </a:endParaRPr>
          </a:p>
        </p:txBody>
      </p:sp>
      <p:sp>
        <p:nvSpPr>
          <p:cNvPr id="232" name="Google Shape;232;p8"/>
          <p:cNvSpPr/>
          <p:nvPr/>
        </p:nvSpPr>
        <p:spPr>
          <a:xfrm>
            <a:off x="3751968" y="4278099"/>
            <a:ext cx="6532563" cy="457200"/>
          </a:xfrm>
          <a:prstGeom prst="rect">
            <a:avLst/>
          </a:prstGeom>
          <a:noFill/>
          <a:ln>
            <a:noFill/>
          </a:ln>
        </p:spPr>
        <p:txBody>
          <a:bodyPr spcFirstLastPara="1" wrap="square" lIns="91425" tIns="45700" rIns="91425" bIns="45700" anchor="t" anchorCtr="0">
            <a:noAutofit/>
          </a:bodyPr>
          <a:lstStyle/>
          <a:p>
            <a:pPr>
              <a:buClr>
                <a:srgbClr val="000000"/>
              </a:buClr>
              <a:buSzPts val="2400"/>
            </a:pPr>
            <a:r>
              <a:rPr lang="en-US" sz="2400" kern="0" dirty="0">
                <a:solidFill>
                  <a:srgbClr val="CC3300"/>
                </a:solidFill>
                <a:ea typeface="Arial"/>
                <a:cs typeface="Arial"/>
                <a:sym typeface="Arial"/>
              </a:rPr>
              <a:t>STEP 2: </a:t>
            </a:r>
            <a:r>
              <a:rPr lang="en-US" kern="0" dirty="0">
                <a:solidFill>
                  <a:srgbClr val="0000FF"/>
                </a:solidFill>
                <a:cs typeface="Arial"/>
                <a:sym typeface="Arial"/>
              </a:rPr>
              <a:t>fill in one of the following tables:</a:t>
            </a:r>
            <a:endParaRPr kern="0" dirty="0">
              <a:solidFill>
                <a:srgbClr val="0000FF"/>
              </a:solidFill>
              <a:cs typeface="Arial"/>
              <a:sym typeface="Arial"/>
            </a:endParaRP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8"/>
        <p:cNvGrpSpPr/>
        <p:nvPr/>
      </p:nvGrpSpPr>
      <p:grpSpPr>
        <a:xfrm>
          <a:off x="0" y="0"/>
          <a:ext cx="0" cy="0"/>
          <a:chOff x="0" y="0"/>
          <a:chExt cx="0" cy="0"/>
        </a:xfrm>
      </p:grpSpPr>
      <p:sp>
        <p:nvSpPr>
          <p:cNvPr id="240" name="Google Shape;240;p9"/>
          <p:cNvSpPr/>
          <p:nvPr/>
        </p:nvSpPr>
        <p:spPr>
          <a:xfrm>
            <a:off x="697650" y="426299"/>
            <a:ext cx="6529500" cy="671400"/>
          </a:xfrm>
          <a:prstGeom prst="rect">
            <a:avLst/>
          </a:prstGeom>
          <a:noFill/>
          <a:ln>
            <a:noFill/>
          </a:ln>
          <a:effectLst>
            <a:outerShdw dist="17961" dir="2700000" algn="ctr" rotWithShape="0">
              <a:schemeClr val="dk1"/>
            </a:outerShdw>
          </a:effectLst>
        </p:spPr>
        <p:txBody>
          <a:bodyPr spcFirstLastPara="1" wrap="square" lIns="91425" tIns="45700" rIns="91425" bIns="45700" anchor="ctr" anchorCtr="0">
            <a:noAutofit/>
          </a:bodyPr>
          <a:lstStyle/>
          <a:p>
            <a:pPr>
              <a:buClr>
                <a:srgbClr val="000000"/>
              </a:buClr>
              <a:buSzPts val="2800"/>
            </a:pPr>
            <a:r>
              <a:rPr lang="en-US" sz="2800" b="1" kern="0" dirty="0">
                <a:solidFill>
                  <a:srgbClr val="000000"/>
                </a:solidFill>
                <a:latin typeface="Calibri" panose="020F0502020204030204" pitchFamily="34" charset="0"/>
                <a:ea typeface="Bodoni"/>
                <a:cs typeface="Calibri" panose="020F0502020204030204" pitchFamily="34" charset="0"/>
                <a:sym typeface="Bodoni"/>
              </a:rPr>
              <a:t>Sign of the function of the 2nd degree</a:t>
            </a:r>
            <a:endParaRPr sz="1000" b="1"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1" name="Google Shape;241;p9"/>
          <p:cNvSpPr/>
          <p:nvPr/>
        </p:nvSpPr>
        <p:spPr>
          <a:xfrm>
            <a:off x="3429001" y="2209800"/>
            <a:ext cx="1641475" cy="457200"/>
          </a:xfrm>
          <a:prstGeom prst="rect">
            <a:avLst/>
          </a:prstGeom>
          <a:noFill/>
          <a:ln>
            <a:noFill/>
          </a:ln>
        </p:spPr>
        <p:txBody>
          <a:bodyPr spcFirstLastPara="1" wrap="square" lIns="91425" tIns="45700" rIns="91425" bIns="45700" anchor="ctr" anchorCtr="0">
            <a:noAutofit/>
          </a:bodyPr>
          <a:lstStyle/>
          <a:p>
            <a:pPr>
              <a:buClr>
                <a:srgbClr val="000000"/>
              </a:buClr>
              <a:buSzPts val="2400"/>
            </a:pPr>
            <a:r>
              <a:rPr lang="en-US" sz="2400" kern="0" dirty="0">
                <a:solidFill>
                  <a:srgbClr val="CC3300"/>
                </a:solidFill>
                <a:latin typeface="Calibri" panose="020F0502020204030204" pitchFamily="34" charset="0"/>
                <a:ea typeface="Arial"/>
                <a:cs typeface="Calibri" panose="020F0502020204030204" pitchFamily="34" charset="0"/>
                <a:sym typeface="Arial"/>
              </a:rPr>
              <a:t>Theorem: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2" name="Google Shape;242;p9"/>
          <p:cNvSpPr/>
          <p:nvPr/>
        </p:nvSpPr>
        <p:spPr>
          <a:xfrm>
            <a:off x="3657601" y="2667000"/>
            <a:ext cx="6792913"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Let the function of the second degree, </a:t>
            </a:r>
            <a:r>
              <a:rPr lang="en-US" sz="2000" i="1" kern="0" dirty="0">
                <a:solidFill>
                  <a:srgbClr val="0000FF"/>
                </a:solidFill>
                <a:latin typeface="Calibri" panose="020F0502020204030204" pitchFamily="34" charset="0"/>
                <a:cs typeface="Calibri" panose="020F0502020204030204" pitchFamily="34" charset="0"/>
                <a:sym typeface="Arial"/>
              </a:rPr>
              <a:t>f:R →R, f(x) = ax²+bx +c </a:t>
            </a:r>
            <a:r>
              <a:rPr lang="en-US" kern="0" dirty="0">
                <a:solidFill>
                  <a:srgbClr val="000000"/>
                </a:solidFill>
                <a:latin typeface="Calibri" panose="020F0502020204030204" pitchFamily="34" charset="0"/>
                <a:ea typeface="Arial"/>
                <a:cs typeface="Calibri" panose="020F0502020204030204" pitchFamily="34" charset="0"/>
                <a:sym typeface="Arial"/>
              </a:rPr>
              <a:t>, a≠ 0</a:t>
            </a:r>
          </a:p>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and the attached equation </a:t>
            </a:r>
            <a:r>
              <a:rPr lang="en-US" sz="2000" i="1" kern="0" dirty="0">
                <a:solidFill>
                  <a:srgbClr val="0000FF"/>
                </a:solidFill>
                <a:latin typeface="Calibri" panose="020F0502020204030204" pitchFamily="34" charset="0"/>
                <a:cs typeface="Calibri" panose="020F0502020204030204" pitchFamily="34" charset="0"/>
                <a:sym typeface="Arial"/>
              </a:rPr>
              <a:t>ax²+bx +c=0</a:t>
            </a:r>
            <a:r>
              <a:rPr lang="en-US" kern="0" dirty="0">
                <a:solidFill>
                  <a:srgbClr val="000000"/>
                </a:solidFill>
                <a:latin typeface="Calibri" panose="020F0502020204030204" pitchFamily="34" charset="0"/>
                <a:ea typeface="Arial"/>
                <a:cs typeface="Calibri" panose="020F0502020204030204" pitchFamily="34" charset="0"/>
                <a:sym typeface="Arial"/>
              </a:rPr>
              <a:t>.</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3" name="Google Shape;243;p9"/>
          <p:cNvSpPr/>
          <p:nvPr/>
        </p:nvSpPr>
        <p:spPr>
          <a:xfrm>
            <a:off x="2997535" y="838200"/>
            <a:ext cx="8350713"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The sign of </a:t>
            </a:r>
            <a:r>
              <a:rPr lang="en-US" kern="0" dirty="0">
                <a:solidFill>
                  <a:srgbClr val="FF0000"/>
                </a:solidFill>
                <a:latin typeface="Calibri" panose="020F0502020204030204" pitchFamily="34" charset="0"/>
                <a:ea typeface="Arial"/>
                <a:cs typeface="Calibri" panose="020F0502020204030204" pitchFamily="34" charset="0"/>
                <a:sym typeface="Arial"/>
              </a:rPr>
              <a:t>Δ=b2-4ac </a:t>
            </a:r>
            <a:r>
              <a:rPr lang="en-US" kern="0" dirty="0">
                <a:solidFill>
                  <a:srgbClr val="000000"/>
                </a:solidFill>
                <a:latin typeface="Calibri" panose="020F0502020204030204" pitchFamily="34" charset="0"/>
                <a:ea typeface="Arial"/>
                <a:cs typeface="Calibri" panose="020F0502020204030204" pitchFamily="34" charset="0"/>
                <a:sym typeface="Arial"/>
              </a:rPr>
              <a:t>together with the sign of a specifies the sign of the function f.</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4" name="Google Shape;244;p9"/>
          <p:cNvSpPr/>
          <p:nvPr/>
        </p:nvSpPr>
        <p:spPr>
          <a:xfrm>
            <a:off x="3505200" y="1524000"/>
            <a:ext cx="7162800"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Determining the sign of f means finding the values of x for</a:t>
            </a:r>
          </a:p>
          <a:p>
            <a:pPr>
              <a:buClr>
                <a:srgbClr val="000000"/>
              </a:buClr>
              <a:buSzPts val="1800"/>
            </a:pPr>
            <a:r>
              <a:rPr lang="en-US" kern="0" dirty="0">
                <a:solidFill>
                  <a:srgbClr val="000000"/>
                </a:solidFill>
                <a:latin typeface="Calibri" panose="020F0502020204030204" pitchFamily="34" charset="0"/>
                <a:ea typeface="Arial"/>
                <a:cs typeface="Calibri" panose="020F0502020204030204" pitchFamily="34" charset="0"/>
                <a:sym typeface="Arial"/>
              </a:rPr>
              <a:t>which f(x)&gt;0 or f(x)&lt;0.</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45" name="Google Shape;245;p9"/>
          <p:cNvSpPr/>
          <p:nvPr/>
        </p:nvSpPr>
        <p:spPr>
          <a:xfrm>
            <a:off x="3276601" y="3276600"/>
            <a:ext cx="7140575" cy="915988"/>
          </a:xfrm>
          <a:prstGeom prst="rect">
            <a:avLst/>
          </a:prstGeom>
          <a:noFill/>
          <a:ln>
            <a:noFill/>
          </a:ln>
        </p:spPr>
        <p:txBody>
          <a:bodyPr spcFirstLastPara="1" wrap="square" lIns="91425" tIns="45700" rIns="91425" bIns="45700" anchor="ctr" anchorCtr="0">
            <a:noAutofit/>
          </a:bodyPr>
          <a:lstStyle/>
          <a:p>
            <a:pPr marL="342900" indent="-342900">
              <a:buClr>
                <a:srgbClr val="CC3300"/>
              </a:buClr>
              <a:buSzPts val="1800"/>
              <a:buFont typeface="Arial"/>
              <a:buAutoNum type="arabicPeriod"/>
            </a:pPr>
            <a:r>
              <a:rPr lang="en-US" kern="0" dirty="0">
                <a:solidFill>
                  <a:srgbClr val="CC3300"/>
                </a:solidFill>
                <a:latin typeface="Calibri" panose="020F0502020204030204" pitchFamily="34" charset="0"/>
                <a:ea typeface="Arial"/>
                <a:cs typeface="Calibri" panose="020F0502020204030204" pitchFamily="34" charset="0"/>
                <a:sym typeface="Arial"/>
              </a:rPr>
              <a:t>If Δ&gt;0, </a:t>
            </a:r>
            <a:r>
              <a:rPr lang="en-US" kern="0" dirty="0">
                <a:latin typeface="Calibri" panose="020F0502020204030204" pitchFamily="34" charset="0"/>
                <a:ea typeface="Arial"/>
                <a:cs typeface="Calibri" panose="020F0502020204030204" pitchFamily="34" charset="0"/>
                <a:sym typeface="Arial"/>
              </a:rPr>
              <a:t>then the equation attached to f has two real roots distinct x1&lt;x2, and the sign of f is that of a outside the roots and his sign of between roots:</a:t>
            </a:r>
            <a:endParaRPr sz="1400" kern="0" dirty="0">
              <a:latin typeface="Calibri" panose="020F0502020204030204" pitchFamily="34" charset="0"/>
              <a:ea typeface="Arial"/>
              <a:cs typeface="Calibri" panose="020F0502020204030204" pitchFamily="34" charset="0"/>
              <a:sym typeface="Arial"/>
            </a:endParaRPr>
          </a:p>
        </p:txBody>
      </p:sp>
      <p:pic>
        <p:nvPicPr>
          <p:cNvPr id="246" name="Google Shape;246;p9" descr="TitleSlideBorder"/>
          <p:cNvPicPr preferRelativeResize="0"/>
          <p:nvPr/>
        </p:nvPicPr>
        <p:blipFill rotWithShape="1">
          <a:blip r:embed="rId3">
            <a:alphaModFix/>
          </a:blip>
          <a:srcRect/>
          <a:stretch/>
        </p:blipFill>
        <p:spPr>
          <a:xfrm>
            <a:off x="3581400" y="4648200"/>
            <a:ext cx="6781800" cy="685800"/>
          </a:xfrm>
          <a:prstGeom prst="rect">
            <a:avLst/>
          </a:prstGeom>
          <a:noFill/>
          <a:ln w="28575" cap="flat" cmpd="sng">
            <a:solidFill>
              <a:srgbClr val="000000"/>
            </a:solidFill>
            <a:prstDash val="solid"/>
            <a:miter lim="800000"/>
            <a:headEnd type="none" w="sm" len="sm"/>
            <a:tailEnd type="none" w="sm" len="sm"/>
          </a:ln>
        </p:spPr>
      </p:pic>
      <p:cxnSp>
        <p:nvCxnSpPr>
          <p:cNvPr id="247" name="Google Shape;247;p9"/>
          <p:cNvCxnSpPr/>
          <p:nvPr/>
        </p:nvCxnSpPr>
        <p:spPr>
          <a:xfrm>
            <a:off x="3581400" y="49530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248" name="Google Shape;248;p9"/>
          <p:cNvCxnSpPr/>
          <p:nvPr/>
        </p:nvCxnSpPr>
        <p:spPr>
          <a:xfrm>
            <a:off x="4572000" y="4648200"/>
            <a:ext cx="0" cy="685800"/>
          </a:xfrm>
          <a:prstGeom prst="straightConnector1">
            <a:avLst/>
          </a:prstGeom>
          <a:noFill/>
          <a:ln w="28575" cap="flat" cmpd="sng">
            <a:solidFill>
              <a:srgbClr val="CC3300"/>
            </a:solidFill>
            <a:prstDash val="solid"/>
            <a:round/>
            <a:headEnd type="none" w="sm" len="sm"/>
            <a:tailEnd type="none" w="sm" len="sm"/>
          </a:ln>
        </p:spPr>
      </p:cxnSp>
      <p:sp>
        <p:nvSpPr>
          <p:cNvPr id="249" name="Google Shape;249;p9"/>
          <p:cNvSpPr/>
          <p:nvPr/>
        </p:nvSpPr>
        <p:spPr>
          <a:xfrm>
            <a:off x="3962400" y="4572001"/>
            <a:ext cx="300038"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0" name="Google Shape;250;p9"/>
          <p:cNvSpPr/>
          <p:nvPr/>
        </p:nvSpPr>
        <p:spPr>
          <a:xfrm>
            <a:off x="3810001" y="495300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1" name="Google Shape;251;p9"/>
          <p:cNvSpPr/>
          <p:nvPr/>
        </p:nvSpPr>
        <p:spPr>
          <a:xfrm>
            <a:off x="4572000" y="4572000"/>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2" name="Google Shape;252;p9"/>
          <p:cNvSpPr/>
          <p:nvPr/>
        </p:nvSpPr>
        <p:spPr>
          <a:xfrm>
            <a:off x="9677400" y="45720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3" name="Google Shape;253;p9"/>
          <p:cNvSpPr/>
          <p:nvPr/>
        </p:nvSpPr>
        <p:spPr>
          <a:xfrm>
            <a:off x="6400800" y="4572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1</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4" name="Google Shape;254;p9"/>
          <p:cNvSpPr/>
          <p:nvPr/>
        </p:nvSpPr>
        <p:spPr>
          <a:xfrm>
            <a:off x="8229600" y="4572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2</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5" name="Google Shape;255;p9"/>
          <p:cNvSpPr/>
          <p:nvPr/>
        </p:nvSpPr>
        <p:spPr>
          <a:xfrm>
            <a:off x="6400800" y="49530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6" name="Google Shape;256;p9"/>
          <p:cNvSpPr/>
          <p:nvPr/>
        </p:nvSpPr>
        <p:spPr>
          <a:xfrm>
            <a:off x="8229600" y="49530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57" name="Google Shape;257;p9"/>
          <p:cNvSpPr/>
          <p:nvPr/>
        </p:nvSpPr>
        <p:spPr>
          <a:xfrm>
            <a:off x="4648200" y="4953001"/>
            <a:ext cx="17843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dirty="0">
                <a:solidFill>
                  <a:srgbClr val="000000"/>
                </a:solidFill>
                <a:latin typeface="Calibri" panose="020F0502020204030204" pitchFamily="34" charset="0"/>
                <a:ea typeface="Arial"/>
                <a:cs typeface="Calibri" panose="020F0502020204030204" pitchFamily="34" charset="0"/>
                <a:sym typeface="Arial"/>
              </a:rPr>
              <a:t>++++++++++++</a:t>
            </a:r>
            <a:endParaRPr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58" name="Google Shape;258;p9"/>
          <p:cNvSpPr/>
          <p:nvPr/>
        </p:nvSpPr>
        <p:spPr>
          <a:xfrm>
            <a:off x="8458200" y="4953001"/>
            <a:ext cx="17843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59" name="Google Shape;259;p9"/>
          <p:cNvSpPr/>
          <p:nvPr/>
        </p:nvSpPr>
        <p:spPr>
          <a:xfrm>
            <a:off x="6629400" y="4953001"/>
            <a:ext cx="17208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 - - - - - - - - - - </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60" name="Google Shape;260;p9"/>
          <p:cNvSpPr/>
          <p:nvPr/>
        </p:nvSpPr>
        <p:spPr>
          <a:xfrm>
            <a:off x="3657601" y="4252914"/>
            <a:ext cx="1533525" cy="396875"/>
          </a:xfrm>
          <a:prstGeom prst="rect">
            <a:avLst/>
          </a:prstGeom>
          <a:noFill/>
          <a:ln>
            <a:noFill/>
          </a:ln>
        </p:spPr>
        <p:txBody>
          <a:bodyPr spcFirstLastPara="1" wrap="square" lIns="91425" tIns="45700" rIns="91425" bIns="45700" anchor="ctr" anchorCtr="0">
            <a:noAutofit/>
          </a:bodyPr>
          <a:lstStyle/>
          <a:p>
            <a:pPr>
              <a:buClr>
                <a:srgbClr val="000000"/>
              </a:buClr>
              <a:buSzPts val="2000"/>
            </a:pPr>
            <a:r>
              <a:rPr lang="en-US" sz="2000" i="1" kern="0" dirty="0">
                <a:solidFill>
                  <a:srgbClr val="0000FF"/>
                </a:solidFill>
                <a:latin typeface="Calibri" panose="020F0502020204030204" pitchFamily="34" charset="0"/>
                <a:ea typeface="Arial"/>
                <a:cs typeface="Calibri" panose="020F0502020204030204" pitchFamily="34" charset="0"/>
                <a:sym typeface="Arial"/>
              </a:rPr>
              <a:t>If  a&gt;0</a:t>
            </a:r>
            <a:r>
              <a:rPr lang="en-US" i="1" kern="0" dirty="0">
                <a:solidFill>
                  <a:srgbClr val="0000FF"/>
                </a:solidFill>
                <a:latin typeface="Calibri" panose="020F0502020204030204" pitchFamily="34" charset="0"/>
                <a:ea typeface="Baumans"/>
                <a:cs typeface="Calibri" panose="020F0502020204030204" pitchFamily="34" charset="0"/>
                <a:sym typeface="Baumans"/>
              </a:rPr>
              <a:t> </a:t>
            </a:r>
            <a:r>
              <a:rPr lang="en-US" kern="0" dirty="0">
                <a:solidFill>
                  <a:srgbClr val="0000FF"/>
                </a:solidFill>
                <a:latin typeface="Calibri" panose="020F0502020204030204" pitchFamily="34" charset="0"/>
                <a:ea typeface="Baumans"/>
                <a:cs typeface="Calibri" panose="020F0502020204030204" pitchFamily="34" charset="0"/>
                <a:sym typeface="Baumans"/>
              </a:rPr>
              <a:t> </a:t>
            </a:r>
            <a:r>
              <a:rPr lang="en-US" kern="0" dirty="0">
                <a:solidFill>
                  <a:srgbClr val="000000"/>
                </a:solidFill>
                <a:latin typeface="Calibri" panose="020F0502020204030204" pitchFamily="34" charset="0"/>
                <a:ea typeface="Baumans"/>
                <a:cs typeface="Calibri" panose="020F0502020204030204" pitchFamily="34" charset="0"/>
                <a:sym typeface="Baumans"/>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261" name="Google Shape;261;p9"/>
          <p:cNvSpPr/>
          <p:nvPr/>
        </p:nvSpPr>
        <p:spPr>
          <a:xfrm>
            <a:off x="3657601" y="5410201"/>
            <a:ext cx="1603375" cy="396875"/>
          </a:xfrm>
          <a:prstGeom prst="rect">
            <a:avLst/>
          </a:prstGeom>
          <a:noFill/>
          <a:ln>
            <a:noFill/>
          </a:ln>
        </p:spPr>
        <p:txBody>
          <a:bodyPr spcFirstLastPara="1" wrap="square" lIns="91425" tIns="45700" rIns="91425" bIns="45700" anchor="ctr" anchorCtr="0">
            <a:noAutofit/>
          </a:bodyPr>
          <a:lstStyle/>
          <a:p>
            <a:pPr>
              <a:buClr>
                <a:srgbClr val="000000"/>
              </a:buClr>
              <a:buSzPts val="2000"/>
            </a:pPr>
            <a:r>
              <a:rPr lang="en-US" sz="2000" i="1" kern="0" dirty="0">
                <a:solidFill>
                  <a:srgbClr val="0000FF"/>
                </a:solidFill>
                <a:latin typeface="Calibri" panose="020F0502020204030204" pitchFamily="34" charset="0"/>
                <a:ea typeface="Arial"/>
                <a:cs typeface="Calibri" panose="020F0502020204030204" pitchFamily="34" charset="0"/>
                <a:sym typeface="Arial"/>
              </a:rPr>
              <a:t>If  a&lt; 0</a:t>
            </a:r>
            <a:r>
              <a:rPr lang="en-US" i="1" kern="0" dirty="0">
                <a:solidFill>
                  <a:srgbClr val="0000FF"/>
                </a:solidFill>
                <a:latin typeface="Calibri" panose="020F0502020204030204" pitchFamily="34" charset="0"/>
                <a:ea typeface="Baumans"/>
                <a:cs typeface="Calibri" panose="020F0502020204030204" pitchFamily="34" charset="0"/>
                <a:sym typeface="Baumans"/>
              </a:rPr>
              <a:t> </a:t>
            </a:r>
            <a:r>
              <a:rPr lang="en-US" kern="0" dirty="0">
                <a:solidFill>
                  <a:srgbClr val="0000FF"/>
                </a:solidFill>
                <a:latin typeface="Calibri" panose="020F0502020204030204" pitchFamily="34" charset="0"/>
                <a:ea typeface="Baumans"/>
                <a:cs typeface="Calibri" panose="020F0502020204030204" pitchFamily="34" charset="0"/>
                <a:sym typeface="Baumans"/>
              </a:rPr>
              <a:t> </a:t>
            </a:r>
            <a:r>
              <a:rPr lang="en-US" kern="0" dirty="0">
                <a:solidFill>
                  <a:srgbClr val="000000"/>
                </a:solidFill>
                <a:latin typeface="Calibri" panose="020F0502020204030204" pitchFamily="34" charset="0"/>
                <a:ea typeface="Baumans"/>
                <a:cs typeface="Calibri" panose="020F0502020204030204" pitchFamily="34" charset="0"/>
                <a:sym typeface="Baumans"/>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pic>
        <p:nvPicPr>
          <p:cNvPr id="262" name="Google Shape;262;p9" descr="TitleSlideBorder"/>
          <p:cNvPicPr preferRelativeResize="0"/>
          <p:nvPr/>
        </p:nvPicPr>
        <p:blipFill rotWithShape="1">
          <a:blip r:embed="rId3">
            <a:alphaModFix/>
          </a:blip>
          <a:srcRect/>
          <a:stretch/>
        </p:blipFill>
        <p:spPr>
          <a:xfrm>
            <a:off x="3619500" y="5921376"/>
            <a:ext cx="6781800" cy="685800"/>
          </a:xfrm>
          <a:prstGeom prst="rect">
            <a:avLst/>
          </a:prstGeom>
          <a:noFill/>
          <a:ln w="28575" cap="flat" cmpd="sng">
            <a:solidFill>
              <a:srgbClr val="000000"/>
            </a:solidFill>
            <a:prstDash val="solid"/>
            <a:miter lim="800000"/>
            <a:headEnd type="none" w="sm" len="sm"/>
            <a:tailEnd type="none" w="sm" len="sm"/>
          </a:ln>
        </p:spPr>
      </p:pic>
      <p:cxnSp>
        <p:nvCxnSpPr>
          <p:cNvPr id="263" name="Google Shape;263;p9"/>
          <p:cNvCxnSpPr/>
          <p:nvPr/>
        </p:nvCxnSpPr>
        <p:spPr>
          <a:xfrm>
            <a:off x="3581400" y="6248400"/>
            <a:ext cx="6858000" cy="0"/>
          </a:xfrm>
          <a:prstGeom prst="straightConnector1">
            <a:avLst/>
          </a:prstGeom>
          <a:noFill/>
          <a:ln w="28575" cap="flat" cmpd="sng">
            <a:solidFill>
              <a:srgbClr val="CC3300"/>
            </a:solidFill>
            <a:prstDash val="solid"/>
            <a:round/>
            <a:headEnd type="none" w="sm" len="sm"/>
            <a:tailEnd type="none" w="sm" len="sm"/>
          </a:ln>
        </p:spPr>
      </p:cxnSp>
      <p:cxnSp>
        <p:nvCxnSpPr>
          <p:cNvPr id="264" name="Google Shape;264;p9"/>
          <p:cNvCxnSpPr/>
          <p:nvPr/>
        </p:nvCxnSpPr>
        <p:spPr>
          <a:xfrm>
            <a:off x="4572000" y="5943600"/>
            <a:ext cx="0" cy="685800"/>
          </a:xfrm>
          <a:prstGeom prst="straightConnector1">
            <a:avLst/>
          </a:prstGeom>
          <a:noFill/>
          <a:ln w="28575" cap="flat" cmpd="sng">
            <a:solidFill>
              <a:srgbClr val="CC3300"/>
            </a:solidFill>
            <a:prstDash val="solid"/>
            <a:round/>
            <a:headEnd type="none" w="sm" len="sm"/>
            <a:tailEnd type="none" w="sm" len="sm"/>
          </a:ln>
        </p:spPr>
      </p:cxnSp>
      <p:sp>
        <p:nvSpPr>
          <p:cNvPr id="265" name="Google Shape;265;p9"/>
          <p:cNvSpPr/>
          <p:nvPr/>
        </p:nvSpPr>
        <p:spPr>
          <a:xfrm>
            <a:off x="3962400" y="5867401"/>
            <a:ext cx="300038"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6" name="Google Shape;266;p9"/>
          <p:cNvSpPr/>
          <p:nvPr/>
        </p:nvSpPr>
        <p:spPr>
          <a:xfrm>
            <a:off x="3810001" y="6248401"/>
            <a:ext cx="555625" cy="396875"/>
          </a:xfrm>
          <a:prstGeom prst="rect">
            <a:avLst/>
          </a:prstGeom>
          <a:noFill/>
          <a:ln>
            <a:noFill/>
          </a:ln>
        </p:spPr>
        <p:txBody>
          <a:bodyPr spcFirstLastPara="1" wrap="square" lIns="91425" tIns="45700" rIns="91425" bIns="45700" anchor="t" anchorCtr="0">
            <a:noAutofit/>
          </a:bodyPr>
          <a:lstStyle/>
          <a:p>
            <a:pPr>
              <a:buClr>
                <a:srgbClr val="000000"/>
              </a:buClr>
              <a:buSzPts val="2000"/>
            </a:pPr>
            <a:r>
              <a:rPr lang="en-US" sz="2000" kern="0">
                <a:solidFill>
                  <a:srgbClr val="000000"/>
                </a:solidFill>
                <a:latin typeface="Calibri" panose="020F0502020204030204" pitchFamily="34" charset="0"/>
                <a:ea typeface="Arial Narrow"/>
                <a:cs typeface="Calibri" panose="020F0502020204030204" pitchFamily="34" charset="0"/>
                <a:sym typeface="Arial Narrow"/>
              </a:rPr>
              <a:t>ƒ(x)</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7" name="Google Shape;267;p9"/>
          <p:cNvSpPr/>
          <p:nvPr/>
        </p:nvSpPr>
        <p:spPr>
          <a:xfrm>
            <a:off x="4572000" y="5867400"/>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8" name="Google Shape;268;p9"/>
          <p:cNvSpPr/>
          <p:nvPr/>
        </p:nvSpPr>
        <p:spPr>
          <a:xfrm>
            <a:off x="9677400" y="58674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kern="0">
                <a:solidFill>
                  <a:srgbClr val="000000"/>
                </a:solidFill>
                <a:latin typeface="Calibri" panose="020F0502020204030204" pitchFamily="34" charset="0"/>
                <a:ea typeface="Arial Narrow"/>
                <a:cs typeface="Calibri" panose="020F0502020204030204" pitchFamily="34" charset="0"/>
                <a:sym typeface="Arial Narrow"/>
              </a:rPr>
              <a:t>+∞</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69" name="Google Shape;269;p9"/>
          <p:cNvSpPr/>
          <p:nvPr/>
        </p:nvSpPr>
        <p:spPr>
          <a:xfrm>
            <a:off x="6400800" y="58674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1</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0" name="Google Shape;270;p9"/>
          <p:cNvSpPr/>
          <p:nvPr/>
        </p:nvSpPr>
        <p:spPr>
          <a:xfrm>
            <a:off x="8229600" y="58674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x</a:t>
            </a:r>
            <a:r>
              <a:rPr lang="en-US" i="1" kern="0" baseline="-25000">
                <a:solidFill>
                  <a:srgbClr val="000000"/>
                </a:solidFill>
                <a:latin typeface="Calibri" panose="020F0502020204030204" pitchFamily="34" charset="0"/>
                <a:ea typeface="Arial"/>
                <a:cs typeface="Calibri" panose="020F0502020204030204" pitchFamily="34" charset="0"/>
                <a:sym typeface="Arial"/>
              </a:rPr>
              <a:t>2</a:t>
            </a:r>
            <a:r>
              <a:rPr lang="en-US" i="1" kern="0">
                <a:solidFill>
                  <a:srgbClr val="000000"/>
                </a:solidFill>
                <a:latin typeface="Calibri" panose="020F0502020204030204" pitchFamily="34" charset="0"/>
                <a:ea typeface="Arial"/>
                <a:cs typeface="Calibri" panose="020F0502020204030204" pitchFamily="34" charset="0"/>
                <a:sym typeface="Arial"/>
              </a:rPr>
              <a:t> </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1" name="Google Shape;271;p9"/>
          <p:cNvSpPr/>
          <p:nvPr/>
        </p:nvSpPr>
        <p:spPr>
          <a:xfrm>
            <a:off x="6400800" y="62484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2" name="Google Shape;272;p9"/>
          <p:cNvSpPr/>
          <p:nvPr/>
        </p:nvSpPr>
        <p:spPr>
          <a:xfrm>
            <a:off x="8229600" y="62484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0</a:t>
            </a:r>
            <a:r>
              <a:rPr lang="en-US" kern="0">
                <a:solidFill>
                  <a:srgbClr val="000000"/>
                </a:solidFill>
                <a:latin typeface="Calibri" panose="020F0502020204030204" pitchFamily="34" charset="0"/>
                <a:ea typeface="Arial"/>
                <a:cs typeface="Calibri" panose="020F0502020204030204" pitchFamily="34" charset="0"/>
                <a:sym typeface="Arial"/>
              </a:rPr>
              <a:t> </a:t>
            </a:r>
            <a:endParaRPr sz="1400" kern="0">
              <a:solidFill>
                <a:srgbClr val="000000"/>
              </a:solidFill>
              <a:latin typeface="Calibri" panose="020F0502020204030204" pitchFamily="34" charset="0"/>
              <a:ea typeface="Arial"/>
              <a:cs typeface="Calibri" panose="020F0502020204030204" pitchFamily="34" charset="0"/>
              <a:sym typeface="Arial"/>
            </a:endParaRPr>
          </a:p>
        </p:txBody>
      </p:sp>
      <p:sp>
        <p:nvSpPr>
          <p:cNvPr id="273" name="Google Shape;273;p9"/>
          <p:cNvSpPr/>
          <p:nvPr/>
        </p:nvSpPr>
        <p:spPr>
          <a:xfrm>
            <a:off x="6629400" y="6248401"/>
            <a:ext cx="165100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74" name="Google Shape;274;p9"/>
          <p:cNvSpPr/>
          <p:nvPr/>
        </p:nvSpPr>
        <p:spPr>
          <a:xfrm>
            <a:off x="4648200" y="6248401"/>
            <a:ext cx="17208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 - - - - - - - - - - </a:t>
            </a:r>
            <a:endParaRPr kern="0">
              <a:solidFill>
                <a:srgbClr val="000000"/>
              </a:solidFill>
              <a:latin typeface="Calibri" panose="020F0502020204030204" pitchFamily="34" charset="0"/>
              <a:ea typeface="Arial"/>
              <a:cs typeface="Calibri" panose="020F0502020204030204" pitchFamily="34" charset="0"/>
              <a:sym typeface="Arial"/>
            </a:endParaRPr>
          </a:p>
        </p:txBody>
      </p:sp>
      <p:sp>
        <p:nvSpPr>
          <p:cNvPr id="275" name="Google Shape;275;p9"/>
          <p:cNvSpPr/>
          <p:nvPr/>
        </p:nvSpPr>
        <p:spPr>
          <a:xfrm>
            <a:off x="8534400" y="6248401"/>
            <a:ext cx="17208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Calibri" panose="020F0502020204030204" pitchFamily="34" charset="0"/>
                <a:ea typeface="Arial"/>
                <a:cs typeface="Calibri" panose="020F0502020204030204" pitchFamily="34" charset="0"/>
                <a:sym typeface="Arial"/>
              </a:rPr>
              <a:t>- - - - - - - - - - - </a:t>
            </a:r>
            <a:endParaRPr kern="0">
              <a:solidFill>
                <a:srgbClr val="000000"/>
              </a:solidFill>
              <a:latin typeface="Calibri" panose="020F0502020204030204" pitchFamily="34" charset="0"/>
              <a:ea typeface="Arial"/>
              <a:cs typeface="Calibri" panose="020F0502020204030204" pitchFamily="34" charset="0"/>
              <a:sym typeface="Arial"/>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80"/>
        <p:cNvGrpSpPr/>
        <p:nvPr/>
      </p:nvGrpSpPr>
      <p:grpSpPr>
        <a:xfrm>
          <a:off x="0" y="0"/>
          <a:ext cx="0" cy="0"/>
          <a:chOff x="0" y="0"/>
          <a:chExt cx="0" cy="0"/>
        </a:xfrm>
      </p:grpSpPr>
      <p:sp>
        <p:nvSpPr>
          <p:cNvPr id="282" name="Google Shape;282;p10"/>
          <p:cNvSpPr/>
          <p:nvPr/>
        </p:nvSpPr>
        <p:spPr>
          <a:xfrm>
            <a:off x="3508376" y="533400"/>
            <a:ext cx="7159625" cy="9461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mj-lt"/>
                <a:ea typeface="Arial"/>
                <a:cs typeface="Arial"/>
                <a:sym typeface="Arial"/>
              </a:rPr>
              <a:t>2. </a:t>
            </a:r>
            <a:r>
              <a:rPr lang="en-US" sz="2000" kern="0" dirty="0">
                <a:solidFill>
                  <a:srgbClr val="CC3300"/>
                </a:solidFill>
                <a:latin typeface="+mj-lt"/>
                <a:ea typeface="Arial"/>
                <a:cs typeface="Arial"/>
                <a:sym typeface="Arial"/>
              </a:rPr>
              <a:t>If Δ=0</a:t>
            </a:r>
            <a:r>
              <a:rPr lang="en-US" kern="0" dirty="0">
                <a:solidFill>
                  <a:srgbClr val="000000"/>
                </a:solidFill>
                <a:latin typeface="+mj-lt"/>
                <a:ea typeface="Arial"/>
                <a:cs typeface="Arial"/>
                <a:sym typeface="Arial"/>
              </a:rPr>
              <a:t>, </a:t>
            </a:r>
            <a:r>
              <a:rPr lang="en-US" sz="1600" kern="0" dirty="0">
                <a:solidFill>
                  <a:srgbClr val="000000"/>
                </a:solidFill>
                <a:latin typeface="+mj-lt"/>
                <a:ea typeface="Arial"/>
                <a:cs typeface="Arial"/>
                <a:sym typeface="Arial"/>
              </a:rPr>
              <a:t>then the equation attached to f has two equal real roots x1=x2 = -b/2a and the sign of the function f is that of a</a:t>
            </a:r>
            <a:endParaRPr sz="1400" kern="0" dirty="0">
              <a:solidFill>
                <a:srgbClr val="000000"/>
              </a:solidFill>
              <a:latin typeface="+mj-lt"/>
              <a:ea typeface="Arial"/>
              <a:cs typeface="Arial"/>
              <a:sym typeface="Arial"/>
            </a:endParaRPr>
          </a:p>
        </p:txBody>
      </p:sp>
      <p:pic>
        <p:nvPicPr>
          <p:cNvPr id="283" name="Google Shape;283;p10" descr="TitleSlideBorder"/>
          <p:cNvPicPr preferRelativeResize="0"/>
          <p:nvPr/>
        </p:nvPicPr>
        <p:blipFill rotWithShape="1">
          <a:blip r:embed="rId3">
            <a:alphaModFix/>
          </a:blip>
          <a:srcRect/>
          <a:stretch/>
        </p:blipFill>
        <p:spPr>
          <a:xfrm>
            <a:off x="3505200" y="1981200"/>
            <a:ext cx="6781800" cy="685800"/>
          </a:xfrm>
          <a:prstGeom prst="rect">
            <a:avLst/>
          </a:prstGeom>
          <a:noFill/>
          <a:ln w="28575" cap="flat" cmpd="sng">
            <a:solidFill>
              <a:srgbClr val="000000"/>
            </a:solidFill>
            <a:prstDash val="solid"/>
            <a:miter lim="800000"/>
            <a:headEnd type="none" w="sm" len="sm"/>
            <a:tailEnd type="none" w="sm" len="sm"/>
          </a:ln>
        </p:spPr>
      </p:pic>
      <p:cxnSp>
        <p:nvCxnSpPr>
          <p:cNvPr id="284" name="Google Shape;284;p10"/>
          <p:cNvCxnSpPr/>
          <p:nvPr/>
        </p:nvCxnSpPr>
        <p:spPr>
          <a:xfrm>
            <a:off x="3505200" y="2286000"/>
            <a:ext cx="6781800" cy="0"/>
          </a:xfrm>
          <a:prstGeom prst="straightConnector1">
            <a:avLst/>
          </a:prstGeom>
          <a:noFill/>
          <a:ln w="28575" cap="flat" cmpd="sng">
            <a:solidFill>
              <a:srgbClr val="CC3300"/>
            </a:solidFill>
            <a:prstDash val="solid"/>
            <a:round/>
            <a:headEnd type="none" w="sm" len="sm"/>
            <a:tailEnd type="none" w="sm" len="sm"/>
          </a:ln>
        </p:spPr>
      </p:cxnSp>
      <p:cxnSp>
        <p:nvCxnSpPr>
          <p:cNvPr id="285" name="Google Shape;285;p10"/>
          <p:cNvCxnSpPr/>
          <p:nvPr/>
        </p:nvCxnSpPr>
        <p:spPr>
          <a:xfrm>
            <a:off x="4648200" y="1981200"/>
            <a:ext cx="0" cy="685800"/>
          </a:xfrm>
          <a:prstGeom prst="straightConnector1">
            <a:avLst/>
          </a:prstGeom>
          <a:noFill/>
          <a:ln w="28575" cap="flat" cmpd="sng">
            <a:solidFill>
              <a:srgbClr val="CC3300"/>
            </a:solidFill>
            <a:prstDash val="solid"/>
            <a:round/>
            <a:headEnd type="none" w="sm" len="sm"/>
            <a:tailEnd type="none" w="sm" len="sm"/>
          </a:ln>
        </p:spPr>
      </p:cxnSp>
      <p:sp>
        <p:nvSpPr>
          <p:cNvPr id="286" name="Google Shape;286;p10"/>
          <p:cNvSpPr/>
          <p:nvPr/>
        </p:nvSpPr>
        <p:spPr>
          <a:xfrm>
            <a:off x="3505200" y="1981200"/>
            <a:ext cx="6781800" cy="64135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dirty="0">
                <a:solidFill>
                  <a:srgbClr val="000000"/>
                </a:solidFill>
                <a:latin typeface="+mj-lt"/>
                <a:ea typeface="Arial"/>
                <a:cs typeface="Arial"/>
                <a:sym typeface="Arial"/>
              </a:rPr>
              <a:t>x                     -∞                                                                   +∞</a:t>
            </a:r>
            <a:endParaRPr sz="1400" kern="0" dirty="0">
              <a:solidFill>
                <a:srgbClr val="000000"/>
              </a:solidFill>
              <a:latin typeface="+mj-lt"/>
              <a:ea typeface="Arial"/>
              <a:cs typeface="Arial"/>
              <a:sym typeface="Arial"/>
            </a:endParaRPr>
          </a:p>
          <a:p>
            <a:pPr>
              <a:buClr>
                <a:srgbClr val="000000"/>
              </a:buClr>
              <a:buSzPts val="1800"/>
            </a:pPr>
            <a:r>
              <a:rPr lang="en-US" kern="0" dirty="0">
                <a:solidFill>
                  <a:srgbClr val="000000"/>
                </a:solidFill>
                <a:latin typeface="+mj-lt"/>
                <a:ea typeface="Arial"/>
                <a:cs typeface="Arial"/>
                <a:sym typeface="Arial"/>
              </a:rPr>
              <a:t>f(x)                sign a                                     0                      sign a</a:t>
            </a:r>
            <a:endParaRPr sz="1400" kern="0" dirty="0">
              <a:solidFill>
                <a:srgbClr val="000000"/>
              </a:solidFill>
              <a:latin typeface="+mj-lt"/>
              <a:ea typeface="Arial"/>
              <a:cs typeface="Arial"/>
              <a:sym typeface="Arial"/>
            </a:endParaRPr>
          </a:p>
        </p:txBody>
      </p:sp>
      <p:sp>
        <p:nvSpPr>
          <p:cNvPr id="287" name="Google Shape;287;p10"/>
          <p:cNvSpPr/>
          <p:nvPr/>
        </p:nvSpPr>
        <p:spPr>
          <a:xfrm>
            <a:off x="7467600" y="1905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mj-lt"/>
                <a:ea typeface="Arial"/>
                <a:cs typeface="Arial"/>
                <a:sym typeface="Arial"/>
              </a:rPr>
              <a:t>x</a:t>
            </a:r>
            <a:r>
              <a:rPr lang="en-US" i="1" kern="0" baseline="-25000">
                <a:solidFill>
                  <a:srgbClr val="000000"/>
                </a:solidFill>
                <a:latin typeface="+mj-lt"/>
                <a:ea typeface="Arial"/>
                <a:cs typeface="Arial"/>
                <a:sym typeface="Arial"/>
              </a:rPr>
              <a:t>2</a:t>
            </a:r>
            <a:r>
              <a:rPr lang="en-US" i="1" kern="0">
                <a:solidFill>
                  <a:srgbClr val="000000"/>
                </a:solidFill>
                <a:latin typeface="+mj-lt"/>
                <a:ea typeface="Arial"/>
                <a:cs typeface="Arial"/>
                <a:sym typeface="Arial"/>
              </a:rPr>
              <a:t> </a:t>
            </a:r>
            <a:r>
              <a:rPr lang="en-US"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sp>
        <p:nvSpPr>
          <p:cNvPr id="288" name="Google Shape;288;p10"/>
          <p:cNvSpPr/>
          <p:nvPr/>
        </p:nvSpPr>
        <p:spPr>
          <a:xfrm>
            <a:off x="6781800" y="19050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mj-lt"/>
                <a:ea typeface="Arial"/>
                <a:cs typeface="Arial"/>
                <a:sym typeface="Arial"/>
              </a:rPr>
              <a:t>x</a:t>
            </a:r>
            <a:r>
              <a:rPr lang="en-US" i="1" kern="0" baseline="-25000">
                <a:solidFill>
                  <a:srgbClr val="000000"/>
                </a:solidFill>
                <a:latin typeface="+mj-lt"/>
                <a:ea typeface="Arial"/>
                <a:cs typeface="Arial"/>
                <a:sym typeface="Arial"/>
              </a:rPr>
              <a:t>2</a:t>
            </a:r>
            <a:r>
              <a:rPr lang="en-US" i="1" kern="0">
                <a:solidFill>
                  <a:srgbClr val="000000"/>
                </a:solidFill>
                <a:latin typeface="+mj-lt"/>
                <a:ea typeface="Arial"/>
                <a:cs typeface="Arial"/>
                <a:sym typeface="Arial"/>
              </a:rPr>
              <a:t> </a:t>
            </a:r>
            <a:r>
              <a:rPr lang="en-US"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sp>
        <p:nvSpPr>
          <p:cNvPr id="289" name="Google Shape;289;p10"/>
          <p:cNvSpPr/>
          <p:nvPr/>
        </p:nvSpPr>
        <p:spPr>
          <a:xfrm>
            <a:off x="7086600" y="1905001"/>
            <a:ext cx="44450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i="1" kern="0">
                <a:solidFill>
                  <a:srgbClr val="000000"/>
                </a:solidFill>
                <a:latin typeface="+mj-lt"/>
                <a:ea typeface="Arial"/>
                <a:cs typeface="Arial"/>
                <a:sym typeface="Arial"/>
              </a:rPr>
              <a:t>= </a:t>
            </a:r>
            <a:r>
              <a:rPr lang="en-US" kern="0">
                <a:solidFill>
                  <a:srgbClr val="000000"/>
                </a:solidFill>
                <a:latin typeface="+mj-lt"/>
                <a:ea typeface="Arial"/>
                <a:cs typeface="Arial"/>
                <a:sym typeface="Arial"/>
              </a:rPr>
              <a:t> </a:t>
            </a:r>
            <a:endParaRPr sz="1400" kern="0">
              <a:solidFill>
                <a:srgbClr val="000000"/>
              </a:solidFill>
              <a:latin typeface="+mj-lt"/>
              <a:ea typeface="Arial"/>
              <a:cs typeface="Arial"/>
              <a:sym typeface="Arial"/>
            </a:endParaRPr>
          </a:p>
        </p:txBody>
      </p:sp>
      <p:sp>
        <p:nvSpPr>
          <p:cNvPr id="290" name="Google Shape;290;p10"/>
          <p:cNvSpPr/>
          <p:nvPr/>
        </p:nvSpPr>
        <p:spPr>
          <a:xfrm>
            <a:off x="3505201" y="3276600"/>
            <a:ext cx="6346825" cy="641350"/>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kern="0" dirty="0">
                <a:solidFill>
                  <a:srgbClr val="000000"/>
                </a:solidFill>
                <a:latin typeface="+mj-lt"/>
                <a:ea typeface="Arial"/>
                <a:cs typeface="Arial"/>
                <a:sym typeface="Arial"/>
              </a:rPr>
              <a:t>3. </a:t>
            </a:r>
            <a:r>
              <a:rPr lang="en-US" sz="2000" kern="0" dirty="0">
                <a:solidFill>
                  <a:srgbClr val="CC3300"/>
                </a:solidFill>
                <a:latin typeface="+mj-lt"/>
                <a:ea typeface="Arial"/>
                <a:cs typeface="Arial"/>
                <a:sym typeface="Arial"/>
              </a:rPr>
              <a:t>If Δ&lt;0,</a:t>
            </a:r>
            <a:r>
              <a:rPr lang="en-US" kern="0" dirty="0">
                <a:solidFill>
                  <a:srgbClr val="000000"/>
                </a:solidFill>
                <a:latin typeface="+mj-lt"/>
                <a:ea typeface="Arial"/>
                <a:cs typeface="Arial"/>
                <a:sym typeface="Arial"/>
              </a:rPr>
              <a:t> </a:t>
            </a:r>
            <a:r>
              <a:rPr lang="en-US" sz="1600" kern="0" dirty="0">
                <a:solidFill>
                  <a:srgbClr val="000000"/>
                </a:solidFill>
                <a:latin typeface="+mj-lt"/>
                <a:ea typeface="Arial"/>
                <a:cs typeface="Arial"/>
                <a:sym typeface="Arial"/>
              </a:rPr>
              <a:t>then the equation attached to f has no real roots,</a:t>
            </a:r>
          </a:p>
          <a:p>
            <a:pPr>
              <a:buClr>
                <a:srgbClr val="000000"/>
              </a:buClr>
              <a:buSzPts val="1800"/>
            </a:pPr>
            <a:r>
              <a:rPr lang="en-US" sz="1600" kern="0" dirty="0">
                <a:solidFill>
                  <a:srgbClr val="000000"/>
                </a:solidFill>
                <a:latin typeface="+mj-lt"/>
                <a:ea typeface="Arial"/>
                <a:cs typeface="Arial"/>
                <a:sym typeface="Arial"/>
              </a:rPr>
              <a:t>  and the sign of the function f is the sign of a on R.</a:t>
            </a:r>
            <a:endParaRPr sz="1400" kern="0" dirty="0">
              <a:solidFill>
                <a:srgbClr val="000000"/>
              </a:solidFill>
              <a:latin typeface="+mj-lt"/>
              <a:ea typeface="Arial"/>
              <a:cs typeface="Arial"/>
              <a:sym typeface="Arial"/>
            </a:endParaRPr>
          </a:p>
        </p:txBody>
      </p:sp>
      <p:cxnSp>
        <p:nvCxnSpPr>
          <p:cNvPr id="291" name="Google Shape;291;p10"/>
          <p:cNvCxnSpPr/>
          <p:nvPr/>
        </p:nvCxnSpPr>
        <p:spPr>
          <a:xfrm>
            <a:off x="3581400" y="4953000"/>
            <a:ext cx="6781800" cy="0"/>
          </a:xfrm>
          <a:prstGeom prst="straightConnector1">
            <a:avLst/>
          </a:prstGeom>
          <a:noFill/>
          <a:ln w="28575" cap="flat" cmpd="sng">
            <a:solidFill>
              <a:srgbClr val="CC3300"/>
            </a:solidFill>
            <a:prstDash val="solid"/>
            <a:round/>
            <a:headEnd type="none" w="sm" len="sm"/>
            <a:tailEnd type="none" w="sm" len="sm"/>
          </a:ln>
        </p:spPr>
      </p:cxnSp>
      <p:sp>
        <p:nvSpPr>
          <p:cNvPr id="292" name="Google Shape;292;p10"/>
          <p:cNvSpPr/>
          <p:nvPr/>
        </p:nvSpPr>
        <p:spPr>
          <a:xfrm>
            <a:off x="3581400" y="4648200"/>
            <a:ext cx="6781800" cy="641350"/>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kern="0">
                <a:solidFill>
                  <a:srgbClr val="000000"/>
                </a:solidFill>
                <a:latin typeface="+mj-lt"/>
                <a:ea typeface="Arial"/>
                <a:cs typeface="Arial"/>
                <a:sym typeface="Arial"/>
              </a:rPr>
              <a:t>x                     -∞                                                                   +∞</a:t>
            </a:r>
            <a:endParaRPr sz="1400" kern="0">
              <a:solidFill>
                <a:srgbClr val="000000"/>
              </a:solidFill>
              <a:latin typeface="+mj-lt"/>
              <a:ea typeface="Arial"/>
              <a:cs typeface="Arial"/>
              <a:sym typeface="Arial"/>
            </a:endParaRPr>
          </a:p>
          <a:p>
            <a:pPr>
              <a:buClr>
                <a:srgbClr val="000000"/>
              </a:buClr>
              <a:buSzPts val="1800"/>
            </a:pPr>
            <a:r>
              <a:rPr lang="en-US" kern="0">
                <a:solidFill>
                  <a:srgbClr val="000000"/>
                </a:solidFill>
                <a:latin typeface="+mj-lt"/>
                <a:ea typeface="Arial"/>
                <a:cs typeface="Arial"/>
                <a:sym typeface="Arial"/>
              </a:rPr>
              <a:t>f(x)                                              semn a</a:t>
            </a:r>
            <a:endParaRPr sz="1400" kern="0">
              <a:solidFill>
                <a:srgbClr val="000000"/>
              </a:solidFill>
              <a:latin typeface="+mj-lt"/>
              <a:ea typeface="Arial"/>
              <a:cs typeface="Arial"/>
              <a:sym typeface="Arial"/>
            </a:endParaRPr>
          </a:p>
        </p:txBody>
      </p:sp>
      <p:pic>
        <p:nvPicPr>
          <p:cNvPr id="293" name="Google Shape;293;p10" descr="TitleSlideBorder"/>
          <p:cNvPicPr preferRelativeResize="0"/>
          <p:nvPr/>
        </p:nvPicPr>
        <p:blipFill rotWithShape="1">
          <a:blip r:embed="rId4">
            <a:alphaModFix/>
          </a:blip>
          <a:srcRect/>
          <a:stretch/>
        </p:blipFill>
        <p:spPr>
          <a:xfrm>
            <a:off x="3505200" y="4648200"/>
            <a:ext cx="6858000" cy="685800"/>
          </a:xfrm>
          <a:prstGeom prst="rect">
            <a:avLst/>
          </a:prstGeom>
          <a:noFill/>
          <a:ln w="28575" cap="flat" cmpd="sng">
            <a:solidFill>
              <a:srgbClr val="000000"/>
            </a:solidFill>
            <a:prstDash val="solid"/>
            <a:miter lim="800000"/>
            <a:headEnd type="none" w="sm" len="sm"/>
            <a:tailEnd type="none" w="sm" len="sm"/>
          </a:ln>
        </p:spPr>
      </p:pic>
      <p:cxnSp>
        <p:nvCxnSpPr>
          <p:cNvPr id="294" name="Google Shape;294;p10"/>
          <p:cNvCxnSpPr/>
          <p:nvPr/>
        </p:nvCxnSpPr>
        <p:spPr>
          <a:xfrm>
            <a:off x="4724400" y="4648200"/>
            <a:ext cx="0" cy="685800"/>
          </a:xfrm>
          <a:prstGeom prst="straightConnector1">
            <a:avLst/>
          </a:prstGeom>
          <a:noFill/>
          <a:ln w="28575" cap="flat" cmpd="sng">
            <a:solidFill>
              <a:srgbClr val="CC3300"/>
            </a:solidFill>
            <a:prstDash val="solid"/>
            <a:round/>
            <a:headEnd type="none" w="sm" len="sm"/>
            <a:tailEnd type="none" w="sm" len="sm"/>
          </a:ln>
        </p:spPr>
      </p:cxnSp>
      <p:sp>
        <p:nvSpPr>
          <p:cNvPr id="295" name="Google Shape;295;p10"/>
          <p:cNvSpPr/>
          <p:nvPr/>
        </p:nvSpPr>
        <p:spPr>
          <a:xfrm>
            <a:off x="3505200" y="5791201"/>
            <a:ext cx="7162800" cy="396875"/>
          </a:xfrm>
          <a:prstGeom prst="rect">
            <a:avLst/>
          </a:prstGeom>
          <a:noFill/>
          <a:ln>
            <a:noFill/>
          </a:ln>
        </p:spPr>
        <p:txBody>
          <a:bodyPr spcFirstLastPara="1" wrap="square" lIns="91425" tIns="45700" rIns="91425" bIns="45700" anchor="ctr" anchorCtr="0">
            <a:noAutofit/>
          </a:bodyPr>
          <a:lstStyle/>
          <a:p>
            <a:pPr algn="ctr">
              <a:buClr>
                <a:srgbClr val="000000"/>
              </a:buClr>
              <a:buSzPts val="2000"/>
            </a:pPr>
            <a:r>
              <a:rPr lang="en-US" sz="2000" u="sng" kern="0" dirty="0">
                <a:solidFill>
                  <a:srgbClr val="CC3300"/>
                </a:solidFill>
                <a:latin typeface="+mj-lt"/>
                <a:ea typeface="Arial"/>
                <a:cs typeface="Arial"/>
                <a:sym typeface="Arial"/>
              </a:rPr>
              <a:t>Note: The proof is done using the canonical form</a:t>
            </a:r>
            <a:endParaRPr sz="1400" kern="0" dirty="0">
              <a:solidFill>
                <a:srgbClr val="000000"/>
              </a:solidFill>
              <a:latin typeface="+mj-lt"/>
              <a:ea typeface="Arial"/>
              <a:cs typeface="Arial"/>
              <a:sym typeface="Arial"/>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Shape 300"/>
        <p:cNvGrpSpPr/>
        <p:nvPr/>
      </p:nvGrpSpPr>
      <p:grpSpPr>
        <a:xfrm>
          <a:off x="0" y="0"/>
          <a:ext cx="0" cy="0"/>
          <a:chOff x="0" y="0"/>
          <a:chExt cx="0" cy="0"/>
        </a:xfrm>
      </p:grpSpPr>
      <p:sp>
        <p:nvSpPr>
          <p:cNvPr id="302" name="Google Shape;302;p11"/>
          <p:cNvSpPr/>
          <p:nvPr/>
        </p:nvSpPr>
        <p:spPr>
          <a:xfrm>
            <a:off x="858838" y="334962"/>
            <a:ext cx="4070350" cy="701675"/>
          </a:xfrm>
          <a:prstGeom prst="rect">
            <a:avLst/>
          </a:prstGeom>
          <a:noFill/>
          <a:ln>
            <a:noFill/>
          </a:ln>
        </p:spPr>
        <p:txBody>
          <a:bodyPr spcFirstLastPara="1" wrap="square" lIns="91425" tIns="45700" rIns="91425" bIns="45700" anchor="t" anchorCtr="0">
            <a:noAutofit/>
          </a:bodyPr>
          <a:lstStyle/>
          <a:p>
            <a:pPr>
              <a:buClr>
                <a:srgbClr val="000000"/>
              </a:buClr>
              <a:buSzPts val="4000"/>
            </a:pPr>
            <a:r>
              <a:rPr lang="en-US" sz="4000" b="1" kern="0" dirty="0">
                <a:solidFill>
                  <a:srgbClr val="000000"/>
                </a:solidFill>
                <a:latin typeface="Libre Baskerville"/>
                <a:ea typeface="Libre Baskerville"/>
                <a:cs typeface="Libre Baskerville"/>
                <a:sym typeface="Libre Baskerville"/>
              </a:rPr>
              <a:t>Graph of the Function</a:t>
            </a:r>
            <a:endParaRPr sz="1400" kern="0" dirty="0">
              <a:solidFill>
                <a:srgbClr val="000000"/>
              </a:solidFill>
              <a:latin typeface="Arial"/>
              <a:ea typeface="Arial"/>
              <a:cs typeface="Arial"/>
              <a:sym typeface="Arial"/>
            </a:endParaRPr>
          </a:p>
        </p:txBody>
      </p:sp>
      <p:sp>
        <p:nvSpPr>
          <p:cNvPr id="303" name="Google Shape;303;p11"/>
          <p:cNvSpPr/>
          <p:nvPr/>
        </p:nvSpPr>
        <p:spPr>
          <a:xfrm>
            <a:off x="6572378" y="929538"/>
            <a:ext cx="4146600" cy="519000"/>
          </a:xfrm>
          <a:prstGeom prst="rect">
            <a:avLst/>
          </a:prstGeom>
          <a:noFill/>
          <a:ln>
            <a:noFill/>
          </a:ln>
          <a:effectLst>
            <a:outerShdw dist="17961" dir="2700000" algn="ctr" rotWithShape="0">
              <a:schemeClr val="dk1"/>
            </a:outerShdw>
          </a:effectLst>
        </p:spPr>
        <p:txBody>
          <a:bodyPr spcFirstLastPara="1" wrap="square" lIns="91425" tIns="45700" rIns="91425" bIns="45700" anchor="t" anchorCtr="0">
            <a:noAutofit/>
          </a:bodyPr>
          <a:lstStyle/>
          <a:p>
            <a:pPr>
              <a:buClr>
                <a:srgbClr val="000000"/>
              </a:buClr>
              <a:buSzPts val="2800"/>
            </a:pPr>
            <a:r>
              <a:rPr lang="en-US" sz="2800" b="1" i="1" kern="0" dirty="0">
                <a:solidFill>
                  <a:srgbClr val="0000FF"/>
                </a:solidFill>
                <a:latin typeface="Libre Baskerville"/>
                <a:ea typeface="Libre Baskerville"/>
                <a:cs typeface="Libre Baskerville"/>
                <a:sym typeface="Libre Baskerville"/>
              </a:rPr>
              <a:t>The variation table</a:t>
            </a:r>
            <a:endParaRPr sz="1400" kern="0" dirty="0">
              <a:solidFill>
                <a:srgbClr val="000000"/>
              </a:solidFill>
              <a:latin typeface="Arial"/>
              <a:ea typeface="Arial"/>
              <a:cs typeface="Arial"/>
              <a:sym typeface="Arial"/>
            </a:endParaRPr>
          </a:p>
        </p:txBody>
      </p:sp>
      <p:sp>
        <p:nvSpPr>
          <p:cNvPr id="304" name="Google Shape;304;p11"/>
          <p:cNvSpPr/>
          <p:nvPr/>
        </p:nvSpPr>
        <p:spPr>
          <a:xfrm>
            <a:off x="3505201" y="1295401"/>
            <a:ext cx="893763" cy="396875"/>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sz="2000" b="1" kern="0">
                <a:solidFill>
                  <a:srgbClr val="CC3300"/>
                </a:solidFill>
                <a:latin typeface="Arial"/>
                <a:ea typeface="Arial"/>
                <a:cs typeface="Arial"/>
                <a:sym typeface="Arial"/>
              </a:rPr>
              <a:t>a  &gt; 0 </a:t>
            </a:r>
            <a:endParaRPr sz="1400" kern="0">
              <a:solidFill>
                <a:srgbClr val="000000"/>
              </a:solidFill>
              <a:latin typeface="Arial"/>
              <a:ea typeface="Arial"/>
              <a:cs typeface="Arial"/>
              <a:sym typeface="Arial"/>
            </a:endParaRPr>
          </a:p>
        </p:txBody>
      </p:sp>
      <p:pic>
        <p:nvPicPr>
          <p:cNvPr id="305" name="Google Shape;305;p11" descr="TitleSlideBorder"/>
          <p:cNvPicPr preferRelativeResize="0"/>
          <p:nvPr/>
        </p:nvPicPr>
        <p:blipFill rotWithShape="1">
          <a:blip r:embed="rId3">
            <a:alphaModFix/>
          </a:blip>
          <a:srcRect/>
          <a:stretch/>
        </p:blipFill>
        <p:spPr>
          <a:xfrm>
            <a:off x="3505200" y="1752600"/>
            <a:ext cx="7010400" cy="838200"/>
          </a:xfrm>
          <a:prstGeom prst="rect">
            <a:avLst/>
          </a:prstGeom>
          <a:noFill/>
          <a:ln w="28575" cap="flat" cmpd="sng">
            <a:solidFill>
              <a:srgbClr val="000000"/>
            </a:solidFill>
            <a:prstDash val="solid"/>
            <a:miter lim="800000"/>
            <a:headEnd type="none" w="sm" len="sm"/>
            <a:tailEnd type="none" w="sm" len="sm"/>
          </a:ln>
        </p:spPr>
      </p:pic>
      <p:cxnSp>
        <p:nvCxnSpPr>
          <p:cNvPr id="306" name="Google Shape;306;p11"/>
          <p:cNvCxnSpPr/>
          <p:nvPr/>
        </p:nvCxnSpPr>
        <p:spPr>
          <a:xfrm>
            <a:off x="3505200" y="2133600"/>
            <a:ext cx="6934200" cy="0"/>
          </a:xfrm>
          <a:prstGeom prst="straightConnector1">
            <a:avLst/>
          </a:prstGeom>
          <a:noFill/>
          <a:ln w="28575" cap="flat" cmpd="sng">
            <a:solidFill>
              <a:srgbClr val="CC3300"/>
            </a:solidFill>
            <a:prstDash val="solid"/>
            <a:round/>
            <a:headEnd type="none" w="sm" len="sm"/>
            <a:tailEnd type="none" w="sm" len="sm"/>
          </a:ln>
        </p:spPr>
      </p:cxnSp>
      <p:cxnSp>
        <p:nvCxnSpPr>
          <p:cNvPr id="307" name="Google Shape;307;p11"/>
          <p:cNvCxnSpPr/>
          <p:nvPr/>
        </p:nvCxnSpPr>
        <p:spPr>
          <a:xfrm>
            <a:off x="4419600" y="1752600"/>
            <a:ext cx="0" cy="762000"/>
          </a:xfrm>
          <a:prstGeom prst="straightConnector1">
            <a:avLst/>
          </a:prstGeom>
          <a:noFill/>
          <a:ln w="28575" cap="flat" cmpd="sng">
            <a:solidFill>
              <a:srgbClr val="CC3300"/>
            </a:solidFill>
            <a:prstDash val="solid"/>
            <a:round/>
            <a:headEnd type="none" w="sm" len="sm"/>
            <a:tailEnd type="none" w="sm" len="sm"/>
          </a:ln>
        </p:spPr>
      </p:cxnSp>
      <p:sp>
        <p:nvSpPr>
          <p:cNvPr id="308" name="Google Shape;308;p11"/>
          <p:cNvSpPr/>
          <p:nvPr/>
        </p:nvSpPr>
        <p:spPr>
          <a:xfrm>
            <a:off x="7924800" y="17526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0</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sp>
        <p:nvSpPr>
          <p:cNvPr id="309" name="Google Shape;309;p11"/>
          <p:cNvSpPr/>
          <p:nvPr/>
        </p:nvSpPr>
        <p:spPr>
          <a:xfrm>
            <a:off x="5638800" y="17526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x</a:t>
            </a:r>
            <a:r>
              <a:rPr lang="en-US" b="1" i="1" kern="0" baseline="-25000">
                <a:solidFill>
                  <a:srgbClr val="000000"/>
                </a:solidFill>
                <a:latin typeface="Arial"/>
                <a:ea typeface="Arial"/>
                <a:cs typeface="Arial"/>
                <a:sym typeface="Arial"/>
              </a:rPr>
              <a:t>1</a:t>
            </a:r>
            <a:r>
              <a:rPr lang="en-US" b="1" i="1" kern="0">
                <a:solidFill>
                  <a:srgbClr val="000000"/>
                </a:solidFill>
                <a:latin typeface="Arial"/>
                <a:ea typeface="Arial"/>
                <a:cs typeface="Arial"/>
                <a:sym typeface="Arial"/>
              </a:rPr>
              <a:t> </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cxnSp>
        <p:nvCxnSpPr>
          <p:cNvPr id="310" name="Google Shape;310;p11"/>
          <p:cNvCxnSpPr/>
          <p:nvPr/>
        </p:nvCxnSpPr>
        <p:spPr>
          <a:xfrm>
            <a:off x="50292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1" name="Google Shape;311;p11"/>
          <p:cNvCxnSpPr/>
          <p:nvPr/>
        </p:nvCxnSpPr>
        <p:spPr>
          <a:xfrm>
            <a:off x="56388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2" name="Google Shape;312;p11"/>
          <p:cNvCxnSpPr/>
          <p:nvPr/>
        </p:nvCxnSpPr>
        <p:spPr>
          <a:xfrm>
            <a:off x="62484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3" name="Google Shape;313;p11"/>
          <p:cNvCxnSpPr/>
          <p:nvPr/>
        </p:nvCxnSpPr>
        <p:spPr>
          <a:xfrm>
            <a:off x="67818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4" name="Google Shape;314;p11"/>
          <p:cNvCxnSpPr/>
          <p:nvPr/>
        </p:nvCxnSpPr>
        <p:spPr>
          <a:xfrm>
            <a:off x="83820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5" name="Google Shape;315;p11"/>
          <p:cNvCxnSpPr/>
          <p:nvPr/>
        </p:nvCxnSpPr>
        <p:spPr>
          <a:xfrm>
            <a:off x="89154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6" name="Google Shape;316;p11"/>
          <p:cNvCxnSpPr/>
          <p:nvPr/>
        </p:nvCxnSpPr>
        <p:spPr>
          <a:xfrm>
            <a:off x="73152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7" name="Google Shape;317;p11"/>
          <p:cNvCxnSpPr/>
          <p:nvPr/>
        </p:nvCxnSpPr>
        <p:spPr>
          <a:xfrm>
            <a:off x="7848600" y="1752600"/>
            <a:ext cx="0" cy="762000"/>
          </a:xfrm>
          <a:prstGeom prst="straightConnector1">
            <a:avLst/>
          </a:prstGeom>
          <a:noFill/>
          <a:ln w="28575" cap="flat" cmpd="sng">
            <a:solidFill>
              <a:srgbClr val="CC3300"/>
            </a:solidFill>
            <a:prstDash val="solid"/>
            <a:round/>
            <a:headEnd type="none" w="sm" len="sm"/>
            <a:tailEnd type="none" w="sm" len="sm"/>
          </a:ln>
        </p:spPr>
      </p:cxnSp>
      <p:cxnSp>
        <p:nvCxnSpPr>
          <p:cNvPr id="318" name="Google Shape;318;p11"/>
          <p:cNvCxnSpPr/>
          <p:nvPr/>
        </p:nvCxnSpPr>
        <p:spPr>
          <a:xfrm>
            <a:off x="9448800" y="1752600"/>
            <a:ext cx="0" cy="762000"/>
          </a:xfrm>
          <a:prstGeom prst="straightConnector1">
            <a:avLst/>
          </a:prstGeom>
          <a:noFill/>
          <a:ln w="28575" cap="flat" cmpd="sng">
            <a:solidFill>
              <a:srgbClr val="CC3300"/>
            </a:solidFill>
            <a:prstDash val="solid"/>
            <a:round/>
            <a:headEnd type="none" w="sm" len="sm"/>
            <a:tailEnd type="none" w="sm" len="sm"/>
          </a:ln>
        </p:spPr>
      </p:cxnSp>
      <p:sp>
        <p:nvSpPr>
          <p:cNvPr id="319" name="Google Shape;319;p11"/>
          <p:cNvSpPr/>
          <p:nvPr/>
        </p:nvSpPr>
        <p:spPr>
          <a:xfrm>
            <a:off x="8915400" y="1752601"/>
            <a:ext cx="522288"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x</a:t>
            </a:r>
            <a:r>
              <a:rPr lang="en-US" b="1" i="1" kern="0" baseline="-25000">
                <a:solidFill>
                  <a:srgbClr val="000000"/>
                </a:solidFill>
                <a:latin typeface="Arial"/>
                <a:ea typeface="Arial"/>
                <a:cs typeface="Arial"/>
                <a:sym typeface="Arial"/>
              </a:rPr>
              <a:t>2</a:t>
            </a:r>
            <a:r>
              <a:rPr lang="en-US" b="1" i="1" kern="0">
                <a:solidFill>
                  <a:srgbClr val="000000"/>
                </a:solidFill>
                <a:latin typeface="Arial"/>
                <a:ea typeface="Arial"/>
                <a:cs typeface="Arial"/>
                <a:sym typeface="Arial"/>
              </a:rPr>
              <a:t> </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sp>
        <p:nvSpPr>
          <p:cNvPr id="320" name="Google Shape;320;p11"/>
          <p:cNvSpPr/>
          <p:nvPr/>
        </p:nvSpPr>
        <p:spPr>
          <a:xfrm>
            <a:off x="6858000" y="1676401"/>
            <a:ext cx="414338" cy="487363"/>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u="sng" kern="0">
                <a:solidFill>
                  <a:srgbClr val="000000"/>
                </a:solidFill>
                <a:latin typeface="Arial Narrow"/>
                <a:ea typeface="Arial Narrow"/>
                <a:cs typeface="Arial Narrow"/>
                <a:sym typeface="Arial Narrow"/>
              </a:rPr>
              <a:t>-</a:t>
            </a:r>
            <a:r>
              <a:rPr lang="en-US" sz="1200" b="1" u="sng" kern="0">
                <a:solidFill>
                  <a:srgbClr val="000000"/>
                </a:solidFill>
                <a:latin typeface="Arial Narrow"/>
                <a:ea typeface="Arial Narrow"/>
                <a:cs typeface="Arial Narrow"/>
                <a:sym typeface="Arial Narrow"/>
              </a:rPr>
              <a:t>b  </a:t>
            </a:r>
            <a:r>
              <a:rPr lang="en-US" sz="1200" b="1" kern="0">
                <a:solidFill>
                  <a:srgbClr val="000000"/>
                </a:solidFill>
                <a:latin typeface="Arial Narrow"/>
                <a:ea typeface="Arial Narrow"/>
                <a:cs typeface="Arial Narrow"/>
                <a:sym typeface="Arial Narrow"/>
              </a:rPr>
              <a:t> </a:t>
            </a:r>
            <a:br>
              <a:rPr lang="en-US" sz="1200" b="1" kern="0">
                <a:solidFill>
                  <a:srgbClr val="000000"/>
                </a:solidFill>
                <a:latin typeface="Arial Narrow"/>
                <a:ea typeface="Arial Narrow"/>
                <a:cs typeface="Arial Narrow"/>
                <a:sym typeface="Arial Narrow"/>
              </a:rPr>
            </a:br>
            <a:r>
              <a:rPr lang="en-US" sz="1200" b="1" kern="0">
                <a:solidFill>
                  <a:srgbClr val="000000"/>
                </a:solidFill>
                <a:latin typeface="Arial Narrow"/>
                <a:ea typeface="Arial Narrow"/>
                <a:cs typeface="Arial Narrow"/>
                <a:sym typeface="Arial Narrow"/>
              </a:rPr>
              <a:t>2a</a:t>
            </a:r>
            <a:endParaRPr sz="1400" kern="0">
              <a:solidFill>
                <a:srgbClr val="000000"/>
              </a:solidFill>
              <a:latin typeface="Arial"/>
              <a:ea typeface="Arial"/>
              <a:cs typeface="Arial"/>
              <a:sym typeface="Arial"/>
            </a:endParaRPr>
          </a:p>
        </p:txBody>
      </p:sp>
      <p:sp>
        <p:nvSpPr>
          <p:cNvPr id="321" name="Google Shape;321;p11"/>
          <p:cNvSpPr/>
          <p:nvPr/>
        </p:nvSpPr>
        <p:spPr>
          <a:xfrm>
            <a:off x="4419600" y="1676400"/>
            <a:ext cx="509588"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Arial Narrow"/>
                <a:ea typeface="Arial Narrow"/>
                <a:cs typeface="Arial Narrow"/>
                <a:sym typeface="Arial Narrow"/>
              </a:rPr>
              <a:t>-∞</a:t>
            </a:r>
            <a:endParaRPr sz="1400" kern="0">
              <a:solidFill>
                <a:srgbClr val="000000"/>
              </a:solidFill>
              <a:latin typeface="Arial"/>
              <a:ea typeface="Arial"/>
              <a:cs typeface="Arial"/>
              <a:sym typeface="Arial"/>
            </a:endParaRPr>
          </a:p>
        </p:txBody>
      </p:sp>
      <p:cxnSp>
        <p:nvCxnSpPr>
          <p:cNvPr id="322" name="Google Shape;322;p11"/>
          <p:cNvCxnSpPr/>
          <p:nvPr/>
        </p:nvCxnSpPr>
        <p:spPr>
          <a:xfrm>
            <a:off x="9906000" y="1752600"/>
            <a:ext cx="0" cy="762000"/>
          </a:xfrm>
          <a:prstGeom prst="straightConnector1">
            <a:avLst/>
          </a:prstGeom>
          <a:noFill/>
          <a:ln w="28575" cap="flat" cmpd="sng">
            <a:solidFill>
              <a:srgbClr val="CC3300"/>
            </a:solidFill>
            <a:prstDash val="solid"/>
            <a:round/>
            <a:headEnd type="none" w="sm" len="sm"/>
            <a:tailEnd type="none" w="sm" len="sm"/>
          </a:ln>
        </p:spPr>
      </p:cxnSp>
      <p:sp>
        <p:nvSpPr>
          <p:cNvPr id="323" name="Google Shape;323;p11"/>
          <p:cNvSpPr/>
          <p:nvPr/>
        </p:nvSpPr>
        <p:spPr>
          <a:xfrm>
            <a:off x="9906000" y="16764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Arial Narrow"/>
                <a:ea typeface="Arial Narrow"/>
                <a:cs typeface="Arial Narrow"/>
                <a:sym typeface="Arial Narrow"/>
              </a:rPr>
              <a:t>+∞</a:t>
            </a:r>
            <a:endParaRPr sz="1400" kern="0">
              <a:solidFill>
                <a:srgbClr val="000000"/>
              </a:solidFill>
              <a:latin typeface="Arial"/>
              <a:ea typeface="Arial"/>
              <a:cs typeface="Arial"/>
              <a:sym typeface="Arial"/>
            </a:endParaRPr>
          </a:p>
        </p:txBody>
      </p:sp>
      <p:sp>
        <p:nvSpPr>
          <p:cNvPr id="324" name="Google Shape;324;p11"/>
          <p:cNvSpPr/>
          <p:nvPr/>
        </p:nvSpPr>
        <p:spPr>
          <a:xfrm>
            <a:off x="4419601" y="2057400"/>
            <a:ext cx="474663" cy="579438"/>
          </a:xfrm>
          <a:prstGeom prst="rect">
            <a:avLst/>
          </a:prstGeom>
          <a:noFill/>
          <a:ln>
            <a:noFill/>
          </a:ln>
        </p:spPr>
        <p:txBody>
          <a:bodyPr spcFirstLastPara="1" wrap="square" lIns="91425" tIns="45700" rIns="91425" bIns="45700" anchor="t" anchorCtr="0">
            <a:noAutofit/>
          </a:bodyPr>
          <a:lstStyle/>
          <a:p>
            <a:pPr>
              <a:buClr>
                <a:srgbClr val="000000"/>
              </a:buClr>
              <a:buSzPts val="3200"/>
            </a:pPr>
            <a:r>
              <a:rPr lang="en-US" sz="3200" b="1" kern="0">
                <a:solidFill>
                  <a:srgbClr val="000000"/>
                </a:solidFill>
                <a:latin typeface="Comic Sans MS"/>
                <a:ea typeface="Comic Sans MS"/>
                <a:cs typeface="Comic Sans MS"/>
                <a:sym typeface="Comic Sans MS"/>
              </a:rPr>
              <a:t>∞</a:t>
            </a:r>
            <a:endParaRPr sz="1400" kern="0">
              <a:solidFill>
                <a:srgbClr val="000000"/>
              </a:solidFill>
              <a:latin typeface="Arial"/>
              <a:ea typeface="Arial"/>
              <a:cs typeface="Arial"/>
              <a:sym typeface="Arial"/>
            </a:endParaRPr>
          </a:p>
        </p:txBody>
      </p:sp>
      <p:cxnSp>
        <p:nvCxnSpPr>
          <p:cNvPr id="325" name="Google Shape;325;p11"/>
          <p:cNvCxnSpPr/>
          <p:nvPr/>
        </p:nvCxnSpPr>
        <p:spPr>
          <a:xfrm>
            <a:off x="5105400" y="2209800"/>
            <a:ext cx="381000" cy="228600"/>
          </a:xfrm>
          <a:prstGeom prst="straightConnector1">
            <a:avLst/>
          </a:prstGeom>
          <a:noFill/>
          <a:ln w="28575" cap="flat" cmpd="sng">
            <a:solidFill>
              <a:schemeClr val="dk1"/>
            </a:solidFill>
            <a:prstDash val="solid"/>
            <a:round/>
            <a:headEnd type="none" w="sm" len="sm"/>
            <a:tailEnd type="triangle" w="med" len="med"/>
          </a:ln>
        </p:spPr>
      </p:cxnSp>
      <p:sp>
        <p:nvSpPr>
          <p:cNvPr id="326" name="Google Shape;326;p11"/>
          <p:cNvSpPr/>
          <p:nvPr/>
        </p:nvSpPr>
        <p:spPr>
          <a:xfrm>
            <a:off x="5715000" y="21336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0</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cxnSp>
        <p:nvCxnSpPr>
          <p:cNvPr id="327" name="Google Shape;327;p11"/>
          <p:cNvCxnSpPr/>
          <p:nvPr/>
        </p:nvCxnSpPr>
        <p:spPr>
          <a:xfrm>
            <a:off x="6324600" y="2209800"/>
            <a:ext cx="304800" cy="228600"/>
          </a:xfrm>
          <a:prstGeom prst="straightConnector1">
            <a:avLst/>
          </a:prstGeom>
          <a:noFill/>
          <a:ln w="28575" cap="flat" cmpd="sng">
            <a:solidFill>
              <a:schemeClr val="dk1"/>
            </a:solidFill>
            <a:prstDash val="solid"/>
            <a:round/>
            <a:headEnd type="none" w="sm" len="sm"/>
            <a:tailEnd type="triangle" w="med" len="med"/>
          </a:ln>
        </p:spPr>
      </p:cxnSp>
      <p:grpSp>
        <p:nvGrpSpPr>
          <p:cNvPr id="328" name="Google Shape;328;p11"/>
          <p:cNvGrpSpPr/>
          <p:nvPr/>
        </p:nvGrpSpPr>
        <p:grpSpPr>
          <a:xfrm>
            <a:off x="6781800" y="2057400"/>
            <a:ext cx="609600" cy="579438"/>
            <a:chOff x="3312" y="3504"/>
            <a:chExt cx="476" cy="365"/>
          </a:xfrm>
        </p:grpSpPr>
        <p:sp>
          <p:nvSpPr>
            <p:cNvPr id="329" name="Google Shape;329;p11"/>
            <p:cNvSpPr/>
            <p:nvPr/>
          </p:nvSpPr>
          <p:spPr>
            <a:xfrm>
              <a:off x="3312" y="3504"/>
              <a:ext cx="476" cy="365"/>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000000"/>
                  </a:solidFill>
                  <a:latin typeface="Arial Narrow"/>
                  <a:ea typeface="Arial Narrow"/>
                  <a:cs typeface="Arial Narrow"/>
                  <a:sym typeface="Arial Narrow"/>
                </a:rPr>
                <a:t>-</a:t>
              </a:r>
              <a:r>
                <a:rPr lang="en-US" sz="1400" b="1" kern="0">
                  <a:solidFill>
                    <a:srgbClr val="000000"/>
                  </a:solidFill>
                  <a:latin typeface="Arial Narrow"/>
                  <a:ea typeface="Arial Narrow"/>
                  <a:cs typeface="Arial Narrow"/>
                  <a:sym typeface="Arial Narrow"/>
                </a:rPr>
                <a:t>Δ</a:t>
              </a:r>
              <a:r>
                <a:rPr lang="en-US" sz="1400" kern="0">
                  <a:solidFill>
                    <a:srgbClr val="000000"/>
                  </a:solidFill>
                  <a:latin typeface="Arial Narrow"/>
                  <a:ea typeface="Arial Narrow"/>
                  <a:cs typeface="Arial Narrow"/>
                  <a:sym typeface="Arial Narrow"/>
                </a:rPr>
                <a:t> </a:t>
              </a:r>
              <a:r>
                <a:rPr lang="en-US" sz="1400" b="1" kern="0">
                  <a:solidFill>
                    <a:srgbClr val="000000"/>
                  </a:solidFill>
                  <a:latin typeface="Arial Narrow"/>
                  <a:ea typeface="Arial Narrow"/>
                  <a:cs typeface="Arial Narrow"/>
                  <a:sym typeface="Arial Narrow"/>
                </a:rPr>
                <a:t>]</a:t>
              </a:r>
              <a:br>
                <a:rPr lang="en-US" sz="1400" b="1" kern="0">
                  <a:solidFill>
                    <a:srgbClr val="000000"/>
                  </a:solidFill>
                  <a:latin typeface="Arial Narrow"/>
                  <a:ea typeface="Arial Narrow"/>
                  <a:cs typeface="Arial Narrow"/>
                  <a:sym typeface="Arial Narrow"/>
                </a:rPr>
              </a:br>
              <a:r>
                <a:rPr lang="en-US" sz="1400" b="1" kern="0">
                  <a:solidFill>
                    <a:srgbClr val="000000"/>
                  </a:solidFill>
                  <a:latin typeface="Arial Narrow"/>
                  <a:ea typeface="Arial Narrow"/>
                  <a:cs typeface="Arial Narrow"/>
                  <a:sym typeface="Arial Narrow"/>
                </a:rPr>
                <a:t> 4a</a:t>
              </a:r>
              <a:endParaRPr sz="1400" kern="0">
                <a:solidFill>
                  <a:srgbClr val="000000"/>
                </a:solidFill>
                <a:latin typeface="Arial"/>
                <a:ea typeface="Arial"/>
                <a:cs typeface="Arial"/>
                <a:sym typeface="Arial"/>
              </a:endParaRPr>
            </a:p>
          </p:txBody>
        </p:sp>
        <p:cxnSp>
          <p:nvCxnSpPr>
            <p:cNvPr id="330" name="Google Shape;330;p11"/>
            <p:cNvCxnSpPr/>
            <p:nvPr/>
          </p:nvCxnSpPr>
          <p:spPr>
            <a:xfrm>
              <a:off x="3360" y="3696"/>
              <a:ext cx="288" cy="0"/>
            </a:xfrm>
            <a:prstGeom prst="straightConnector1">
              <a:avLst/>
            </a:prstGeom>
            <a:noFill/>
            <a:ln w="9525" cap="flat" cmpd="sng">
              <a:solidFill>
                <a:schemeClr val="dk1"/>
              </a:solidFill>
              <a:prstDash val="solid"/>
              <a:round/>
              <a:headEnd type="none" w="sm" len="sm"/>
              <a:tailEnd type="none" w="sm" len="sm"/>
            </a:ln>
          </p:spPr>
        </p:cxnSp>
      </p:grpSp>
      <p:cxnSp>
        <p:nvCxnSpPr>
          <p:cNvPr id="331" name="Google Shape;331;p11"/>
          <p:cNvCxnSpPr/>
          <p:nvPr/>
        </p:nvCxnSpPr>
        <p:spPr>
          <a:xfrm rot="10800000" flipH="1">
            <a:off x="7467600" y="2209800"/>
            <a:ext cx="304800" cy="228600"/>
          </a:xfrm>
          <a:prstGeom prst="straightConnector1">
            <a:avLst/>
          </a:prstGeom>
          <a:noFill/>
          <a:ln w="28575" cap="flat" cmpd="sng">
            <a:solidFill>
              <a:schemeClr val="dk1"/>
            </a:solidFill>
            <a:prstDash val="solid"/>
            <a:round/>
            <a:headEnd type="none" w="sm" len="sm"/>
            <a:tailEnd type="triangle" w="med" len="med"/>
          </a:ln>
        </p:spPr>
      </p:cxnSp>
      <p:cxnSp>
        <p:nvCxnSpPr>
          <p:cNvPr id="332" name="Google Shape;332;p11"/>
          <p:cNvCxnSpPr/>
          <p:nvPr/>
        </p:nvCxnSpPr>
        <p:spPr>
          <a:xfrm rot="10800000" flipH="1">
            <a:off x="8534400" y="2286000"/>
            <a:ext cx="304800" cy="228600"/>
          </a:xfrm>
          <a:prstGeom prst="straightConnector1">
            <a:avLst/>
          </a:prstGeom>
          <a:noFill/>
          <a:ln w="28575" cap="flat" cmpd="sng">
            <a:solidFill>
              <a:schemeClr val="dk1"/>
            </a:solidFill>
            <a:prstDash val="solid"/>
            <a:round/>
            <a:headEnd type="none" w="sm" len="sm"/>
            <a:tailEnd type="triangle" w="med" len="med"/>
          </a:ln>
        </p:spPr>
      </p:cxnSp>
      <p:sp>
        <p:nvSpPr>
          <p:cNvPr id="333" name="Google Shape;333;p11"/>
          <p:cNvSpPr/>
          <p:nvPr/>
        </p:nvSpPr>
        <p:spPr>
          <a:xfrm>
            <a:off x="7924800" y="2209801"/>
            <a:ext cx="3111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c</a:t>
            </a:r>
            <a:endParaRPr kern="0">
              <a:solidFill>
                <a:srgbClr val="000000"/>
              </a:solidFill>
              <a:latin typeface="Arial"/>
              <a:ea typeface="Arial"/>
              <a:cs typeface="Arial"/>
              <a:sym typeface="Arial"/>
            </a:endParaRPr>
          </a:p>
        </p:txBody>
      </p:sp>
      <p:sp>
        <p:nvSpPr>
          <p:cNvPr id="334" name="Google Shape;334;p11"/>
          <p:cNvSpPr/>
          <p:nvPr/>
        </p:nvSpPr>
        <p:spPr>
          <a:xfrm>
            <a:off x="8991600" y="2209801"/>
            <a:ext cx="374650" cy="366713"/>
          </a:xfrm>
          <a:prstGeom prst="rect">
            <a:avLst/>
          </a:prstGeom>
          <a:noFill/>
          <a:ln>
            <a:noFill/>
          </a:ln>
        </p:spPr>
        <p:txBody>
          <a:bodyPr spcFirstLastPara="1" wrap="square" lIns="91425" tIns="45700" rIns="91425" bIns="45700" anchor="ctr" anchorCtr="0">
            <a:noAutofit/>
          </a:bodyPr>
          <a:lstStyle/>
          <a:p>
            <a:pPr>
              <a:buClr>
                <a:srgbClr val="000000"/>
              </a:buClr>
              <a:buSzPts val="1800"/>
            </a:pPr>
            <a:r>
              <a:rPr lang="en-US" b="1" i="1" kern="0">
                <a:solidFill>
                  <a:srgbClr val="000000"/>
                </a:solidFill>
                <a:latin typeface="Arial"/>
                <a:ea typeface="Arial"/>
                <a:cs typeface="Arial"/>
                <a:sym typeface="Arial"/>
              </a:rPr>
              <a:t>0</a:t>
            </a:r>
            <a:r>
              <a:rPr lang="en-US" kern="0">
                <a:solidFill>
                  <a:srgbClr val="000000"/>
                </a:solidFill>
                <a:latin typeface="Arial"/>
                <a:ea typeface="Arial"/>
                <a:cs typeface="Arial"/>
                <a:sym typeface="Arial"/>
              </a:rPr>
              <a:t> </a:t>
            </a:r>
            <a:endParaRPr sz="1400" kern="0">
              <a:solidFill>
                <a:srgbClr val="000000"/>
              </a:solidFill>
              <a:latin typeface="Arial"/>
              <a:ea typeface="Arial"/>
              <a:cs typeface="Arial"/>
              <a:sym typeface="Arial"/>
            </a:endParaRPr>
          </a:p>
        </p:txBody>
      </p:sp>
      <p:cxnSp>
        <p:nvCxnSpPr>
          <p:cNvPr id="335" name="Google Shape;335;p11"/>
          <p:cNvCxnSpPr/>
          <p:nvPr/>
        </p:nvCxnSpPr>
        <p:spPr>
          <a:xfrm rot="10800000" flipH="1">
            <a:off x="9525000" y="2209800"/>
            <a:ext cx="304800" cy="228600"/>
          </a:xfrm>
          <a:prstGeom prst="straightConnector1">
            <a:avLst/>
          </a:prstGeom>
          <a:noFill/>
          <a:ln w="28575" cap="flat" cmpd="sng">
            <a:solidFill>
              <a:schemeClr val="dk1"/>
            </a:solidFill>
            <a:prstDash val="solid"/>
            <a:round/>
            <a:headEnd type="none" w="sm" len="sm"/>
            <a:tailEnd type="triangle" w="med" len="med"/>
          </a:ln>
        </p:spPr>
      </p:cxnSp>
      <p:sp>
        <p:nvSpPr>
          <p:cNvPr id="336" name="Google Shape;336;p11"/>
          <p:cNvSpPr/>
          <p:nvPr/>
        </p:nvSpPr>
        <p:spPr>
          <a:xfrm>
            <a:off x="9906000" y="2133600"/>
            <a:ext cx="577850" cy="488950"/>
          </a:xfrm>
          <a:prstGeom prst="rect">
            <a:avLst/>
          </a:prstGeom>
          <a:noFill/>
          <a:ln>
            <a:noFill/>
          </a:ln>
        </p:spPr>
        <p:txBody>
          <a:bodyPr spcFirstLastPara="1" wrap="square" lIns="91425" tIns="45700" rIns="91425" bIns="45700" anchor="t" anchorCtr="0">
            <a:noAutofit/>
          </a:bodyPr>
          <a:lstStyle/>
          <a:p>
            <a:pPr>
              <a:buClr>
                <a:srgbClr val="000000"/>
              </a:buClr>
              <a:buSzPts val="2600"/>
            </a:pPr>
            <a:r>
              <a:rPr lang="en-US" sz="2600" b="1" kern="0">
                <a:solidFill>
                  <a:srgbClr val="000000"/>
                </a:solidFill>
                <a:latin typeface="Arial Narrow"/>
                <a:ea typeface="Arial Narrow"/>
                <a:cs typeface="Arial Narrow"/>
                <a:sym typeface="Arial Narrow"/>
              </a:rPr>
              <a:t>+∞</a:t>
            </a:r>
            <a:endParaRPr sz="1400" kern="0">
              <a:solidFill>
                <a:srgbClr val="000000"/>
              </a:solidFill>
              <a:latin typeface="Arial"/>
              <a:ea typeface="Arial"/>
              <a:cs typeface="Arial"/>
              <a:sym typeface="Arial"/>
            </a:endParaRPr>
          </a:p>
        </p:txBody>
      </p:sp>
      <p:sp>
        <p:nvSpPr>
          <p:cNvPr id="337" name="Google Shape;337;p11"/>
          <p:cNvSpPr/>
          <p:nvPr/>
        </p:nvSpPr>
        <p:spPr>
          <a:xfrm>
            <a:off x="3429000" y="2819401"/>
            <a:ext cx="38735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a)</a:t>
            </a:r>
            <a:endParaRPr b="1" kern="0">
              <a:solidFill>
                <a:srgbClr val="CC3300"/>
              </a:solidFill>
              <a:latin typeface="Arial"/>
              <a:ea typeface="Arial"/>
              <a:cs typeface="Arial"/>
              <a:sym typeface="Arial"/>
            </a:endParaRPr>
          </a:p>
        </p:txBody>
      </p:sp>
      <p:sp>
        <p:nvSpPr>
          <p:cNvPr id="338" name="Google Shape;338;p11"/>
          <p:cNvSpPr/>
          <p:nvPr/>
        </p:nvSpPr>
        <p:spPr>
          <a:xfrm>
            <a:off x="3810000" y="2819401"/>
            <a:ext cx="6096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Δ&gt;0</a:t>
            </a:r>
            <a:endParaRPr sz="1400" kern="0">
              <a:solidFill>
                <a:srgbClr val="000000"/>
              </a:solidFill>
              <a:latin typeface="Arial"/>
              <a:ea typeface="Arial"/>
              <a:cs typeface="Arial"/>
              <a:sym typeface="Arial"/>
            </a:endParaRPr>
          </a:p>
        </p:txBody>
      </p:sp>
      <p:pic>
        <p:nvPicPr>
          <p:cNvPr id="339" name="Google Shape;339;p11"/>
          <p:cNvPicPr preferRelativeResize="0"/>
          <p:nvPr/>
        </p:nvPicPr>
        <p:blipFill rotWithShape="1">
          <a:blip r:embed="rId4">
            <a:alphaModFix/>
          </a:blip>
          <a:srcRect/>
          <a:stretch/>
        </p:blipFill>
        <p:spPr>
          <a:xfrm>
            <a:off x="3429000" y="3200400"/>
            <a:ext cx="2438400" cy="2590800"/>
          </a:xfrm>
          <a:prstGeom prst="rect">
            <a:avLst/>
          </a:prstGeom>
          <a:solidFill>
            <a:schemeClr val="lt1"/>
          </a:solidFill>
          <a:ln>
            <a:noFill/>
          </a:ln>
        </p:spPr>
      </p:pic>
      <p:cxnSp>
        <p:nvCxnSpPr>
          <p:cNvPr id="340" name="Google Shape;340;p11"/>
          <p:cNvCxnSpPr/>
          <p:nvPr/>
        </p:nvCxnSpPr>
        <p:spPr>
          <a:xfrm>
            <a:off x="4267200" y="3124200"/>
            <a:ext cx="0" cy="2590800"/>
          </a:xfrm>
          <a:prstGeom prst="straightConnector1">
            <a:avLst/>
          </a:prstGeom>
          <a:noFill/>
          <a:ln w="38100" cap="flat" cmpd="sng">
            <a:solidFill>
              <a:srgbClr val="CC3300"/>
            </a:solidFill>
            <a:prstDash val="solid"/>
            <a:round/>
            <a:headEnd type="triangle" w="med" len="med"/>
            <a:tailEnd type="none" w="sm" len="sm"/>
          </a:ln>
        </p:spPr>
      </p:cxnSp>
      <p:cxnSp>
        <p:nvCxnSpPr>
          <p:cNvPr id="341" name="Google Shape;341;p11"/>
          <p:cNvCxnSpPr/>
          <p:nvPr/>
        </p:nvCxnSpPr>
        <p:spPr>
          <a:xfrm>
            <a:off x="3505200" y="4495800"/>
            <a:ext cx="2438400" cy="0"/>
          </a:xfrm>
          <a:prstGeom prst="straightConnector1">
            <a:avLst/>
          </a:prstGeom>
          <a:noFill/>
          <a:ln w="38100" cap="flat" cmpd="sng">
            <a:solidFill>
              <a:srgbClr val="CC3300"/>
            </a:solidFill>
            <a:prstDash val="solid"/>
            <a:round/>
            <a:headEnd type="none" w="sm" len="sm"/>
            <a:tailEnd type="triangle" w="med" len="med"/>
          </a:ln>
        </p:spPr>
      </p:cxnSp>
      <p:pic>
        <p:nvPicPr>
          <p:cNvPr id="342" name="Google Shape;342;p11"/>
          <p:cNvPicPr preferRelativeResize="0"/>
          <p:nvPr/>
        </p:nvPicPr>
        <p:blipFill rotWithShape="1">
          <a:blip r:embed="rId5">
            <a:alphaModFix/>
          </a:blip>
          <a:srcRect/>
          <a:stretch/>
        </p:blipFill>
        <p:spPr>
          <a:xfrm>
            <a:off x="5943600" y="3200400"/>
            <a:ext cx="2286000" cy="2590800"/>
          </a:xfrm>
          <a:prstGeom prst="rect">
            <a:avLst/>
          </a:prstGeom>
          <a:solidFill>
            <a:schemeClr val="lt1"/>
          </a:solidFill>
          <a:ln>
            <a:noFill/>
          </a:ln>
        </p:spPr>
      </p:pic>
      <p:pic>
        <p:nvPicPr>
          <p:cNvPr id="343" name="Google Shape;343;p11"/>
          <p:cNvPicPr preferRelativeResize="0"/>
          <p:nvPr/>
        </p:nvPicPr>
        <p:blipFill rotWithShape="1">
          <a:blip r:embed="rId6">
            <a:alphaModFix/>
          </a:blip>
          <a:srcRect/>
          <a:stretch/>
        </p:blipFill>
        <p:spPr>
          <a:xfrm>
            <a:off x="8305800" y="3200400"/>
            <a:ext cx="2209800" cy="2590800"/>
          </a:xfrm>
          <a:prstGeom prst="rect">
            <a:avLst/>
          </a:prstGeom>
          <a:solidFill>
            <a:schemeClr val="lt1"/>
          </a:solidFill>
          <a:ln>
            <a:noFill/>
          </a:ln>
        </p:spPr>
      </p:pic>
      <p:sp>
        <p:nvSpPr>
          <p:cNvPr id="344" name="Google Shape;344;p11"/>
          <p:cNvSpPr/>
          <p:nvPr/>
        </p:nvSpPr>
        <p:spPr>
          <a:xfrm>
            <a:off x="6705600" y="2819401"/>
            <a:ext cx="6096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Δ=0</a:t>
            </a:r>
            <a:endParaRPr sz="1400" kern="0">
              <a:solidFill>
                <a:srgbClr val="000000"/>
              </a:solidFill>
              <a:latin typeface="Arial"/>
              <a:ea typeface="Arial"/>
              <a:cs typeface="Arial"/>
              <a:sym typeface="Arial"/>
            </a:endParaRPr>
          </a:p>
        </p:txBody>
      </p:sp>
      <p:sp>
        <p:nvSpPr>
          <p:cNvPr id="345" name="Google Shape;345;p11"/>
          <p:cNvSpPr/>
          <p:nvPr/>
        </p:nvSpPr>
        <p:spPr>
          <a:xfrm>
            <a:off x="9067800" y="2819401"/>
            <a:ext cx="609600" cy="366713"/>
          </a:xfrm>
          <a:prstGeom prst="rect">
            <a:avLst/>
          </a:prstGeom>
          <a:noFill/>
          <a:ln>
            <a:noFill/>
          </a:ln>
        </p:spPr>
        <p:txBody>
          <a:bodyPr spcFirstLastPara="1" wrap="square" lIns="91425" tIns="45700" rIns="91425" bIns="45700" anchor="t" anchorCtr="0">
            <a:noAutofit/>
          </a:bodyPr>
          <a:lstStyle/>
          <a:p>
            <a:pPr>
              <a:buClr>
                <a:srgbClr val="000000"/>
              </a:buClr>
              <a:buSzPts val="1800"/>
            </a:pPr>
            <a:r>
              <a:rPr lang="en-US" b="1" kern="0">
                <a:solidFill>
                  <a:srgbClr val="CC3300"/>
                </a:solidFill>
                <a:latin typeface="Arial"/>
                <a:ea typeface="Arial"/>
                <a:cs typeface="Arial"/>
                <a:sym typeface="Arial"/>
              </a:rPr>
              <a:t>Δ&lt;0</a:t>
            </a:r>
            <a:endParaRPr sz="1400" kern="0">
              <a:solidFill>
                <a:srgbClr val="000000"/>
              </a:solidFill>
              <a:latin typeface="Arial"/>
              <a:ea typeface="Arial"/>
              <a:cs typeface="Arial"/>
              <a:sym typeface="Arial"/>
            </a:endParaRPr>
          </a:p>
        </p:txBody>
      </p:sp>
      <p:cxnSp>
        <p:nvCxnSpPr>
          <p:cNvPr id="346" name="Google Shape;346;p11"/>
          <p:cNvCxnSpPr/>
          <p:nvPr/>
        </p:nvCxnSpPr>
        <p:spPr>
          <a:xfrm>
            <a:off x="7315200" y="3200400"/>
            <a:ext cx="0" cy="2590800"/>
          </a:xfrm>
          <a:prstGeom prst="straightConnector1">
            <a:avLst/>
          </a:prstGeom>
          <a:noFill/>
          <a:ln w="38100" cap="flat" cmpd="sng">
            <a:solidFill>
              <a:srgbClr val="CC3300"/>
            </a:solidFill>
            <a:prstDash val="solid"/>
            <a:round/>
            <a:headEnd type="triangle" w="med" len="med"/>
            <a:tailEnd type="none" w="sm" len="sm"/>
          </a:ln>
        </p:spPr>
      </p:cxnSp>
      <p:cxnSp>
        <p:nvCxnSpPr>
          <p:cNvPr id="347" name="Google Shape;347;p11"/>
          <p:cNvCxnSpPr/>
          <p:nvPr/>
        </p:nvCxnSpPr>
        <p:spPr>
          <a:xfrm>
            <a:off x="5943600" y="4495800"/>
            <a:ext cx="2286000" cy="0"/>
          </a:xfrm>
          <a:prstGeom prst="straightConnector1">
            <a:avLst/>
          </a:prstGeom>
          <a:noFill/>
          <a:ln w="38100" cap="flat" cmpd="sng">
            <a:solidFill>
              <a:srgbClr val="CC3300"/>
            </a:solidFill>
            <a:prstDash val="solid"/>
            <a:round/>
            <a:headEnd type="none" w="sm" len="sm"/>
            <a:tailEnd type="triangle" w="med" len="med"/>
          </a:ln>
        </p:spPr>
      </p:cxnSp>
      <p:cxnSp>
        <p:nvCxnSpPr>
          <p:cNvPr id="348" name="Google Shape;348;p11"/>
          <p:cNvCxnSpPr/>
          <p:nvPr/>
        </p:nvCxnSpPr>
        <p:spPr>
          <a:xfrm>
            <a:off x="8382000" y="4495800"/>
            <a:ext cx="2057400" cy="0"/>
          </a:xfrm>
          <a:prstGeom prst="straightConnector1">
            <a:avLst/>
          </a:prstGeom>
          <a:noFill/>
          <a:ln w="38100" cap="flat" cmpd="sng">
            <a:solidFill>
              <a:srgbClr val="CC3300"/>
            </a:solidFill>
            <a:prstDash val="solid"/>
            <a:round/>
            <a:headEnd type="none" w="sm" len="sm"/>
            <a:tailEnd type="triangle" w="med" len="med"/>
          </a:ln>
        </p:spPr>
      </p:cxnSp>
      <p:cxnSp>
        <p:nvCxnSpPr>
          <p:cNvPr id="349" name="Google Shape;349;p11"/>
          <p:cNvCxnSpPr/>
          <p:nvPr/>
        </p:nvCxnSpPr>
        <p:spPr>
          <a:xfrm flipH="1">
            <a:off x="9144000" y="3124200"/>
            <a:ext cx="33338" cy="2667000"/>
          </a:xfrm>
          <a:prstGeom prst="straightConnector1">
            <a:avLst/>
          </a:prstGeom>
          <a:noFill/>
          <a:ln w="38100" cap="flat" cmpd="sng">
            <a:solidFill>
              <a:srgbClr val="CC3300"/>
            </a:solidFill>
            <a:prstDash val="solid"/>
            <a:round/>
            <a:headEnd type="triangle" w="med" len="med"/>
            <a:tailEnd type="none" w="sm" len="sm"/>
          </a:ln>
        </p:spPr>
      </p:cxnSp>
      <p:sp>
        <p:nvSpPr>
          <p:cNvPr id="350" name="Google Shape;350;p11"/>
          <p:cNvSpPr/>
          <p:nvPr/>
        </p:nvSpPr>
        <p:spPr>
          <a:xfrm>
            <a:off x="4191000" y="3657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51" name="Google Shape;351;p11"/>
          <p:cNvSpPr/>
          <p:nvPr/>
        </p:nvSpPr>
        <p:spPr>
          <a:xfrm>
            <a:off x="4648200" y="44958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52" name="Google Shape;352;p11"/>
          <p:cNvSpPr/>
          <p:nvPr/>
        </p:nvSpPr>
        <p:spPr>
          <a:xfrm>
            <a:off x="5257800" y="4419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53" name="Google Shape;353;p11"/>
          <p:cNvSpPr/>
          <p:nvPr/>
        </p:nvSpPr>
        <p:spPr>
          <a:xfrm>
            <a:off x="3810000" y="3581400"/>
            <a:ext cx="312738"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C</a:t>
            </a:r>
            <a:endParaRPr sz="1400" kern="0">
              <a:solidFill>
                <a:srgbClr val="000000"/>
              </a:solidFill>
              <a:latin typeface="Arial"/>
              <a:ea typeface="Arial"/>
              <a:cs typeface="Arial"/>
              <a:sym typeface="Arial"/>
            </a:endParaRPr>
          </a:p>
        </p:txBody>
      </p:sp>
      <p:sp>
        <p:nvSpPr>
          <p:cNvPr id="354" name="Google Shape;354;p11"/>
          <p:cNvSpPr/>
          <p:nvPr/>
        </p:nvSpPr>
        <p:spPr>
          <a:xfrm>
            <a:off x="4419600" y="4495800"/>
            <a:ext cx="312738"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A</a:t>
            </a:r>
            <a:endParaRPr sz="1400" kern="0">
              <a:solidFill>
                <a:srgbClr val="000000"/>
              </a:solidFill>
              <a:latin typeface="Arial"/>
              <a:ea typeface="Arial"/>
              <a:cs typeface="Arial"/>
              <a:sym typeface="Arial"/>
            </a:endParaRPr>
          </a:p>
        </p:txBody>
      </p:sp>
      <p:sp>
        <p:nvSpPr>
          <p:cNvPr id="355" name="Google Shape;355;p11"/>
          <p:cNvSpPr/>
          <p:nvPr/>
        </p:nvSpPr>
        <p:spPr>
          <a:xfrm>
            <a:off x="5257800" y="4495800"/>
            <a:ext cx="312738"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B</a:t>
            </a:r>
            <a:endParaRPr sz="1400" kern="0">
              <a:solidFill>
                <a:srgbClr val="000000"/>
              </a:solidFill>
              <a:latin typeface="Arial"/>
              <a:ea typeface="Arial"/>
              <a:cs typeface="Arial"/>
              <a:sym typeface="Arial"/>
            </a:endParaRPr>
          </a:p>
        </p:txBody>
      </p:sp>
      <p:sp>
        <p:nvSpPr>
          <p:cNvPr id="356" name="Google Shape;356;p11"/>
          <p:cNvSpPr/>
          <p:nvPr/>
        </p:nvSpPr>
        <p:spPr>
          <a:xfrm>
            <a:off x="4876801" y="4953000"/>
            <a:ext cx="303213"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V</a:t>
            </a:r>
            <a:endParaRPr sz="1400" kern="0">
              <a:solidFill>
                <a:srgbClr val="000000"/>
              </a:solidFill>
              <a:latin typeface="Arial"/>
              <a:ea typeface="Arial"/>
              <a:cs typeface="Arial"/>
              <a:sym typeface="Arial"/>
            </a:endParaRPr>
          </a:p>
        </p:txBody>
      </p:sp>
      <p:sp>
        <p:nvSpPr>
          <p:cNvPr id="357" name="Google Shape;357;p11"/>
          <p:cNvSpPr/>
          <p:nvPr/>
        </p:nvSpPr>
        <p:spPr>
          <a:xfrm>
            <a:off x="3733801" y="4495800"/>
            <a:ext cx="282575"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0</a:t>
            </a:r>
            <a:endParaRPr sz="1400" kern="0">
              <a:solidFill>
                <a:srgbClr val="000000"/>
              </a:solidFill>
              <a:latin typeface="Arial"/>
              <a:ea typeface="Arial"/>
              <a:cs typeface="Arial"/>
              <a:sym typeface="Arial"/>
            </a:endParaRPr>
          </a:p>
        </p:txBody>
      </p:sp>
      <p:sp>
        <p:nvSpPr>
          <p:cNvPr id="358" name="Google Shape;358;p11"/>
          <p:cNvSpPr/>
          <p:nvPr/>
        </p:nvSpPr>
        <p:spPr>
          <a:xfrm>
            <a:off x="6553201" y="4648200"/>
            <a:ext cx="303213"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V</a:t>
            </a:r>
            <a:endParaRPr sz="1400" kern="0">
              <a:solidFill>
                <a:srgbClr val="000000"/>
              </a:solidFill>
              <a:latin typeface="Arial"/>
              <a:ea typeface="Arial"/>
              <a:cs typeface="Arial"/>
              <a:sym typeface="Arial"/>
            </a:endParaRPr>
          </a:p>
        </p:txBody>
      </p:sp>
      <p:sp>
        <p:nvSpPr>
          <p:cNvPr id="359" name="Google Shape;359;p11"/>
          <p:cNvSpPr/>
          <p:nvPr/>
        </p:nvSpPr>
        <p:spPr>
          <a:xfrm>
            <a:off x="6934200" y="44958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0" name="Google Shape;360;p11"/>
          <p:cNvSpPr/>
          <p:nvPr/>
        </p:nvSpPr>
        <p:spPr>
          <a:xfrm flipH="1">
            <a:off x="7239000" y="38100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1" name="Google Shape;361;p11"/>
          <p:cNvSpPr/>
          <p:nvPr/>
        </p:nvSpPr>
        <p:spPr>
          <a:xfrm>
            <a:off x="7315201" y="4495800"/>
            <a:ext cx="282575"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0</a:t>
            </a:r>
            <a:endParaRPr sz="1400" kern="0">
              <a:solidFill>
                <a:srgbClr val="000000"/>
              </a:solidFill>
              <a:latin typeface="Arial"/>
              <a:ea typeface="Arial"/>
              <a:cs typeface="Arial"/>
              <a:sym typeface="Arial"/>
            </a:endParaRPr>
          </a:p>
        </p:txBody>
      </p:sp>
      <p:sp>
        <p:nvSpPr>
          <p:cNvPr id="362" name="Google Shape;362;p11"/>
          <p:cNvSpPr/>
          <p:nvPr/>
        </p:nvSpPr>
        <p:spPr>
          <a:xfrm>
            <a:off x="9296401" y="4495800"/>
            <a:ext cx="282575" cy="304800"/>
          </a:xfrm>
          <a:prstGeom prst="rect">
            <a:avLst/>
          </a:prstGeom>
          <a:noFill/>
          <a:ln>
            <a:noFill/>
          </a:ln>
        </p:spPr>
        <p:txBody>
          <a:bodyPr spcFirstLastPara="1" wrap="square" lIns="91425" tIns="45700" rIns="91425" bIns="45700" anchor="t" anchorCtr="0">
            <a:noAutofit/>
          </a:bodyPr>
          <a:lstStyle/>
          <a:p>
            <a:pPr>
              <a:buClr>
                <a:srgbClr val="000000"/>
              </a:buClr>
              <a:buSzPts val="1400"/>
            </a:pPr>
            <a:r>
              <a:rPr lang="en-US" sz="1400" b="1" i="1" kern="0">
                <a:solidFill>
                  <a:srgbClr val="0000FF"/>
                </a:solidFill>
                <a:latin typeface="Arial"/>
                <a:ea typeface="Arial"/>
                <a:cs typeface="Arial"/>
                <a:sym typeface="Arial"/>
              </a:rPr>
              <a:t>0</a:t>
            </a:r>
            <a:endParaRPr sz="1400" kern="0">
              <a:solidFill>
                <a:srgbClr val="000000"/>
              </a:solidFill>
              <a:latin typeface="Arial"/>
              <a:ea typeface="Arial"/>
              <a:cs typeface="Arial"/>
              <a:sym typeface="Arial"/>
            </a:endParaRPr>
          </a:p>
        </p:txBody>
      </p:sp>
      <p:sp>
        <p:nvSpPr>
          <p:cNvPr id="363" name="Google Shape;363;p11"/>
          <p:cNvSpPr/>
          <p:nvPr/>
        </p:nvSpPr>
        <p:spPr>
          <a:xfrm>
            <a:off x="7391400" y="3810000"/>
            <a:ext cx="293688" cy="274638"/>
          </a:xfrm>
          <a:prstGeom prst="rect">
            <a:avLst/>
          </a:prstGeom>
          <a:noFill/>
          <a:ln>
            <a:noFill/>
          </a:ln>
        </p:spPr>
        <p:txBody>
          <a:bodyPr spcFirstLastPara="1" wrap="square" lIns="91425" tIns="45700" rIns="91425" bIns="45700" anchor="t" anchorCtr="0">
            <a:noAutofit/>
          </a:bodyPr>
          <a:lstStyle/>
          <a:p>
            <a:pPr>
              <a:buClr>
                <a:srgbClr val="000000"/>
              </a:buClr>
              <a:buSzPts val="1200"/>
            </a:pPr>
            <a:r>
              <a:rPr lang="en-US" sz="1200" b="1" i="1" kern="0">
                <a:solidFill>
                  <a:srgbClr val="0000FF"/>
                </a:solidFill>
                <a:latin typeface="Arial"/>
                <a:ea typeface="Arial"/>
                <a:cs typeface="Arial"/>
                <a:sym typeface="Arial"/>
              </a:rPr>
              <a:t>C</a:t>
            </a:r>
            <a:endParaRPr sz="1400" kern="0">
              <a:solidFill>
                <a:srgbClr val="000000"/>
              </a:solidFill>
              <a:latin typeface="Arial"/>
              <a:ea typeface="Arial"/>
              <a:cs typeface="Arial"/>
              <a:sym typeface="Arial"/>
            </a:endParaRPr>
          </a:p>
        </p:txBody>
      </p:sp>
      <p:sp>
        <p:nvSpPr>
          <p:cNvPr id="364" name="Google Shape;364;p11"/>
          <p:cNvSpPr/>
          <p:nvPr/>
        </p:nvSpPr>
        <p:spPr>
          <a:xfrm>
            <a:off x="9144000" y="34290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5" name="Google Shape;365;p11"/>
          <p:cNvSpPr/>
          <p:nvPr/>
        </p:nvSpPr>
        <p:spPr>
          <a:xfrm>
            <a:off x="8763000" y="3505200"/>
            <a:ext cx="293688" cy="274638"/>
          </a:xfrm>
          <a:prstGeom prst="rect">
            <a:avLst/>
          </a:prstGeom>
          <a:noFill/>
          <a:ln>
            <a:noFill/>
          </a:ln>
        </p:spPr>
        <p:txBody>
          <a:bodyPr spcFirstLastPara="1" wrap="square" lIns="91425" tIns="45700" rIns="91425" bIns="45700" anchor="t" anchorCtr="0">
            <a:noAutofit/>
          </a:bodyPr>
          <a:lstStyle/>
          <a:p>
            <a:pPr>
              <a:buClr>
                <a:srgbClr val="000000"/>
              </a:buClr>
              <a:buSzPts val="1200"/>
            </a:pPr>
            <a:r>
              <a:rPr lang="en-US" sz="1200" b="1" i="1" kern="0">
                <a:solidFill>
                  <a:srgbClr val="0000FF"/>
                </a:solidFill>
                <a:latin typeface="Arial"/>
                <a:ea typeface="Arial"/>
                <a:cs typeface="Arial"/>
                <a:sym typeface="Arial"/>
              </a:rPr>
              <a:t>C</a:t>
            </a:r>
            <a:endParaRPr sz="1400" kern="0">
              <a:solidFill>
                <a:srgbClr val="000000"/>
              </a:solidFill>
              <a:latin typeface="Arial"/>
              <a:ea typeface="Arial"/>
              <a:cs typeface="Arial"/>
              <a:sym typeface="Arial"/>
            </a:endParaRPr>
          </a:p>
        </p:txBody>
      </p:sp>
      <p:sp>
        <p:nvSpPr>
          <p:cNvPr id="366" name="Google Shape;366;p11"/>
          <p:cNvSpPr/>
          <p:nvPr/>
        </p:nvSpPr>
        <p:spPr>
          <a:xfrm>
            <a:off x="9601200" y="4038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67" name="Google Shape;367;p11"/>
          <p:cNvSpPr/>
          <p:nvPr/>
        </p:nvSpPr>
        <p:spPr>
          <a:xfrm>
            <a:off x="9601200" y="4419600"/>
            <a:ext cx="76200" cy="76200"/>
          </a:xfrm>
          <a:prstGeom prst="ellipse">
            <a:avLst/>
          </a:prstGeom>
          <a:solidFill>
            <a:srgbClr val="CC3300"/>
          </a:solidFill>
          <a:ln>
            <a:noFill/>
          </a:ln>
        </p:spPr>
        <p:txBody>
          <a:bodyPr spcFirstLastPara="1" wrap="square" lIns="91425" tIns="45700" rIns="91425" bIns="45700" anchor="ctr" anchorCtr="0">
            <a:noAutofit/>
          </a:bodyPr>
          <a:lstStyle/>
          <a:p>
            <a:pPr>
              <a:buClr>
                <a:srgbClr val="000000"/>
              </a:buClr>
              <a:buSzPts val="1800"/>
            </a:pPr>
            <a:endParaRPr kern="0">
              <a:solidFill>
                <a:srgbClr val="000000"/>
              </a:solidFill>
              <a:latin typeface="Arial"/>
              <a:ea typeface="Arial"/>
              <a:cs typeface="Arial"/>
              <a:sym typeface="Arial"/>
            </a:endParaRPr>
          </a:p>
        </p:txBody>
      </p:sp>
      <p:cxnSp>
        <p:nvCxnSpPr>
          <p:cNvPr id="368" name="Google Shape;368;p11"/>
          <p:cNvCxnSpPr/>
          <p:nvPr/>
        </p:nvCxnSpPr>
        <p:spPr>
          <a:xfrm>
            <a:off x="9677400" y="4038600"/>
            <a:ext cx="0" cy="457200"/>
          </a:xfrm>
          <a:prstGeom prst="straightConnector1">
            <a:avLst/>
          </a:prstGeom>
          <a:noFill/>
          <a:ln w="38100" cap="flat" cmpd="sng">
            <a:solidFill>
              <a:srgbClr val="CC3300"/>
            </a:solidFill>
            <a:prstDash val="solid"/>
            <a:round/>
            <a:headEnd type="none" w="sm" len="sm"/>
            <a:tailEnd type="none" w="sm" len="sm"/>
          </a:ln>
        </p:spPr>
      </p:cxnSp>
      <p:sp>
        <p:nvSpPr>
          <p:cNvPr id="369" name="Google Shape;369;p11"/>
          <p:cNvSpPr/>
          <p:nvPr/>
        </p:nvSpPr>
        <p:spPr>
          <a:xfrm>
            <a:off x="4114800" y="3429000"/>
            <a:ext cx="1371600" cy="1536700"/>
          </a:xfrm>
          <a:custGeom>
            <a:avLst/>
            <a:gdLst/>
            <a:ahLst/>
            <a:cxnLst/>
            <a:rect l="l" t="t" r="r" b="b"/>
            <a:pathLst>
              <a:path w="912" h="968" extrusionOk="0">
                <a:moveTo>
                  <a:pt x="0" y="0"/>
                </a:moveTo>
                <a:cubicBezTo>
                  <a:pt x="236" y="476"/>
                  <a:pt x="472" y="952"/>
                  <a:pt x="624" y="960"/>
                </a:cubicBezTo>
                <a:cubicBezTo>
                  <a:pt x="776" y="968"/>
                  <a:pt x="864" y="200"/>
                  <a:pt x="912" y="48"/>
                </a:cubicBezTo>
              </a:path>
            </a:pathLst>
          </a:custGeom>
          <a:noFill/>
          <a:ln w="381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70" name="Google Shape;370;p11"/>
          <p:cNvSpPr/>
          <p:nvPr/>
        </p:nvSpPr>
        <p:spPr>
          <a:xfrm rot="331658">
            <a:off x="6243638" y="3351213"/>
            <a:ext cx="1149350" cy="1092200"/>
          </a:xfrm>
          <a:custGeom>
            <a:avLst/>
            <a:gdLst/>
            <a:ahLst/>
            <a:cxnLst/>
            <a:rect l="l" t="t" r="r" b="b"/>
            <a:pathLst>
              <a:path w="912" h="968" extrusionOk="0">
                <a:moveTo>
                  <a:pt x="0" y="0"/>
                </a:moveTo>
                <a:cubicBezTo>
                  <a:pt x="236" y="476"/>
                  <a:pt x="472" y="952"/>
                  <a:pt x="624" y="960"/>
                </a:cubicBezTo>
                <a:cubicBezTo>
                  <a:pt x="776" y="968"/>
                  <a:pt x="864" y="200"/>
                  <a:pt x="912" y="48"/>
                </a:cubicBezTo>
              </a:path>
            </a:pathLst>
          </a:custGeom>
          <a:noFill/>
          <a:ln w="381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Arial"/>
              <a:ea typeface="Arial"/>
              <a:cs typeface="Arial"/>
              <a:sym typeface="Arial"/>
            </a:endParaRPr>
          </a:p>
        </p:txBody>
      </p:sp>
      <p:sp>
        <p:nvSpPr>
          <p:cNvPr id="371" name="Google Shape;371;p11"/>
          <p:cNvSpPr/>
          <p:nvPr/>
        </p:nvSpPr>
        <p:spPr>
          <a:xfrm rot="331658">
            <a:off x="8990014" y="3276600"/>
            <a:ext cx="1074737" cy="793750"/>
          </a:xfrm>
          <a:custGeom>
            <a:avLst/>
            <a:gdLst/>
            <a:ahLst/>
            <a:cxnLst/>
            <a:rect l="l" t="t" r="r" b="b"/>
            <a:pathLst>
              <a:path w="912" h="968" extrusionOk="0">
                <a:moveTo>
                  <a:pt x="0" y="0"/>
                </a:moveTo>
                <a:cubicBezTo>
                  <a:pt x="236" y="476"/>
                  <a:pt x="472" y="952"/>
                  <a:pt x="624" y="960"/>
                </a:cubicBezTo>
                <a:cubicBezTo>
                  <a:pt x="776" y="968"/>
                  <a:pt x="864" y="200"/>
                  <a:pt x="912" y="48"/>
                </a:cubicBezTo>
              </a:path>
            </a:pathLst>
          </a:custGeom>
          <a:noFill/>
          <a:ln w="38100" cap="flat" cmpd="sng">
            <a:solidFill>
              <a:srgbClr val="0000FF"/>
            </a:solidFill>
            <a:prstDash val="solid"/>
            <a:round/>
            <a:headEnd type="none" w="sm" len="sm"/>
            <a:tailEnd type="none" w="sm" len="sm"/>
          </a:ln>
        </p:spPr>
        <p:txBody>
          <a:bodyPr spcFirstLastPara="1" wrap="square" lIns="91425" tIns="45700" rIns="91425" bIns="45700" anchor="t" anchorCtr="0">
            <a:noAutofit/>
          </a:bodyPr>
          <a:lstStyle/>
          <a:p>
            <a:pPr>
              <a:buClr>
                <a:srgbClr val="000000"/>
              </a:buClr>
              <a:buSzPts val="1800"/>
            </a:pPr>
            <a:endParaRPr kern="0">
              <a:solidFill>
                <a:srgbClr val="000000"/>
              </a:solidFill>
              <a:latin typeface="Arial"/>
              <a:ea typeface="Arial"/>
              <a:cs typeface="Arial"/>
              <a:sym typeface="Arial"/>
            </a:endParaRPr>
          </a:p>
        </p:txBody>
      </p:sp>
    </p:spTree>
  </p:cSld>
  <p:clrMapOvr>
    <a:masterClrMapping/>
  </p:clrMapOvr>
  <p:transition spd="slow">
    <p:fade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69"/>
                                        </p:tgtEl>
                                        <p:attrNameLst>
                                          <p:attrName>style.visibility</p:attrName>
                                        </p:attrNameLst>
                                      </p:cBhvr>
                                      <p:to>
                                        <p:strVal val="visible"/>
                                      </p:to>
                                    </p:set>
                                    <p:animEffect transition="in" filter="fade">
                                      <p:cBhvr>
                                        <p:cTn id="7" dur="5000"/>
                                        <p:tgtEl>
                                          <p:spTgt spid="369"/>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70"/>
                                        </p:tgtEl>
                                        <p:attrNameLst>
                                          <p:attrName>style.visibility</p:attrName>
                                        </p:attrNameLst>
                                      </p:cBhvr>
                                      <p:to>
                                        <p:strVal val="visible"/>
                                      </p:to>
                                    </p:set>
                                    <p:animEffect transition="in" filter="fade">
                                      <p:cBhvr>
                                        <p:cTn id="12" dur="3000"/>
                                        <p:tgtEl>
                                          <p:spTgt spid="37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71"/>
                                        </p:tgtEl>
                                        <p:attrNameLst>
                                          <p:attrName>style.visibility</p:attrName>
                                        </p:attrNameLst>
                                      </p:cBhvr>
                                      <p:to>
                                        <p:strVal val="visible"/>
                                      </p:to>
                                    </p:set>
                                    <p:animEffect transition="in" filter="fade">
                                      <p:cBhvr>
                                        <p:cTn id="17" dur="500"/>
                                        <p:tgtEl>
                                          <p:spTgt spid="3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6"/>
        <p:cNvGrpSpPr/>
        <p:nvPr/>
      </p:nvGrpSpPr>
      <p:grpSpPr>
        <a:xfrm>
          <a:off x="0" y="0"/>
          <a:ext cx="0" cy="0"/>
          <a:chOff x="0" y="0"/>
          <a:chExt cx="0" cy="0"/>
        </a:xfrm>
      </p:grpSpPr>
      <p:sp>
        <p:nvSpPr>
          <p:cNvPr id="378" name="Google Shape;378;p12"/>
          <p:cNvSpPr/>
          <p:nvPr/>
        </p:nvSpPr>
        <p:spPr>
          <a:xfrm>
            <a:off x="3739750" y="1319850"/>
            <a:ext cx="3686100" cy="701700"/>
          </a:xfrm>
          <a:prstGeom prst="rect">
            <a:avLst/>
          </a:prstGeom>
          <a:noFill/>
          <a:ln>
            <a:noFill/>
          </a:ln>
          <a:effectLst>
            <a:outerShdw dist="25400" dir="5400000" algn="ctr" rotWithShape="0">
              <a:schemeClr val="dk1"/>
            </a:outerShdw>
          </a:effectLst>
        </p:spPr>
        <p:txBody>
          <a:bodyPr spcFirstLastPara="1" wrap="square" lIns="91425" tIns="45700" rIns="91425" bIns="45700" anchor="t" anchorCtr="0">
            <a:noAutofit/>
          </a:bodyPr>
          <a:lstStyle/>
          <a:p>
            <a:pPr>
              <a:buClr>
                <a:srgbClr val="000000"/>
              </a:buClr>
              <a:buSzPts val="4000"/>
            </a:pPr>
            <a:r>
              <a:rPr lang="en-US" sz="4000" b="1" kern="0" dirty="0">
                <a:solidFill>
                  <a:srgbClr val="000000"/>
                </a:solidFill>
                <a:latin typeface="Calibri" panose="020F0502020204030204" pitchFamily="34" charset="0"/>
                <a:ea typeface="Libre Baskerville"/>
                <a:cs typeface="Calibri" panose="020F0502020204030204" pitchFamily="34" charset="0"/>
                <a:sym typeface="Libre Baskerville"/>
              </a:rPr>
              <a:t>PARITY ….</a:t>
            </a:r>
            <a:endParaRPr sz="1400" kern="0" dirty="0">
              <a:solidFill>
                <a:srgbClr val="000000"/>
              </a:solidFill>
              <a:latin typeface="Calibri" panose="020F0502020204030204" pitchFamily="34" charset="0"/>
              <a:ea typeface="Arial"/>
              <a:cs typeface="Calibri" panose="020F0502020204030204" pitchFamily="34" charset="0"/>
              <a:sym typeface="Arial"/>
            </a:endParaRPr>
          </a:p>
        </p:txBody>
      </p:sp>
      <p:sp>
        <p:nvSpPr>
          <p:cNvPr id="379" name="Google Shape;379;p12"/>
          <p:cNvSpPr/>
          <p:nvPr/>
        </p:nvSpPr>
        <p:spPr>
          <a:xfrm>
            <a:off x="3581400" y="1524000"/>
            <a:ext cx="6934200" cy="3581400"/>
          </a:xfrm>
          <a:prstGeom prst="rect">
            <a:avLst/>
          </a:prstGeom>
          <a:noFill/>
          <a:ln>
            <a:noFill/>
          </a:ln>
        </p:spPr>
        <p:txBody>
          <a:bodyPr spcFirstLastPara="1" wrap="square" lIns="92075" tIns="46025" rIns="92075" bIns="46025" anchor="t" anchorCtr="0">
            <a:noAutofit/>
          </a:bodyPr>
          <a:lstStyle/>
          <a:p>
            <a:pPr marL="342900" indent="-342900">
              <a:lnSpc>
                <a:spcPct val="80000"/>
              </a:lnSpc>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560"/>
              </a:spcBef>
              <a:buClr>
                <a:srgbClr val="CC3300"/>
              </a:buClr>
              <a:buSzPts val="3780"/>
              <a:buFont typeface="Noto Sans Symbols"/>
              <a:buChar char="🖝"/>
            </a:pP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The function is even if…</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640"/>
              </a:spcBef>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sz="3200" b="1" kern="0" dirty="0">
                <a:solidFill>
                  <a:srgbClr val="CC3300"/>
                </a:solidFill>
                <a:latin typeface="Calibri" panose="020F0502020204030204" pitchFamily="34" charset="0"/>
                <a:ea typeface="Comic Sans MS"/>
                <a:cs typeface="Calibri" panose="020F0502020204030204" pitchFamily="34" charset="0"/>
                <a:sym typeface="Comic Sans MS"/>
              </a:rPr>
              <a:t>f(x) = f(-x)</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640"/>
              </a:spcBef>
              <a:buClr>
                <a:srgbClr val="000000"/>
              </a:buClr>
              <a:buSzPts val="3200"/>
            </a:pPr>
            <a:endParaRPr sz="3200" b="1" kern="0" dirty="0">
              <a:solidFill>
                <a:srgbClr val="CC3300"/>
              </a:solidFill>
              <a:latin typeface="Calibri" panose="020F0502020204030204" pitchFamily="34" charset="0"/>
              <a:ea typeface="Comic Sans MS"/>
              <a:cs typeface="Calibri" panose="020F0502020204030204" pitchFamily="34" charset="0"/>
              <a:sym typeface="Comic Sans MS"/>
            </a:endParaRPr>
          </a:p>
          <a:p>
            <a:pPr marL="342900" indent="-342900">
              <a:lnSpc>
                <a:spcPct val="80000"/>
              </a:lnSpc>
              <a:spcBef>
                <a:spcPts val="480"/>
              </a:spcBef>
              <a:buClr>
                <a:srgbClr val="000000"/>
              </a:buClr>
              <a:buSzPts val="2400"/>
            </a:pPr>
            <a:endParaRPr sz="2400" b="1" kern="0" dirty="0">
              <a:solidFill>
                <a:srgbClr val="000000"/>
              </a:solidFill>
              <a:latin typeface="Calibri" panose="020F0502020204030204" pitchFamily="34" charset="0"/>
              <a:ea typeface="Comic Sans MS"/>
              <a:cs typeface="Calibri" panose="020F0502020204030204" pitchFamily="34" charset="0"/>
              <a:sym typeface="Comic Sans MS"/>
            </a:endParaRPr>
          </a:p>
          <a:p>
            <a:pPr marL="342900" indent="-342900">
              <a:lnSpc>
                <a:spcPct val="80000"/>
              </a:lnSpc>
              <a:spcBef>
                <a:spcPts val="560"/>
              </a:spcBef>
              <a:buClr>
                <a:srgbClr val="CC3300"/>
              </a:buClr>
              <a:buSzPts val="3640"/>
              <a:buFont typeface="Noto Sans Symbols"/>
              <a:buChar char="🖝"/>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sz="2800" kern="0" dirty="0">
                <a:solidFill>
                  <a:srgbClr val="000000"/>
                </a:solidFill>
                <a:latin typeface="Calibri" panose="020F0502020204030204" pitchFamily="34" charset="0"/>
                <a:ea typeface="Kaushan Script"/>
                <a:cs typeface="Calibri" panose="020F0502020204030204" pitchFamily="34" charset="0"/>
                <a:sym typeface="Kaushan Script"/>
              </a:rPr>
              <a:t>The function is odd if…</a:t>
            </a:r>
            <a:endParaRPr lang="en-US"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560"/>
              </a:spcBef>
              <a:buClr>
                <a:srgbClr val="CC3300"/>
              </a:buClr>
              <a:buSzPts val="3640"/>
              <a:buFont typeface="Noto Sans Symbols"/>
              <a:buChar char="🖝"/>
            </a:pP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640"/>
              </a:spcBef>
              <a:buClr>
                <a:srgbClr val="000000"/>
              </a:buClr>
              <a:buSzPts val="2800"/>
            </a:pPr>
            <a:r>
              <a:rPr lang="en-US" sz="2800" kern="0" dirty="0">
                <a:solidFill>
                  <a:srgbClr val="000000"/>
                </a:solidFill>
                <a:latin typeface="Calibri" panose="020F0502020204030204" pitchFamily="34" charset="0"/>
                <a:ea typeface="Arial"/>
                <a:cs typeface="Calibri" panose="020F0502020204030204" pitchFamily="34" charset="0"/>
                <a:sym typeface="Arial"/>
              </a:rPr>
              <a:t>		</a:t>
            </a:r>
            <a:r>
              <a:rPr lang="en-US" sz="3200" b="1" kern="0" dirty="0">
                <a:solidFill>
                  <a:srgbClr val="CC3300"/>
                </a:solidFill>
                <a:latin typeface="Calibri" panose="020F0502020204030204" pitchFamily="34" charset="0"/>
                <a:ea typeface="Comic Sans MS"/>
                <a:cs typeface="Calibri" panose="020F0502020204030204" pitchFamily="34" charset="0"/>
                <a:sym typeface="Comic Sans MS"/>
              </a:rPr>
              <a:t>f(-x) = -f(x)</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360"/>
              </a:spcBef>
              <a:buClr>
                <a:srgbClr val="000000"/>
              </a:buClr>
              <a:buSzPts val="1800"/>
            </a:pPr>
            <a:r>
              <a:rPr lang="en-US" b="1" kern="0" dirty="0">
                <a:solidFill>
                  <a:srgbClr val="000000"/>
                </a:solidFill>
                <a:latin typeface="Calibri" panose="020F0502020204030204" pitchFamily="34" charset="0"/>
                <a:ea typeface="Comic Sans MS"/>
                <a:cs typeface="Calibri" panose="020F0502020204030204" pitchFamily="34" charset="0"/>
                <a:sym typeface="Comic Sans MS"/>
              </a:rPr>
              <a:t>     </a:t>
            </a:r>
            <a:endParaRPr sz="1400" kern="0" dirty="0">
              <a:solidFill>
                <a:srgbClr val="000000"/>
              </a:solidFill>
              <a:latin typeface="Calibri" panose="020F0502020204030204" pitchFamily="34" charset="0"/>
              <a:ea typeface="Arial"/>
              <a:cs typeface="Calibri" panose="020F0502020204030204" pitchFamily="34" charset="0"/>
              <a:sym typeface="Arial"/>
            </a:endParaRPr>
          </a:p>
          <a:p>
            <a:pPr marL="342900" indent="-342900">
              <a:lnSpc>
                <a:spcPct val="80000"/>
              </a:lnSpc>
              <a:spcBef>
                <a:spcPts val="360"/>
              </a:spcBef>
              <a:buClr>
                <a:srgbClr val="000000"/>
              </a:buClr>
              <a:buSzPts val="1800"/>
            </a:pPr>
            <a:endParaRPr b="1" kern="0" dirty="0">
              <a:solidFill>
                <a:srgbClr val="000000"/>
              </a:solidFill>
              <a:latin typeface="Calibri" panose="020F0502020204030204" pitchFamily="34" charset="0"/>
              <a:ea typeface="Comic Sans MS"/>
              <a:cs typeface="Calibri" panose="020F0502020204030204" pitchFamily="34" charset="0"/>
              <a:sym typeface="Comic Sans MS"/>
            </a:endParaRPr>
          </a:p>
          <a:p>
            <a:pPr marL="342900" indent="-342900">
              <a:lnSpc>
                <a:spcPct val="80000"/>
              </a:lnSpc>
              <a:spcBef>
                <a:spcPts val="400"/>
              </a:spcBef>
              <a:buClr>
                <a:srgbClr val="000000"/>
              </a:buClr>
              <a:buSzPts val="1800"/>
            </a:pPr>
            <a:r>
              <a:rPr lang="en-US" b="1" kern="0" dirty="0">
                <a:solidFill>
                  <a:srgbClr val="000000"/>
                </a:solidFill>
                <a:latin typeface="Calibri" panose="020F0502020204030204" pitchFamily="34" charset="0"/>
                <a:ea typeface="Comic Sans MS"/>
                <a:cs typeface="Calibri" panose="020F0502020204030204" pitchFamily="34" charset="0"/>
                <a:sym typeface="Comic Sans MS"/>
              </a:rPr>
              <a:t>     * </a:t>
            </a:r>
            <a:r>
              <a:rPr lang="en-US" sz="2000" b="1" i="1" kern="0" dirty="0">
                <a:solidFill>
                  <a:srgbClr val="0000FF"/>
                </a:solidFill>
                <a:latin typeface="Calibri" panose="020F0502020204030204" pitchFamily="34" charset="0"/>
                <a:ea typeface="Comic Sans MS"/>
                <a:cs typeface="Calibri" panose="020F0502020204030204" pitchFamily="34" charset="0"/>
                <a:sym typeface="Comic Sans MS"/>
              </a:rPr>
              <a:t>If none of these variants is valid, then there is no parity</a:t>
            </a:r>
            <a:endParaRPr sz="2000" b="1" i="1" kern="0" dirty="0">
              <a:solidFill>
                <a:srgbClr val="0000FF"/>
              </a:solidFill>
              <a:latin typeface="Calibri" panose="020F0502020204030204" pitchFamily="34" charset="0"/>
              <a:ea typeface="Comic Sans MS"/>
              <a:cs typeface="Calibri" panose="020F0502020204030204" pitchFamily="34" charset="0"/>
              <a:sym typeface="Comic Sans M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378"/>
                                        </p:tgtEl>
                                        <p:attrNameLst>
                                          <p:attrName>style.visibility</p:attrName>
                                        </p:attrNameLst>
                                      </p:cBhvr>
                                      <p:to>
                                        <p:strVal val="visible"/>
                                      </p:to>
                                    </p:set>
                                    <p:animEffect transition="in" filter="fade">
                                      <p:cBhvr>
                                        <p:cTn id="7" dur="2000"/>
                                        <p:tgtEl>
                                          <p:spTgt spid="378"/>
                                        </p:tgtEl>
                                      </p:cBhvr>
                                    </p:animEffect>
                                  </p:childTnLst>
                                </p:cTn>
                              </p:par>
                            </p:childTnLst>
                          </p:cTn>
                        </p:par>
                        <p:par>
                          <p:cTn id="8" fill="hold">
                            <p:stCondLst>
                              <p:cond delay="2000"/>
                            </p:stCondLst>
                            <p:childTnLst>
                              <p:par>
                                <p:cTn id="9" presetID="10" presetClass="entr" presetSubtype="0" fill="hold" nodeType="afterEffect">
                                  <p:stCondLst>
                                    <p:cond delay="0"/>
                                  </p:stCondLst>
                                  <p:childTnLst>
                                    <p:set>
                                      <p:cBhvr>
                                        <p:cTn id="10" dur="1" fill="hold">
                                          <p:stCondLst>
                                            <p:cond delay="0"/>
                                          </p:stCondLst>
                                        </p:cTn>
                                        <p:tgtEl>
                                          <p:spTgt spid="379"/>
                                        </p:tgtEl>
                                        <p:attrNameLst>
                                          <p:attrName>style.visibility</p:attrName>
                                        </p:attrNameLst>
                                      </p:cBhvr>
                                      <p:to>
                                        <p:strVal val="visible"/>
                                      </p:to>
                                    </p:set>
                                    <p:animEffect transition="in" filter="fade">
                                      <p:cBhvr>
                                        <p:cTn id="11" dur="1000"/>
                                        <p:tgtEl>
                                          <p:spTgt spid="3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20784" y="465211"/>
            <a:ext cx="10363200" cy="1470025"/>
          </a:xfrm>
        </p:spPr>
        <p:txBody>
          <a:bodyPr/>
          <a:lstStyle/>
          <a:p>
            <a:r>
              <a:rPr lang="ro-RO" dirty="0">
                <a:latin typeface="+mn-lt"/>
              </a:rPr>
              <a:t>Exemple</a:t>
            </a:r>
          </a:p>
        </p:txBody>
      </p:sp>
      <p:pic>
        <p:nvPicPr>
          <p:cNvPr id="4" name="Content Placeholder 3"/>
          <p:cNvPicPr>
            <a:picLocks noGrp="1" noChangeAspect="1"/>
          </p:cNvPicPr>
          <p:nvPr>
            <p:ph idx="4294967295"/>
          </p:nvPr>
        </p:nvPicPr>
        <p:blipFill>
          <a:blip r:embed="rId2"/>
          <a:stretch>
            <a:fillRect/>
          </a:stretch>
        </p:blipFill>
        <p:spPr>
          <a:xfrm>
            <a:off x="8042910" y="3108954"/>
            <a:ext cx="2600325" cy="2933700"/>
          </a:xfrm>
          <a:prstGeom prst="rect">
            <a:avLst/>
          </a:prstGeom>
        </p:spPr>
      </p:pic>
      <p:sp>
        <p:nvSpPr>
          <p:cNvPr id="28" name="Rectangle 27"/>
          <p:cNvSpPr/>
          <p:nvPr/>
        </p:nvSpPr>
        <p:spPr>
          <a:xfrm>
            <a:off x="520784" y="1280184"/>
            <a:ext cx="8123977" cy="1054135"/>
          </a:xfrm>
          <a:prstGeom prst="rect">
            <a:avLst/>
          </a:prstGeom>
        </p:spPr>
        <p:txBody>
          <a:bodyPr wrap="square">
            <a:spAutoFit/>
          </a:bodyPr>
          <a:lstStyle/>
          <a:p>
            <a:pPr>
              <a:lnSpc>
                <a:spcPts val="2250"/>
              </a:lnSpc>
              <a:spcBef>
                <a:spcPts val="3000"/>
              </a:spcBef>
              <a:spcAft>
                <a:spcPts val="0"/>
              </a:spcAft>
            </a:pPr>
            <a:r>
              <a:rPr lang="en-US" b="0" dirty="0">
                <a:solidFill>
                  <a:srgbClr val="444444"/>
                </a:solidFill>
                <a:effectLst/>
                <a:ea typeface="Times New Roman" panose="02020603050405020304" pitchFamily="18" charset="0"/>
              </a:rPr>
              <a:t>Why "first degree function"?</a:t>
            </a:r>
          </a:p>
          <a:p>
            <a:pPr>
              <a:lnSpc>
                <a:spcPts val="2250"/>
              </a:lnSpc>
              <a:spcBef>
                <a:spcPts val="3000"/>
              </a:spcBef>
              <a:spcAft>
                <a:spcPts val="0"/>
              </a:spcAft>
            </a:pPr>
            <a:r>
              <a:rPr lang="en-US" b="0" dirty="0">
                <a:solidFill>
                  <a:srgbClr val="444444"/>
                </a:solidFill>
                <a:effectLst/>
                <a:ea typeface="Times New Roman" panose="02020603050405020304" pitchFamily="18" charset="0"/>
              </a:rPr>
              <a:t>It all turns down to what power x is. In our case it is to the power of 1, namely</a:t>
            </a:r>
            <a:endParaRPr lang="ro-RO" dirty="0">
              <a:effectLst/>
              <a:ea typeface="Times New Roman" panose="02020603050405020304" pitchFamily="18" charset="0"/>
            </a:endParaRPr>
          </a:p>
        </p:txBody>
      </p:sp>
      <p:pic>
        <p:nvPicPr>
          <p:cNvPr id="29" name="Picture 28"/>
          <p:cNvPicPr>
            <a:picLocks noChangeAspect="1"/>
          </p:cNvPicPr>
          <p:nvPr/>
        </p:nvPicPr>
        <p:blipFill>
          <a:blip r:embed="rId3"/>
          <a:stretch>
            <a:fillRect/>
          </a:stretch>
        </p:blipFill>
        <p:spPr>
          <a:xfrm>
            <a:off x="5079312" y="5053639"/>
            <a:ext cx="2333625" cy="685800"/>
          </a:xfrm>
          <a:prstGeom prst="rect">
            <a:avLst/>
          </a:prstGeom>
        </p:spPr>
      </p:pic>
      <p:pic>
        <p:nvPicPr>
          <p:cNvPr id="30" name="Picture 29"/>
          <p:cNvPicPr>
            <a:picLocks noChangeAspect="1"/>
          </p:cNvPicPr>
          <p:nvPr/>
        </p:nvPicPr>
        <p:blipFill>
          <a:blip r:embed="rId4"/>
          <a:stretch>
            <a:fillRect/>
          </a:stretch>
        </p:blipFill>
        <p:spPr>
          <a:xfrm>
            <a:off x="8042910" y="1834740"/>
            <a:ext cx="2400300" cy="600075"/>
          </a:xfrm>
          <a:prstGeom prst="rect">
            <a:avLst/>
          </a:prstGeom>
        </p:spPr>
      </p:pic>
      <p:pic>
        <p:nvPicPr>
          <p:cNvPr id="53" name="Picture 52"/>
          <p:cNvPicPr>
            <a:picLocks noChangeAspect="1"/>
          </p:cNvPicPr>
          <p:nvPr/>
        </p:nvPicPr>
        <p:blipFill>
          <a:blip r:embed="rId5"/>
          <a:stretch>
            <a:fillRect/>
          </a:stretch>
        </p:blipFill>
        <p:spPr>
          <a:xfrm>
            <a:off x="587396" y="3214935"/>
            <a:ext cx="7181850" cy="1495425"/>
          </a:xfrm>
          <a:prstGeom prst="rect">
            <a:avLst/>
          </a:prstGeom>
        </p:spPr>
      </p:pic>
      <p:sp>
        <p:nvSpPr>
          <p:cNvPr id="54" name="Rectangle 53"/>
          <p:cNvSpPr/>
          <p:nvPr/>
        </p:nvSpPr>
        <p:spPr>
          <a:xfrm>
            <a:off x="587396" y="2733402"/>
            <a:ext cx="6719212" cy="375552"/>
          </a:xfrm>
          <a:prstGeom prst="rect">
            <a:avLst/>
          </a:prstGeom>
        </p:spPr>
        <p:txBody>
          <a:bodyPr wrap="none">
            <a:spAutoFit/>
          </a:bodyPr>
          <a:lstStyle/>
          <a:p>
            <a:pPr>
              <a:lnSpc>
                <a:spcPct val="107000"/>
              </a:lnSpc>
              <a:spcAft>
                <a:spcPts val="800"/>
              </a:spcAft>
            </a:pPr>
            <a:r>
              <a:rPr lang="en-US" dirty="0">
                <a:solidFill>
                  <a:srgbClr val="444444"/>
                </a:solidFill>
                <a:effectLst/>
                <a:ea typeface="Calibri" panose="020F0502020204030204" pitchFamily="34" charset="0"/>
                <a:cs typeface="Times New Roman" panose="02020603050405020304" pitchFamily="18" charset="0"/>
              </a:rPr>
              <a:t>For example, the following functions each have an equation attached:</a:t>
            </a:r>
            <a:endParaRPr lang="ro-RO" sz="16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6531938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latin typeface="+mn-lt"/>
              </a:rPr>
              <a:t>Properties of the first degree function</a:t>
            </a:r>
            <a:endParaRPr lang="ro-RO" dirty="0">
              <a:latin typeface="+mn-lt"/>
            </a:endParaRPr>
          </a:p>
        </p:txBody>
      </p:sp>
      <p:sp>
        <p:nvSpPr>
          <p:cNvPr id="3" name="Content Placeholder 2"/>
          <p:cNvSpPr>
            <a:spLocks noGrp="1"/>
          </p:cNvSpPr>
          <p:nvPr>
            <p:ph type="subTitle" idx="1"/>
          </p:nvPr>
        </p:nvSpPr>
        <p:spPr>
          <a:xfrm>
            <a:off x="431371" y="2636911"/>
            <a:ext cx="8534400" cy="2188035"/>
          </a:xfrm>
        </p:spPr>
        <p:txBody>
          <a:bodyPr/>
          <a:lstStyle/>
          <a:p>
            <a:r>
              <a:rPr lang="en-US" sz="2000" dirty="0">
                <a:solidFill>
                  <a:schemeClr val="tx1"/>
                </a:solidFill>
              </a:rPr>
              <a:t>A function of the first degree is a linear function in the end. This means that it is represented by a straight line and that it even borrows the properties of such a function. Among which:</a:t>
            </a:r>
          </a:p>
          <a:p>
            <a:r>
              <a:rPr lang="en-US" sz="2000" dirty="0">
                <a:solidFill>
                  <a:schemeClr val="tx1"/>
                </a:solidFill>
              </a:rPr>
              <a:t>The graph of the function of the first degree is a straight line, which has a slope that we can calculate</a:t>
            </a:r>
            <a:endParaRPr lang="ro-RO" sz="2000" dirty="0">
              <a:solidFill>
                <a:schemeClr val="tx1"/>
              </a:solidFill>
            </a:endParaRPr>
          </a:p>
        </p:txBody>
      </p:sp>
      <p:pic>
        <p:nvPicPr>
          <p:cNvPr id="3075" name="Picture 1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95866" y="2149092"/>
            <a:ext cx="1409700" cy="220663"/>
          </a:xfrm>
          <a:prstGeom prst="rect">
            <a:avLst/>
          </a:prstGeom>
          <a:noFill/>
          <a:extLst>
            <a:ext uri="{909E8E84-426E-40DD-AFC4-6F175D3DCCD1}">
              <a14:hiddenFill xmlns:a14="http://schemas.microsoft.com/office/drawing/2010/main">
                <a:solidFill>
                  <a:srgbClr val="FFFFFF"/>
                </a:solidFill>
              </a14:hiddenFill>
            </a:ext>
          </a:extLst>
        </p:spPr>
      </p:pic>
      <p:pic>
        <p:nvPicPr>
          <p:cNvPr id="3074"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00716" y="4051814"/>
            <a:ext cx="299799" cy="207055"/>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1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01407" y="1956662"/>
            <a:ext cx="1447800" cy="4953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4"/>
          <p:cNvSpPr>
            <a:spLocks noChangeArrowheads="1"/>
          </p:cNvSpPr>
          <p:nvPr/>
        </p:nvSpPr>
        <p:spPr bwMode="auto">
          <a:xfrm>
            <a:off x="431371" y="2092757"/>
            <a:ext cx="184292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For an </a:t>
            </a:r>
            <a:r>
              <a:rPr kumimoji="0" lang="en-US" sz="1600" b="0" i="0" u="none" strike="noStrike" cap="none" normalizeH="0" baseline="0" dirty="0" err="1">
                <a:ln>
                  <a:noFill/>
                </a:ln>
                <a:solidFill>
                  <a:srgbClr val="333333"/>
                </a:solidFill>
                <a:effectLst/>
                <a:ea typeface="Calibri" panose="020F0502020204030204" pitchFamily="34" charset="0"/>
                <a:cs typeface="Times New Roman" panose="02020603050405020304" pitchFamily="18" charset="0"/>
              </a:rPr>
              <a:t>ecuation</a:t>
            </a:r>
            <a:endParaRPr kumimoji="0" lang="ro-RO" sz="2400" b="0" i="0" u="none" strike="noStrike" cap="none" normalizeH="0" baseline="0" dirty="0">
              <a:ln>
                <a:noFill/>
              </a:ln>
              <a:solidFill>
                <a:schemeClr val="tx1"/>
              </a:solidFill>
              <a:effectLst/>
            </a:endParaRPr>
          </a:p>
        </p:txBody>
      </p:sp>
      <p:sp>
        <p:nvSpPr>
          <p:cNvPr id="5" name="Rectangle 5"/>
          <p:cNvSpPr>
            <a:spLocks noChangeArrowheads="1"/>
          </p:cNvSpPr>
          <p:nvPr/>
        </p:nvSpPr>
        <p:spPr bwMode="auto">
          <a:xfrm>
            <a:off x="3579375" y="2058273"/>
            <a:ext cx="4209207" cy="61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pPr>
            <a:r>
              <a:rPr kumimoji="0" lang="ro-RO" sz="12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 </a:t>
            </a:r>
            <a:r>
              <a:rPr kumimoji="0" lang="en-US"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the formula for the slope of the line is:</a:t>
            </a:r>
            <a:endParaRPr kumimoji="0" lang="ro-RO" sz="1050" b="0" i="0" u="none" strike="noStrike" cap="none" normalizeH="0" baseline="0" dirty="0">
              <a:ln>
                <a:noFill/>
              </a:ln>
              <a:solidFill>
                <a:schemeClr val="tx1"/>
              </a:solidFill>
              <a:effectLst/>
              <a:cs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o-RO" sz="1800" b="0" i="0" u="none" strike="noStrike" cap="none" normalizeH="0" baseline="0" dirty="0">
              <a:ln>
                <a:noFill/>
              </a:ln>
              <a:solidFill>
                <a:schemeClr val="tx1"/>
              </a:solidFill>
              <a:effectLst/>
            </a:endParaRPr>
          </a:p>
        </p:txBody>
      </p:sp>
      <p:sp>
        <p:nvSpPr>
          <p:cNvPr id="7" name="Rectangle 7"/>
          <p:cNvSpPr>
            <a:spLocks noChangeArrowheads="1"/>
          </p:cNvSpPr>
          <p:nvPr/>
        </p:nvSpPr>
        <p:spPr bwMode="auto">
          <a:xfrm>
            <a:off x="851025" y="2982841"/>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pic>
        <p:nvPicPr>
          <p:cNvPr id="3087" name="Picture 16"/>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729275" y="4184175"/>
            <a:ext cx="1439863" cy="579438"/>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8"/>
          <p:cNvSpPr>
            <a:spLocks noChangeArrowheads="1"/>
          </p:cNvSpPr>
          <p:nvPr/>
        </p:nvSpPr>
        <p:spPr bwMode="auto">
          <a:xfrm>
            <a:off x="485357" y="4304707"/>
            <a:ext cx="6935040"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And in the case of a function, we will do nothing but replace that y, with f(x), =</a:t>
            </a:r>
            <a:endParaRPr kumimoji="0" lang="ro-RO" sz="1600" b="0" i="0" u="none" strike="noStrike" cap="none" normalizeH="0" baseline="0" dirty="0">
              <a:ln>
                <a:noFill/>
              </a:ln>
              <a:solidFill>
                <a:schemeClr val="tx1"/>
              </a:solidFill>
              <a:effectLst/>
            </a:endParaRPr>
          </a:p>
        </p:txBody>
      </p:sp>
      <p:sp>
        <p:nvSpPr>
          <p:cNvPr id="14" name="Rectangle 20"/>
          <p:cNvSpPr>
            <a:spLocks noChangeArrowheads="1"/>
          </p:cNvSpPr>
          <p:nvPr/>
        </p:nvSpPr>
        <p:spPr bwMode="auto">
          <a:xfrm>
            <a:off x="485357" y="4902548"/>
            <a:ext cx="6458371"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sz="1600" b="0" i="0" u="none" strike="noStrike" cap="none" normalizeH="0" baseline="0" dirty="0">
                <a:ln>
                  <a:noFill/>
                </a:ln>
                <a:solidFill>
                  <a:srgbClr val="333333"/>
                </a:solidFill>
                <a:effectLst/>
                <a:ea typeface="Calibri" panose="020F0502020204030204" pitchFamily="34" charset="0"/>
                <a:cs typeface="Times New Roman" panose="02020603050405020304" pitchFamily="18" charset="0"/>
              </a:rPr>
              <a:t>Thus, the equation of the line for a function of the first degree will become:</a:t>
            </a:r>
            <a:endParaRPr kumimoji="0" lang="ro-RO" sz="1800" b="0" i="0" u="none" strike="noStrike" cap="none" normalizeH="0" baseline="0" dirty="0">
              <a:ln>
                <a:noFill/>
              </a:ln>
              <a:solidFill>
                <a:schemeClr val="tx1"/>
              </a:solidFill>
              <a:effectLst/>
            </a:endParaRPr>
          </a:p>
        </p:txBody>
      </p:sp>
      <p:sp>
        <p:nvSpPr>
          <p:cNvPr id="15" name="Rectangle 21"/>
          <p:cNvSpPr>
            <a:spLocks noChangeArrowheads="1"/>
          </p:cNvSpPr>
          <p:nvPr/>
        </p:nvSpPr>
        <p:spPr bwMode="auto">
          <a:xfrm>
            <a:off x="892304" y="6026059"/>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ro-RO"/>
          </a:p>
        </p:txBody>
      </p:sp>
      <p:pic>
        <p:nvPicPr>
          <p:cNvPr id="25" name="Picture 24"/>
          <p:cNvPicPr/>
          <p:nvPr/>
        </p:nvPicPr>
        <p:blipFill>
          <a:blip r:embed="rId6" cstate="print"/>
          <a:stretch>
            <a:fillRect/>
          </a:stretch>
        </p:blipFill>
        <p:spPr>
          <a:xfrm>
            <a:off x="7001407" y="4902548"/>
            <a:ext cx="1600200" cy="295275"/>
          </a:xfrm>
          <a:prstGeom prst="rect">
            <a:avLst/>
          </a:prstGeom>
        </p:spPr>
      </p:pic>
      <p:pic>
        <p:nvPicPr>
          <p:cNvPr id="26" name="Picture 1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20598" y="4346491"/>
            <a:ext cx="299799" cy="2070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5169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79652" y="1046681"/>
            <a:ext cx="10363200" cy="1470025"/>
          </a:xfrm>
        </p:spPr>
        <p:txBody>
          <a:bodyPr/>
          <a:lstStyle/>
          <a:p>
            <a:r>
              <a:rPr lang="en-US" sz="3200" b="1" dirty="0"/>
              <a:t>Monotony of the first degree function</a:t>
            </a:r>
            <a:endParaRPr lang="ro-RO" sz="3200" dirty="0"/>
          </a:p>
        </p:txBody>
      </p:sp>
      <p:sp>
        <p:nvSpPr>
          <p:cNvPr id="3" name="Content Placeholder 2"/>
          <p:cNvSpPr>
            <a:spLocks noGrp="1"/>
          </p:cNvSpPr>
          <p:nvPr>
            <p:ph type="subTitle" idx="1"/>
          </p:nvPr>
        </p:nvSpPr>
        <p:spPr>
          <a:xfrm>
            <a:off x="679652" y="2309908"/>
            <a:ext cx="8534400" cy="1752600"/>
          </a:xfrm>
        </p:spPr>
        <p:txBody>
          <a:bodyPr>
            <a:noAutofit/>
          </a:bodyPr>
          <a:lstStyle/>
          <a:p>
            <a:r>
              <a:rPr lang="en-US" sz="1600" dirty="0">
                <a:solidFill>
                  <a:schemeClr val="tx1"/>
                </a:solidFill>
              </a:rPr>
              <a:t>It is important when we want to learn more about a function, to notice its monotony.</a:t>
            </a:r>
          </a:p>
          <a:p>
            <a:r>
              <a:rPr lang="en-US" sz="1600" dirty="0">
                <a:solidFill>
                  <a:schemeClr val="tx1"/>
                </a:solidFill>
              </a:rPr>
              <a:t>That is, if a function is increasing or decreasing.</a:t>
            </a:r>
          </a:p>
          <a:p>
            <a:endParaRPr lang="en-US" sz="1600" dirty="0">
              <a:solidFill>
                <a:schemeClr val="tx1"/>
              </a:solidFill>
            </a:endParaRPr>
          </a:p>
          <a:p>
            <a:r>
              <a:rPr lang="en-US" sz="1600" dirty="0">
                <a:solidFill>
                  <a:schemeClr val="tx1"/>
                </a:solidFill>
              </a:rPr>
              <a:t>The monotonicity of the first degree function is given by a, the coefficient of x, namely:</a:t>
            </a:r>
          </a:p>
          <a:p>
            <a:r>
              <a:rPr lang="en-US" sz="1600" dirty="0">
                <a:solidFill>
                  <a:schemeClr val="tx1"/>
                </a:solidFill>
              </a:rPr>
              <a:t>when a&gt;0 then the function is increasing ↗</a:t>
            </a:r>
          </a:p>
          <a:p>
            <a:r>
              <a:rPr lang="en-US" sz="1600" dirty="0">
                <a:solidFill>
                  <a:schemeClr val="tx1"/>
                </a:solidFill>
              </a:rPr>
              <a:t>or when a&lt;0 the function is decreasing ↘</a:t>
            </a:r>
          </a:p>
          <a:p>
            <a:r>
              <a:rPr lang="en-US" sz="1600" dirty="0">
                <a:solidFill>
                  <a:schemeClr val="tx1"/>
                </a:solidFill>
              </a:rPr>
              <a:t>If we think of f(x) as an equation of a line, then aa would be the slope of the line. More precisely, a is that m in the general form of the equation of a straight line:</a:t>
            </a:r>
            <a:endParaRPr lang="ro-RO" sz="1600" dirty="0">
              <a:solidFill>
                <a:schemeClr val="tx1"/>
              </a:solidFill>
            </a:endParaRPr>
          </a:p>
        </p:txBody>
      </p:sp>
      <p:pic>
        <p:nvPicPr>
          <p:cNvPr id="4" name="Picture 3"/>
          <p:cNvPicPr/>
          <p:nvPr/>
        </p:nvPicPr>
        <p:blipFill>
          <a:blip r:embed="rId2" cstate="print"/>
          <a:stretch>
            <a:fillRect/>
          </a:stretch>
        </p:blipFill>
        <p:spPr>
          <a:xfrm>
            <a:off x="3991877" y="4801905"/>
            <a:ext cx="1909950" cy="346702"/>
          </a:xfrm>
          <a:prstGeom prst="rect">
            <a:avLst/>
          </a:prstGeom>
        </p:spPr>
      </p:pic>
    </p:spTree>
    <p:extLst>
      <p:ext uri="{BB962C8B-B14F-4D97-AF65-F5344CB8AC3E}">
        <p14:creationId xmlns:p14="http://schemas.microsoft.com/office/powerpoint/2010/main" val="29400009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ro-RO" sz="3600" b="1" dirty="0"/>
              <a:t>Monotony</a:t>
            </a:r>
          </a:p>
        </p:txBody>
      </p:sp>
      <p:sp>
        <p:nvSpPr>
          <p:cNvPr id="3" name="Content Placeholder 2"/>
          <p:cNvSpPr>
            <a:spLocks noGrp="1"/>
          </p:cNvSpPr>
          <p:nvPr>
            <p:ph type="subTitle" idx="1"/>
          </p:nvPr>
        </p:nvSpPr>
        <p:spPr/>
        <p:txBody>
          <a:bodyPr/>
          <a:lstStyle/>
          <a:p>
            <a:r>
              <a:rPr lang="en-US" sz="2400" dirty="0">
                <a:solidFill>
                  <a:schemeClr val="tx1"/>
                </a:solidFill>
              </a:rPr>
              <a:t>To test the monotonicity of the function the rate of increase (decrease) of f will be used,</a:t>
            </a:r>
            <a:endParaRPr lang="ro-RO" sz="2400" dirty="0">
              <a:solidFill>
                <a:schemeClr val="tx1"/>
              </a:solidFill>
            </a:endParaRPr>
          </a:p>
        </p:txBody>
      </p:sp>
      <p:pic>
        <p:nvPicPr>
          <p:cNvPr id="4" name="Picture 3"/>
          <p:cNvPicPr/>
          <p:nvPr/>
        </p:nvPicPr>
        <p:blipFill>
          <a:blip r:embed="rId2" cstate="print"/>
          <a:stretch>
            <a:fillRect/>
          </a:stretch>
        </p:blipFill>
        <p:spPr>
          <a:xfrm>
            <a:off x="2818755" y="4585524"/>
            <a:ext cx="4829175" cy="438150"/>
          </a:xfrm>
          <a:prstGeom prst="rect">
            <a:avLst/>
          </a:prstGeom>
        </p:spPr>
      </p:pic>
      <p:pic>
        <p:nvPicPr>
          <p:cNvPr id="4099" name="Picture 8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215009" y="2725032"/>
            <a:ext cx="1035966" cy="306263"/>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a:spLocks noChangeArrowheads="1"/>
          </p:cNvSpPr>
          <p:nvPr/>
        </p:nvSpPr>
        <p:spPr bwMode="auto">
          <a:xfrm>
            <a:off x="1732509" y="3688389"/>
            <a:ext cx="7518466"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-for x1 different from x2, if a&gt;0, then f is strictly increasing,</a:t>
            </a:r>
          </a:p>
          <a:p>
            <a:pPr lvl="0" eaLnBrk="0" fontAlgn="base" hangingPunct="0">
              <a:spcBef>
                <a:spcPct val="0"/>
              </a:spcBef>
              <a:spcAft>
                <a:spcPct val="0"/>
              </a:spcAft>
            </a:pPr>
            <a:r>
              <a:rPr kumimoji="0" lang="en-US" b="0" i="0" u="none" strike="noStrike" cap="none" normalizeH="0" baseline="0" dirty="0">
                <a:ln>
                  <a:noFill/>
                </a:ln>
                <a:solidFill>
                  <a:srgbClr val="202122"/>
                </a:solidFill>
                <a:effectLst/>
                <a:ea typeface="Times New Roman" panose="02020603050405020304" pitchFamily="18" charset="0"/>
                <a:cs typeface="Times New Roman" panose="02020603050405020304" pitchFamily="18" charset="0"/>
              </a:rPr>
              <a:t>-for x1 different from x2, if a&lt;0, then f is strictly decreasing</a:t>
            </a:r>
            <a:endParaRPr kumimoji="0" lang="ro-RO" b="0" i="0" u="none" strike="noStrike" cap="none" normalizeH="0" baseline="0" dirty="0">
              <a:ln>
                <a:noFill/>
              </a:ln>
              <a:solidFill>
                <a:schemeClr val="tx1"/>
              </a:solidFill>
              <a:effectLst/>
              <a:cs typeface="Times New Roman" panose="02020603050405020304" pitchFamily="18" charset="0"/>
            </a:endParaRPr>
          </a:p>
        </p:txBody>
      </p:sp>
    </p:spTree>
    <p:extLst>
      <p:ext uri="{BB962C8B-B14F-4D97-AF65-F5344CB8AC3E}">
        <p14:creationId xmlns:p14="http://schemas.microsoft.com/office/powerpoint/2010/main" val="25181037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9591" y="586453"/>
            <a:ext cx="10363200" cy="1470025"/>
          </a:xfrm>
        </p:spPr>
        <p:txBody>
          <a:bodyPr/>
          <a:lstStyle/>
          <a:p>
            <a:r>
              <a:rPr lang="en-US" sz="3600" b="1" dirty="0"/>
              <a:t>The sign of the function of the first degree</a:t>
            </a:r>
            <a:endParaRPr lang="ro-RO" sz="3600" dirty="0"/>
          </a:p>
        </p:txBody>
      </p:sp>
      <p:sp>
        <p:nvSpPr>
          <p:cNvPr id="3" name="Content Placeholder 2"/>
          <p:cNvSpPr>
            <a:spLocks noGrp="1"/>
          </p:cNvSpPr>
          <p:nvPr>
            <p:ph type="subTitle" idx="1"/>
          </p:nvPr>
        </p:nvSpPr>
        <p:spPr>
          <a:xfrm>
            <a:off x="697818" y="1525010"/>
            <a:ext cx="8534400" cy="1752600"/>
          </a:xfrm>
        </p:spPr>
        <p:txBody>
          <a:bodyPr>
            <a:noAutofit/>
          </a:bodyPr>
          <a:lstStyle/>
          <a:p>
            <a:r>
              <a:rPr lang="en-US" sz="1600" dirty="0">
                <a:solidFill>
                  <a:schemeClr val="tx1"/>
                </a:solidFill>
              </a:rPr>
              <a:t>Usually the first degree function is defined on ℝ, that means it extends from −∞ to +∞.</a:t>
            </a:r>
          </a:p>
          <a:p>
            <a:r>
              <a:rPr lang="en-US" sz="1600" dirty="0">
                <a:solidFill>
                  <a:schemeClr val="tx1"/>
                </a:solidFill>
              </a:rPr>
              <a:t>And because the function is represented by a straight line, and most of the time the straight line is oblique, the graph of the function will intersect the Ox axis in a point that will tell us that half of that graph is above the axis and half below it.</a:t>
            </a:r>
          </a:p>
          <a:p>
            <a:endParaRPr lang="en-US" sz="1600" dirty="0">
              <a:solidFill>
                <a:schemeClr val="tx1"/>
              </a:solidFill>
            </a:endParaRPr>
          </a:p>
          <a:p>
            <a:pPr algn="ctr"/>
            <a:r>
              <a:rPr lang="en-US" sz="1600" b="1" dirty="0">
                <a:solidFill>
                  <a:schemeClr val="tx1"/>
                </a:solidFill>
              </a:rPr>
              <a:t>The values of the function of the first degree</a:t>
            </a:r>
          </a:p>
          <a:p>
            <a:r>
              <a:rPr lang="en-US" sz="1600" dirty="0">
                <a:solidFill>
                  <a:schemeClr val="tx1"/>
                </a:solidFill>
              </a:rPr>
              <a:t>If we want to know what kind of number the function will return, i.e. if it is positive or negative, first of all we can look at the monotony of the function.</a:t>
            </a:r>
          </a:p>
          <a:p>
            <a:r>
              <a:rPr lang="en-US" sz="1600" dirty="0">
                <a:solidFill>
                  <a:schemeClr val="tx1"/>
                </a:solidFill>
              </a:rPr>
              <a:t>If a, the coefficient of x, is positive, then the graph of the function is an increasing straight line, like this:</a:t>
            </a:r>
            <a:endParaRPr lang="ro-RO" sz="1600" dirty="0">
              <a:solidFill>
                <a:schemeClr val="tx1"/>
              </a:solidFill>
            </a:endParaRPr>
          </a:p>
        </p:txBody>
      </p:sp>
      <p:pic>
        <p:nvPicPr>
          <p:cNvPr id="4" name="Picture 3" descr="https://storage.googleapis.com/edumo-bucket/courses/math/9/functia-grad-I/crescatoar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290540" y="4056412"/>
            <a:ext cx="2537092" cy="2448532"/>
          </a:xfrm>
          <a:prstGeom prst="rect">
            <a:avLst/>
          </a:prstGeom>
          <a:noFill/>
          <a:ln>
            <a:noFill/>
          </a:ln>
        </p:spPr>
      </p:pic>
    </p:spTree>
    <p:extLst>
      <p:ext uri="{BB962C8B-B14F-4D97-AF65-F5344CB8AC3E}">
        <p14:creationId xmlns:p14="http://schemas.microsoft.com/office/powerpoint/2010/main" val="316743417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46324" y="713622"/>
            <a:ext cx="10363200" cy="1470025"/>
          </a:xfrm>
        </p:spPr>
        <p:txBody>
          <a:bodyPr/>
          <a:lstStyle/>
          <a:p>
            <a:r>
              <a:rPr lang="en-US" sz="3600" b="1" dirty="0"/>
              <a:t>The sign of the function of the first degree</a:t>
            </a:r>
            <a:endParaRPr lang="ro-RO" sz="3600" dirty="0"/>
          </a:p>
        </p:txBody>
      </p:sp>
      <p:sp>
        <p:nvSpPr>
          <p:cNvPr id="3" name="Content Placeholder 2"/>
          <p:cNvSpPr>
            <a:spLocks noGrp="1"/>
          </p:cNvSpPr>
          <p:nvPr>
            <p:ph type="subTitle" idx="1"/>
          </p:nvPr>
        </p:nvSpPr>
        <p:spPr>
          <a:xfrm>
            <a:off x="479816" y="1964737"/>
            <a:ext cx="8534400" cy="1752600"/>
          </a:xfrm>
        </p:spPr>
        <p:txBody>
          <a:bodyPr/>
          <a:lstStyle/>
          <a:p>
            <a:r>
              <a:rPr lang="en-US" sz="2800" dirty="0">
                <a:solidFill>
                  <a:schemeClr val="tx1"/>
                </a:solidFill>
              </a:rPr>
              <a:t>And in this case, it is observed that up to the point when x=−6, the function returns negative values (that is, y&lt;0). And after this, it returns only positive values.</a:t>
            </a:r>
          </a:p>
          <a:p>
            <a:r>
              <a:rPr lang="en-US" sz="2800" dirty="0">
                <a:solidFill>
                  <a:schemeClr val="tx1"/>
                </a:solidFill>
              </a:rPr>
              <a:t>If a&lt;0 then the graph of the function will be a decreasing line:</a:t>
            </a:r>
            <a:endParaRPr lang="ro-RO" sz="2800" dirty="0">
              <a:solidFill>
                <a:schemeClr val="tx1"/>
              </a:solidFill>
            </a:endParaRPr>
          </a:p>
        </p:txBody>
      </p:sp>
      <p:pic>
        <p:nvPicPr>
          <p:cNvPr id="4" name="Picture 3" descr="https://storage.googleapis.com/edumo-bucket/courses/math/9/functia-grad-I/descrescatoare.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014216" y="2112223"/>
            <a:ext cx="2393887" cy="2562131"/>
          </a:xfrm>
          <a:prstGeom prst="rect">
            <a:avLst/>
          </a:prstGeom>
          <a:noFill/>
          <a:ln>
            <a:noFill/>
          </a:ln>
        </p:spPr>
      </p:pic>
    </p:spTree>
    <p:extLst>
      <p:ext uri="{BB962C8B-B14F-4D97-AF65-F5344CB8AC3E}">
        <p14:creationId xmlns:p14="http://schemas.microsoft.com/office/powerpoint/2010/main" val="393374771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67437" y="630216"/>
            <a:ext cx="10363200" cy="1470025"/>
          </a:xfrm>
        </p:spPr>
        <p:txBody>
          <a:bodyPr/>
          <a:lstStyle/>
          <a:p>
            <a:r>
              <a:rPr lang="ro-RO" b="1" dirty="0"/>
              <a:t>Exchange point</a:t>
            </a:r>
          </a:p>
        </p:txBody>
      </p:sp>
      <p:sp>
        <p:nvSpPr>
          <p:cNvPr id="3" name="Content Placeholder 2"/>
          <p:cNvSpPr>
            <a:spLocks noGrp="1"/>
          </p:cNvSpPr>
          <p:nvPr>
            <p:ph type="subTitle" idx="1"/>
          </p:nvPr>
        </p:nvSpPr>
        <p:spPr>
          <a:xfrm>
            <a:off x="419260" y="1365229"/>
            <a:ext cx="8534400" cy="1752600"/>
          </a:xfrm>
        </p:spPr>
        <p:txBody>
          <a:bodyPr/>
          <a:lstStyle/>
          <a:p>
            <a:r>
              <a:rPr lang="en-US" sz="2800" dirty="0">
                <a:solidFill>
                  <a:schemeClr val="tx1"/>
                </a:solidFill>
              </a:rPr>
              <a:t>In both cases, we saw that the function will return values with the opposite sign of a up to a point, and after that, with the sign of a.</a:t>
            </a:r>
          </a:p>
          <a:p>
            <a:r>
              <a:rPr lang="en-US" sz="2800" dirty="0">
                <a:solidFill>
                  <a:schemeClr val="tx1"/>
                </a:solidFill>
              </a:rPr>
              <a:t>That point is also called the root of the equation because at that moment y=0.</a:t>
            </a:r>
          </a:p>
          <a:p>
            <a:r>
              <a:rPr lang="en-US" sz="2800" dirty="0">
                <a:solidFill>
                  <a:schemeClr val="tx1"/>
                </a:solidFill>
              </a:rPr>
              <a:t>So to find that point we must have f(x)=0 and if we take the general form of the function: </a:t>
            </a:r>
            <a:r>
              <a:rPr lang="en-US" sz="2800" dirty="0" err="1">
                <a:solidFill>
                  <a:schemeClr val="tx1"/>
                </a:solidFill>
              </a:rPr>
              <a:t>ax+b</a:t>
            </a:r>
            <a:r>
              <a:rPr lang="en-US" sz="2800" dirty="0">
                <a:solidFill>
                  <a:schemeClr val="tx1"/>
                </a:solidFill>
              </a:rPr>
              <a:t>=0, then the value of x=-b/a.</a:t>
            </a:r>
          </a:p>
          <a:p>
            <a:r>
              <a:rPr lang="en-US" sz="2800" dirty="0">
                <a:solidFill>
                  <a:schemeClr val="tx1"/>
                </a:solidFill>
              </a:rPr>
              <a:t>Sign table:</a:t>
            </a:r>
            <a:endParaRPr lang="ro-RO" sz="2800" dirty="0">
              <a:solidFill>
                <a:schemeClr val="tx1"/>
              </a:solidFill>
            </a:endParaRPr>
          </a:p>
        </p:txBody>
      </p:sp>
      <p:pic>
        <p:nvPicPr>
          <p:cNvPr id="9" name="Picture 8"/>
          <p:cNvPicPr/>
          <p:nvPr/>
        </p:nvPicPr>
        <p:blipFill>
          <a:blip r:embed="rId2" cstate="print"/>
          <a:stretch>
            <a:fillRect/>
          </a:stretch>
        </p:blipFill>
        <p:spPr>
          <a:xfrm>
            <a:off x="4038683" y="4986176"/>
            <a:ext cx="4591050" cy="752475"/>
          </a:xfrm>
          <a:prstGeom prst="rect">
            <a:avLst/>
          </a:prstGeom>
        </p:spPr>
      </p:pic>
    </p:spTree>
    <p:extLst>
      <p:ext uri="{BB962C8B-B14F-4D97-AF65-F5344CB8AC3E}">
        <p14:creationId xmlns:p14="http://schemas.microsoft.com/office/powerpoint/2010/main" val="404558420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2013 - 2022"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Facet</Template>
  <TotalTime>184</TotalTime>
  <Words>2596</Words>
  <Application>Microsoft Office PowerPoint</Application>
  <PresentationFormat>Widescreen</PresentationFormat>
  <Paragraphs>270</Paragraphs>
  <Slides>25</Slides>
  <Notes>11</Notes>
  <HiddenSlides>1</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25</vt:i4>
      </vt:variant>
    </vt:vector>
  </HeadingPairs>
  <TitlesOfParts>
    <vt:vector size="37" baseType="lpstr">
      <vt:lpstr>Adobe Heiti Std R</vt:lpstr>
      <vt:lpstr>Arial</vt:lpstr>
      <vt:lpstr>Arial Narrow</vt:lpstr>
      <vt:lpstr>Bodoni</vt:lpstr>
      <vt:lpstr>Calibri</vt:lpstr>
      <vt:lpstr>Century</vt:lpstr>
      <vt:lpstr>Comic Sans MS</vt:lpstr>
      <vt:lpstr>Libre Baskerville</vt:lpstr>
      <vt:lpstr>Noto Sans Symbols</vt:lpstr>
      <vt:lpstr>Times New Roman</vt:lpstr>
      <vt:lpstr>Wingdings 3</vt:lpstr>
      <vt:lpstr>Office Theme</vt:lpstr>
      <vt:lpstr>First degree function</vt:lpstr>
      <vt:lpstr>Geometric representation</vt:lpstr>
      <vt:lpstr>Exemple</vt:lpstr>
      <vt:lpstr>Properties of the first degree function</vt:lpstr>
      <vt:lpstr>Monotony of the first degree function</vt:lpstr>
      <vt:lpstr>Monotony</vt:lpstr>
      <vt:lpstr>The sign of the function of the first degree</vt:lpstr>
      <vt:lpstr>The sign of the function of the first degree</vt:lpstr>
      <vt:lpstr>Exchange point</vt:lpstr>
      <vt:lpstr>Examples</vt:lpstr>
      <vt:lpstr>Inequalities of the first degree</vt:lpstr>
      <vt:lpstr>Inequalities of the first degree</vt:lpstr>
      <vt:lpstr>Inequalities</vt:lpstr>
      <vt:lpstr>Sources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Funcția de gradul I</dc:title>
  <dc:creator>Microsoft account</dc:creator>
  <cp:lastModifiedBy>Ioana-Alina Zidaru</cp:lastModifiedBy>
  <cp:revision>11</cp:revision>
  <dcterms:created xsi:type="dcterms:W3CDTF">2022-06-19T16:12:53Z</dcterms:created>
  <dcterms:modified xsi:type="dcterms:W3CDTF">2023-01-25T23:24:52Z</dcterms:modified>
</cp:coreProperties>
</file>