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48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</p:sldIdLst>
  <p:sldSz cy="68580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http://customooxmlschemas.google.com/">
      <go:slidesCustomData xmlns:go="http://customooxmlschemas.google.com/" r:id="rId25" roundtripDataSignature="AMtx7mhj9ps7Za+VSoPDYGPYdisetmkuC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5.xml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4" Type="http://schemas.openxmlformats.org/officeDocument/2006/relationships/slide" Target="slides/slide19.xml"/><Relationship Id="rId23" Type="http://schemas.openxmlformats.org/officeDocument/2006/relationships/slide" Target="slides/slide18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5" Type="http://customschemas.google.com/relationships/presentationmetadata" Target="meta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b="0" i="0" lang="en-US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39" name="Google Shape;39;p1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99" name="Google Shape;99;p10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06" name="Google Shape;106;p11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13" name="Google Shape;113;p12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21" name="Google Shape;121;p13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27" name="Google Shape;127;p14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33" name="Google Shape;133;p15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40" name="Google Shape;140;p16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4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p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46" name="Google Shape;146;p17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2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p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54" name="Google Shape;154;p18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8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p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60" name="Google Shape;160;p19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2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44" name="Google Shape;44;p2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51" name="Google Shape;51;p3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58" name="Google Shape;58;p4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65" name="Google Shape;65;p5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72" name="Google Shape;72;p6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78" name="Google Shape;78;p7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85" name="Google Shape;85;p8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92" name="Google Shape;92;p9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6.jpg"/><Relationship Id="rId3" Type="http://schemas.openxmlformats.org/officeDocument/2006/relationships/image" Target="../media/image5.png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6.jpg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6.jp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21"/>
          <p:cNvSpPr/>
          <p:nvPr/>
        </p:nvSpPr>
        <p:spPr>
          <a:xfrm>
            <a:off x="0" y="5805265"/>
            <a:ext cx="8964488" cy="1080120"/>
          </a:xfrm>
          <a:prstGeom prst="rect">
            <a:avLst/>
          </a:prstGeom>
          <a:solidFill>
            <a:schemeClr val="lt1">
              <a:alpha val="49411"/>
            </a:scheme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" name="Google Shape;17;p21"/>
          <p:cNvSpPr txBox="1"/>
          <p:nvPr>
            <p:ph type="ctrTitle"/>
          </p:nvPr>
        </p:nvSpPr>
        <p:spPr>
          <a:xfrm>
            <a:off x="327992" y="1052736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8" name="Google Shape;18;p21"/>
          <p:cNvSpPr txBox="1"/>
          <p:nvPr>
            <p:ph idx="1" type="subTitle"/>
          </p:nvPr>
        </p:nvSpPr>
        <p:spPr>
          <a:xfrm>
            <a:off x="323528" y="2636912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595959"/>
              </a:buClr>
              <a:buSzPts val="3200"/>
              <a:buFont typeface="Arial"/>
              <a:buNone/>
              <a:defRPr b="0" i="0" sz="3200" u="none" cap="none" strike="noStrik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ctr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Font typeface="Arial"/>
              <a:buNone/>
              <a:defRPr b="0" i="0" sz="28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ctr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Font typeface="Arial"/>
              <a:buNone/>
              <a:defRPr b="0" i="0" sz="24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b="0" i="0" sz="20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b="0" i="0" sz="20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b="0" i="0" sz="20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b="0" i="0" sz="20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b="0" i="0" sz="20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b="0" i="0" sz="20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pic>
        <p:nvPicPr>
          <p:cNvPr descr="C:\Users\mkomod05.cs8500\Google Drive\SEIT lab\Projects\World of Physics\Kick-off\eu flag.JPG" id="19" name="Google Shape;19;p21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233141" y="6275280"/>
            <a:ext cx="766959" cy="511306"/>
          </a:xfrm>
          <a:prstGeom prst="rect">
            <a:avLst/>
          </a:prstGeom>
          <a:noFill/>
          <a:ln>
            <a:noFill/>
          </a:ln>
        </p:spPr>
      </p:pic>
      <p:sp>
        <p:nvSpPr>
          <p:cNvPr id="20" name="Google Shape;20;p21"/>
          <p:cNvSpPr txBox="1"/>
          <p:nvPr/>
        </p:nvSpPr>
        <p:spPr>
          <a:xfrm>
            <a:off x="1000100" y="6519470"/>
            <a:ext cx="1206099" cy="33855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0" i="0" lang="en-US" sz="1600" u="none" cap="none" strike="noStrike">
                <a:solidFill>
                  <a:srgbClr val="003996"/>
                </a:solidFill>
                <a:latin typeface="Arial"/>
                <a:ea typeface="Arial"/>
                <a:cs typeface="Arial"/>
                <a:sym typeface="Arial"/>
              </a:rPr>
              <a:t>Erasmus</a:t>
            </a:r>
            <a:r>
              <a:rPr b="0" i="0" lang="en-US" sz="1400" u="none" cap="none" strike="noStrike">
                <a:solidFill>
                  <a:srgbClr val="003996"/>
                </a:solidFill>
                <a:latin typeface="Arial"/>
                <a:ea typeface="Arial"/>
                <a:cs typeface="Arial"/>
                <a:sym typeface="Arial"/>
              </a:rPr>
              <a:t>+</a:t>
            </a:r>
            <a:endParaRPr b="0" i="0" sz="1400" u="none" cap="none" strike="noStrike">
              <a:solidFill>
                <a:srgbClr val="003996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1" name="Google Shape;21;p2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608064" y="5661248"/>
            <a:ext cx="1356424" cy="1356424"/>
          </a:xfrm>
          <a:prstGeom prst="rect">
            <a:avLst/>
          </a:prstGeom>
          <a:noFill/>
          <a:ln>
            <a:noFill/>
          </a:ln>
        </p:spPr>
      </p:pic>
      <p:sp>
        <p:nvSpPr>
          <p:cNvPr id="22" name="Google Shape;22;p21"/>
          <p:cNvSpPr/>
          <p:nvPr/>
        </p:nvSpPr>
        <p:spPr>
          <a:xfrm>
            <a:off x="0" y="0"/>
            <a:ext cx="9144000" cy="6885385"/>
          </a:xfrm>
          <a:prstGeom prst="rect">
            <a:avLst/>
          </a:prstGeom>
          <a:solidFill>
            <a:schemeClr val="lt1">
              <a:alpha val="34509"/>
            </a:scheme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22"/>
          <p:cNvSpPr/>
          <p:nvPr/>
        </p:nvSpPr>
        <p:spPr>
          <a:xfrm>
            <a:off x="0" y="0"/>
            <a:ext cx="9144000" cy="6885385"/>
          </a:xfrm>
          <a:prstGeom prst="rect">
            <a:avLst/>
          </a:prstGeom>
          <a:solidFill>
            <a:schemeClr val="lt1">
              <a:alpha val="34509"/>
            </a:scheme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" name="Google Shape;25;p22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6" name="Google Shape;26;p22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31800" lvl="0" marL="4572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3F3F3F"/>
              </a:buClr>
              <a:buSzPts val="3200"/>
              <a:buFont typeface="Arial"/>
              <a:buChar char="•"/>
              <a:defRPr b="0" i="0" sz="32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406400" lvl="1" marL="9144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3F3F3F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81000" lvl="2" marL="13716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3F3F3F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55600" lvl="3" marL="1828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3F3F3F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55600" lvl="4" marL="22860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3F3F3F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55600" lvl="5" marL="27432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55600" lvl="6" marL="32004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55600" lvl="7" marL="36576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55600" lvl="8" marL="4114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7" name="Google Shape;27;p22"/>
          <p:cNvSpPr txBox="1"/>
          <p:nvPr/>
        </p:nvSpPr>
        <p:spPr>
          <a:xfrm>
            <a:off x="3438532" y="6520259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b="1" i="0" lang="en-US" sz="1400" u="none" cap="none" strike="noStrike">
                <a:solidFill>
                  <a:srgbClr val="494429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1" i="0" sz="1400" u="none" cap="none" strike="noStrike">
              <a:solidFill>
                <a:srgbClr val="494429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descr="C:\Users\mkomod05.cs8500\Google Drive\SEIT lab\Projects\World of Physics\Kick-off\eu flag.JPG" id="28" name="Google Shape;28;p22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233141" y="6275280"/>
            <a:ext cx="766959" cy="511306"/>
          </a:xfrm>
          <a:prstGeom prst="rect">
            <a:avLst/>
          </a:prstGeom>
          <a:noFill/>
          <a:ln>
            <a:noFill/>
          </a:ln>
        </p:spPr>
      </p:pic>
      <p:sp>
        <p:nvSpPr>
          <p:cNvPr id="29" name="Google Shape;29;p22"/>
          <p:cNvSpPr txBox="1"/>
          <p:nvPr/>
        </p:nvSpPr>
        <p:spPr>
          <a:xfrm>
            <a:off x="1000100" y="6519470"/>
            <a:ext cx="1206099" cy="33855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0" i="0" lang="en-US" sz="1600" u="none" cap="none" strike="noStrike">
                <a:solidFill>
                  <a:srgbClr val="003996"/>
                </a:solidFill>
                <a:latin typeface="Arial"/>
                <a:ea typeface="Arial"/>
                <a:cs typeface="Arial"/>
                <a:sym typeface="Arial"/>
              </a:rPr>
              <a:t>Erasmus</a:t>
            </a:r>
            <a:r>
              <a:rPr b="0" i="0" lang="en-US" sz="1400" u="none" cap="none" strike="noStrike">
                <a:solidFill>
                  <a:srgbClr val="003996"/>
                </a:solidFill>
                <a:latin typeface="Arial"/>
                <a:ea typeface="Arial"/>
                <a:cs typeface="Arial"/>
                <a:sym typeface="Arial"/>
              </a:rPr>
              <a:t>+</a:t>
            </a:r>
            <a:endParaRPr b="0" i="0" sz="1400" u="none" cap="none" strike="noStrike">
              <a:solidFill>
                <a:srgbClr val="003996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30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23"/>
          <p:cNvSpPr/>
          <p:nvPr/>
        </p:nvSpPr>
        <p:spPr>
          <a:xfrm>
            <a:off x="0" y="0"/>
            <a:ext cx="9144000" cy="6885385"/>
          </a:xfrm>
          <a:prstGeom prst="rect">
            <a:avLst/>
          </a:prstGeom>
          <a:solidFill>
            <a:schemeClr val="lt1">
              <a:alpha val="34509"/>
            </a:scheme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2" name="Google Shape;32;p23"/>
          <p:cNvSpPr txBox="1"/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  <a:defRPr b="1" i="0" sz="4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33" name="Google Shape;33;p23"/>
          <p:cNvSpPr txBox="1"/>
          <p:nvPr>
            <p:ph idx="1" type="body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b="0" i="0" sz="20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b="0" i="0" sz="18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Font typeface="Arial"/>
              <a:buNone/>
              <a:defRPr b="0" i="0" sz="1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4" name="Google Shape;34;p23"/>
          <p:cNvSpPr txBox="1"/>
          <p:nvPr/>
        </p:nvSpPr>
        <p:spPr>
          <a:xfrm>
            <a:off x="3438532" y="6520259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b="1" i="0" lang="en-US" sz="1400" u="none" cap="none" strike="noStrike">
                <a:solidFill>
                  <a:srgbClr val="494429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1" i="0" sz="1400" u="none" cap="none" strike="noStrike">
              <a:solidFill>
                <a:srgbClr val="494429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descr="C:\Users\mkomod05.cs8500\Google Drive\SEIT lab\Projects\World of Physics\Kick-off\eu flag.JPG" id="35" name="Google Shape;35;p23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233141" y="6275280"/>
            <a:ext cx="766959" cy="511306"/>
          </a:xfrm>
          <a:prstGeom prst="rect">
            <a:avLst/>
          </a:prstGeom>
          <a:noFill/>
          <a:ln>
            <a:noFill/>
          </a:ln>
        </p:spPr>
      </p:pic>
      <p:sp>
        <p:nvSpPr>
          <p:cNvPr id="36" name="Google Shape;36;p23"/>
          <p:cNvSpPr txBox="1"/>
          <p:nvPr/>
        </p:nvSpPr>
        <p:spPr>
          <a:xfrm>
            <a:off x="1000100" y="6519470"/>
            <a:ext cx="1206099" cy="33855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0" i="0" lang="en-US" sz="1600" u="none" cap="none" strike="noStrike">
                <a:solidFill>
                  <a:srgbClr val="003996"/>
                </a:solidFill>
                <a:latin typeface="Arial"/>
                <a:ea typeface="Arial"/>
                <a:cs typeface="Arial"/>
                <a:sym typeface="Arial"/>
              </a:rPr>
              <a:t>Erasmus</a:t>
            </a:r>
            <a:r>
              <a:rPr b="0" i="0" lang="en-US" sz="1400" u="none" cap="none" strike="noStrike">
                <a:solidFill>
                  <a:srgbClr val="003996"/>
                </a:solidFill>
                <a:latin typeface="Arial"/>
                <a:ea typeface="Arial"/>
                <a:cs typeface="Arial"/>
                <a:sym typeface="Arial"/>
              </a:rPr>
              <a:t>+</a:t>
            </a:r>
            <a:endParaRPr b="0" i="0" sz="1400" u="none" cap="none" strike="noStrike">
              <a:solidFill>
                <a:srgbClr val="003996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image" Target="../media/image16.jpg"/><Relationship Id="rId2" Type="http://schemas.openxmlformats.org/officeDocument/2006/relationships/image" Target="../media/image5.png"/><Relationship Id="rId3" Type="http://schemas.openxmlformats.org/officeDocument/2006/relationships/image" Target="../media/image7.png"/><Relationship Id="rId4" Type="http://schemas.openxmlformats.org/officeDocument/2006/relationships/slideLayout" Target="../slideLayouts/slideLayout1.xml"/><Relationship Id="rId5" Type="http://schemas.openxmlformats.org/officeDocument/2006/relationships/slideLayout" Target="../slideLayouts/slideLayout2.xml"/><Relationship Id="rId6" Type="http://schemas.openxmlformats.org/officeDocument/2006/relationships/slideLayout" Target="../slideLayouts/slideLayout3.xml"/><Relationship Id="rId7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2">
            <a:alpha val="28235"/>
          </a:schemeClr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C:\Users\mkomod05.cs8500\Google Drive\SEIT lab\Projects\World of Physics\Kick-off\eu flag.JPG" id="10" name="Google Shape;10;p20"/>
          <p:cNvPicPr preferRelativeResize="0"/>
          <p:nvPr/>
        </p:nvPicPr>
        <p:blipFill rotWithShape="1">
          <a:blip r:embed="rId1">
            <a:alphaModFix/>
          </a:blip>
          <a:srcRect b="0" l="0" r="0" t="0"/>
          <a:stretch/>
        </p:blipFill>
        <p:spPr>
          <a:xfrm>
            <a:off x="233141" y="6275280"/>
            <a:ext cx="766959" cy="511306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Google Shape;11;p20"/>
          <p:cNvSpPr txBox="1"/>
          <p:nvPr/>
        </p:nvSpPr>
        <p:spPr>
          <a:xfrm>
            <a:off x="1000100" y="6519470"/>
            <a:ext cx="1206099" cy="33855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0" i="0" lang="en-US" sz="1600" u="none" cap="none" strike="noStrike">
                <a:solidFill>
                  <a:srgbClr val="003996"/>
                </a:solidFill>
                <a:latin typeface="Arial"/>
                <a:ea typeface="Arial"/>
                <a:cs typeface="Arial"/>
                <a:sym typeface="Arial"/>
              </a:rPr>
              <a:t>Erasmus</a:t>
            </a:r>
            <a:r>
              <a:rPr b="0" i="0" lang="en-US" sz="1400" u="none" cap="none" strike="noStrike">
                <a:solidFill>
                  <a:srgbClr val="003996"/>
                </a:solidFill>
                <a:latin typeface="Arial"/>
                <a:ea typeface="Arial"/>
                <a:cs typeface="Arial"/>
                <a:sym typeface="Arial"/>
              </a:rPr>
              <a:t>+</a:t>
            </a:r>
            <a:endParaRPr b="0" i="0" sz="1400" u="none" cap="none" strike="noStrike">
              <a:solidFill>
                <a:srgbClr val="003996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" name="Google Shape;12;p20"/>
          <p:cNvSpPr txBox="1"/>
          <p:nvPr/>
        </p:nvSpPr>
        <p:spPr>
          <a:xfrm>
            <a:off x="5621849" y="116632"/>
            <a:ext cx="3486147" cy="33855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None/>
            </a:pPr>
            <a:r>
              <a:rPr b="0" i="0" lang="en-US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Mathesis - 2020-1-RO01-KA201-080410</a:t>
            </a:r>
            <a:endParaRPr b="0" i="0" sz="16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3" name="Google Shape;13;p20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7608064" y="5661248"/>
            <a:ext cx="1356424" cy="1356424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Google Shape;14;p2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9036495" y="-1"/>
            <a:ext cx="107505" cy="6885385"/>
          </a:xfrm>
          <a:prstGeom prst="rect">
            <a:avLst/>
          </a:prstGeom>
          <a:noFill/>
          <a:ln>
            <a:noFill/>
          </a:ln>
        </p:spPr>
      </p:pic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4"/>
    <p:sldLayoutId id="2147483650" r:id="rId5"/>
    <p:sldLayoutId id="2147483651" r:id="rId6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6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4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3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4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9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20.png"/><Relationship Id="rId4" Type="http://schemas.openxmlformats.org/officeDocument/2006/relationships/image" Target="../media/image11.pn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18.png"/><Relationship Id="rId4" Type="http://schemas.openxmlformats.org/officeDocument/2006/relationships/image" Target="../media/image2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2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8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7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5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2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0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1"/>
          <p:cNvSpPr txBox="1"/>
          <p:nvPr>
            <p:ph type="ctrTitle"/>
          </p:nvPr>
        </p:nvSpPr>
        <p:spPr>
          <a:xfrm>
            <a:off x="323528" y="2636912"/>
            <a:ext cx="8276456" cy="14700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66C59"/>
              </a:buClr>
              <a:buSzPts val="4400"/>
              <a:buFont typeface="Calibri"/>
              <a:buNone/>
            </a:pPr>
            <a:r>
              <a:rPr b="1" lang="en-US">
                <a:solidFill>
                  <a:srgbClr val="166C59"/>
                </a:solidFill>
              </a:rPr>
              <a:t>Looginen ajattelu:  mittaus, vertailu ja muuntaminen 1</a:t>
            </a:r>
            <a:endParaRPr b="1">
              <a:solidFill>
                <a:srgbClr val="166C59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10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66C59"/>
              </a:buClr>
              <a:buSzPts val="4400"/>
              <a:buFont typeface="Calibri"/>
              <a:buNone/>
            </a:pPr>
            <a:r>
              <a:rPr b="1" lang="en-US">
                <a:solidFill>
                  <a:srgbClr val="166C59"/>
                </a:solidFill>
              </a:rPr>
              <a:t>Suorakulmion pinta-alan laskeminen</a:t>
            </a:r>
            <a:endParaRPr b="1">
              <a:solidFill>
                <a:srgbClr val="166C59"/>
              </a:solidFill>
            </a:endParaRPr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66C59"/>
              </a:buClr>
              <a:buSzPts val="4400"/>
              <a:buFont typeface="Calibri"/>
              <a:buNone/>
            </a:pPr>
            <a:r>
              <a:t/>
            </a:r>
            <a:endParaRPr b="1">
              <a:solidFill>
                <a:srgbClr val="166C59"/>
              </a:solidFill>
            </a:endParaRPr>
          </a:p>
        </p:txBody>
      </p:sp>
      <p:sp>
        <p:nvSpPr>
          <p:cNvPr id="102" name="Google Shape;102;p10"/>
          <p:cNvSpPr txBox="1"/>
          <p:nvPr>
            <p:ph idx="1" type="body"/>
          </p:nvPr>
        </p:nvSpPr>
        <p:spPr>
          <a:xfrm>
            <a:off x="457198" y="1692678"/>
            <a:ext cx="8229600" cy="4526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US" sz="2300">
                <a:solidFill>
                  <a:schemeClr val="dk1"/>
                </a:solidFill>
              </a:rPr>
              <a:t>Muodostetaan esimerkiksi suorakulmio, jonka pituus = 2 cm ja leveys = 3 cm. Yritetään nyt sovittaa suorakulmion sisälle neliöitä, joiden pituus on 1 yksikkö.</a:t>
            </a:r>
            <a:endParaRPr b="1" sz="2300">
              <a:solidFill>
                <a:schemeClr val="dk1"/>
              </a:solidFill>
            </a:endParaRPr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US" sz="2300">
                <a:solidFill>
                  <a:schemeClr val="dk1"/>
                </a:solidFill>
              </a:rPr>
              <a:t>Yksikköpituiset neliöt tarkoittavat siis sitä, että neliön jokaisen sivun pituus on yksi. Kuten alla olevasta kuvasta näkyy, tämän suorakulmion sisään mahtuu helposti 6 yksikköpituista neliötä, jolloin voidaan sanoa, että suorakulmion pinta-ala on 6 yksikköä. Tiedetään myös, että suorakulmion sivut on ilmaistu senttimetreinä, jolloin suorakulmion pinta-ala muuttuu 6 yksiköstä 6 cm</a:t>
            </a:r>
            <a:r>
              <a:rPr b="1" baseline="30000" lang="en-US" sz="2300">
                <a:solidFill>
                  <a:schemeClr val="dk1"/>
                </a:solidFill>
              </a:rPr>
              <a:t>2</a:t>
            </a:r>
            <a:r>
              <a:rPr b="1" lang="en-US" sz="2300">
                <a:solidFill>
                  <a:schemeClr val="dk1"/>
                </a:solidFill>
              </a:rPr>
              <a:t>:ksi.</a:t>
            </a:r>
            <a:endParaRPr b="1" sz="3500"/>
          </a:p>
          <a:p>
            <a:pPr indent="0" lvl="0" marL="0" rtl="0" algn="just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3F3F3F"/>
              </a:buClr>
              <a:buSzPts val="2400"/>
              <a:buNone/>
            </a:pPr>
            <a:r>
              <a:t/>
            </a:r>
            <a:endParaRPr b="1" sz="2400"/>
          </a:p>
        </p:txBody>
      </p:sp>
      <p:pic>
        <p:nvPicPr>
          <p:cNvPr descr="Obrázok, na ktorom je stôl&#10;&#10;Automaticky generovaný popis" id="103" name="Google Shape;103;p1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259600" y="5153250"/>
            <a:ext cx="2624800" cy="1632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11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66C59"/>
              </a:buClr>
              <a:buSzPts val="4400"/>
              <a:buFont typeface="Calibri"/>
              <a:buNone/>
            </a:pPr>
            <a:r>
              <a:rPr b="1" lang="en-US">
                <a:solidFill>
                  <a:srgbClr val="166C59"/>
                </a:solidFill>
              </a:rPr>
              <a:t>Suorakulmion pinta-alan laskeminen</a:t>
            </a:r>
            <a:endParaRPr b="1">
              <a:solidFill>
                <a:srgbClr val="166C59"/>
              </a:solidFill>
            </a:endParaRPr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66C59"/>
              </a:buClr>
              <a:buSzPts val="4400"/>
              <a:buFont typeface="Calibri"/>
              <a:buNone/>
            </a:pPr>
            <a:r>
              <a:t/>
            </a:r>
            <a:endParaRPr b="1">
              <a:solidFill>
                <a:srgbClr val="166C59"/>
              </a:solidFill>
            </a:endParaRPr>
          </a:p>
        </p:txBody>
      </p:sp>
      <p:sp>
        <p:nvSpPr>
          <p:cNvPr id="109" name="Google Shape;109;p11"/>
          <p:cNvSpPr txBox="1"/>
          <p:nvPr>
            <p:ph idx="1" type="body"/>
          </p:nvPr>
        </p:nvSpPr>
        <p:spPr>
          <a:xfrm>
            <a:off x="457211" y="1707103"/>
            <a:ext cx="8229600" cy="4526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US" sz="2000">
                <a:solidFill>
                  <a:schemeClr val="dk1"/>
                </a:solidFill>
              </a:rPr>
              <a:t>Suorakulmion pituus ja leveys (width) on tiedettävä etukäteen.</a:t>
            </a:r>
            <a:endParaRPr b="1" sz="2000">
              <a:solidFill>
                <a:schemeClr val="dk1"/>
              </a:solidFill>
            </a:endParaRPr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US" sz="2000">
                <a:solidFill>
                  <a:schemeClr val="dk1"/>
                </a:solidFill>
              </a:rPr>
              <a:t>Pituus ja leveys kerrotaan keskenään. Saatu tulos on suorakulmion kysytty pinta-ala.</a:t>
            </a:r>
            <a:endParaRPr b="1" sz="2000">
              <a:solidFill>
                <a:schemeClr val="dk1"/>
              </a:solidFill>
            </a:endParaRPr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US" sz="2000">
                <a:solidFill>
                  <a:schemeClr val="dk1"/>
                </a:solidFill>
              </a:rPr>
              <a:t>Pinta-alan yksikkö on pituuden ja leveyden neliö.</a:t>
            </a:r>
            <a:endParaRPr b="1" sz="2000">
              <a:solidFill>
                <a:schemeClr val="dk1"/>
              </a:solidFill>
            </a:endParaRPr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sz="2000">
              <a:solidFill>
                <a:schemeClr val="dk1"/>
              </a:solidFill>
            </a:endParaRPr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US" sz="2000">
                <a:solidFill>
                  <a:schemeClr val="dk1"/>
                </a:solidFill>
              </a:rPr>
              <a:t>Edellä esitettyjen vaiheiden perusteella suorakulmion kaava voidaan kirjoittaa seuraavasti.</a:t>
            </a:r>
            <a:endParaRPr b="1" sz="2000">
              <a:solidFill>
                <a:schemeClr val="dk1"/>
              </a:solidFill>
            </a:endParaRPr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US" sz="2000">
                <a:solidFill>
                  <a:schemeClr val="dk1"/>
                </a:solidFill>
              </a:rPr>
              <a:t>Suorakulmion pinta-ala (A) = Pituus(L) × leveys(B), missä L on suorakulmion pituus ja B on suorakulmion leveys.</a:t>
            </a:r>
            <a:endParaRPr b="1"/>
          </a:p>
          <a:p>
            <a:pPr indent="0" lvl="0" marL="0" rtl="0" algn="just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3F3F3F"/>
              </a:buClr>
              <a:buSzPts val="2400"/>
              <a:buNone/>
            </a:pPr>
            <a:r>
              <a:t/>
            </a:r>
            <a:endParaRPr b="1" sz="2400"/>
          </a:p>
          <a:p>
            <a:pPr indent="0" lvl="0" marL="0" rtl="0" algn="just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3F3F3F"/>
              </a:buClr>
              <a:buSzPts val="2400"/>
              <a:buNone/>
            </a:pPr>
            <a:r>
              <a:t/>
            </a:r>
            <a:endParaRPr b="1" sz="2400"/>
          </a:p>
        </p:txBody>
      </p:sp>
      <p:pic>
        <p:nvPicPr>
          <p:cNvPr id="110" name="Google Shape;110;p1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377112" y="4521500"/>
            <a:ext cx="4389776" cy="20748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12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66C59"/>
              </a:buClr>
              <a:buSzPts val="4400"/>
              <a:buFont typeface="Calibri"/>
              <a:buNone/>
            </a:pPr>
            <a:r>
              <a:rPr b="1" lang="en-US">
                <a:solidFill>
                  <a:srgbClr val="166C59"/>
                </a:solidFill>
              </a:rPr>
              <a:t>Kolmion pinta-alan laskeminen</a:t>
            </a:r>
            <a:endParaRPr b="1">
              <a:solidFill>
                <a:srgbClr val="166C59"/>
              </a:solidFill>
            </a:endParaRPr>
          </a:p>
        </p:txBody>
      </p:sp>
      <p:sp>
        <p:nvSpPr>
          <p:cNvPr id="116" name="Google Shape;116;p12"/>
          <p:cNvSpPr txBox="1"/>
          <p:nvPr>
            <p:ph idx="1" type="body"/>
          </p:nvPr>
        </p:nvSpPr>
        <p:spPr>
          <a:xfrm>
            <a:off x="457200" y="1654718"/>
            <a:ext cx="8229600" cy="4526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US" sz="2400">
                <a:solidFill>
                  <a:schemeClr val="dk1"/>
                </a:solidFill>
              </a:rPr>
              <a:t>Kolmion pinta-alan peruskaava on yhtä suuri kuin puolet kolmion pohjan ja korkeuden tulosta eli A = 1/2 × b × h. Tämä kaava pätee kaikkiin kolmiotyyppeihin, olipa kyseessä sitten erisivuinen kolmio, tasakylkinen kolmio tai tasasivuinen kolmio. On kuitenkin muistettava, että kolmion pohja ja korkeus ovat kohtisuorassa toisiaan vastaan.</a:t>
            </a:r>
            <a:endParaRPr b="1" sz="3600"/>
          </a:p>
        </p:txBody>
      </p:sp>
      <p:pic>
        <p:nvPicPr>
          <p:cNvPr id="117" name="Google Shape;117;p1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774985" y="3892666"/>
            <a:ext cx="3960440" cy="2607660"/>
          </a:xfrm>
          <a:prstGeom prst="rect">
            <a:avLst/>
          </a:prstGeom>
          <a:noFill/>
          <a:ln>
            <a:noFill/>
          </a:ln>
        </p:spPr>
      </p:pic>
      <p:sp>
        <p:nvSpPr>
          <p:cNvPr id="118" name="Google Shape;118;p12"/>
          <p:cNvSpPr txBox="1"/>
          <p:nvPr/>
        </p:nvSpPr>
        <p:spPr>
          <a:xfrm>
            <a:off x="0" y="0"/>
            <a:ext cx="3000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13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66C59"/>
              </a:buClr>
              <a:buSzPts val="4400"/>
              <a:buFont typeface="Calibri"/>
              <a:buNone/>
            </a:pPr>
            <a:r>
              <a:rPr b="1" lang="en-US">
                <a:solidFill>
                  <a:srgbClr val="166C59"/>
                </a:solidFill>
              </a:rPr>
              <a:t>Kolmion pinta-alan laskeminen</a:t>
            </a:r>
            <a:endParaRPr b="1">
              <a:solidFill>
                <a:srgbClr val="166C59"/>
              </a:solidFill>
            </a:endParaRPr>
          </a:p>
        </p:txBody>
      </p:sp>
      <p:sp>
        <p:nvSpPr>
          <p:cNvPr id="124" name="Google Shape;124;p13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US" sz="2500">
                <a:solidFill>
                  <a:schemeClr val="dk1"/>
                </a:solidFill>
              </a:rPr>
              <a:t>Kolmion pinta-ala voidaan laskea monien erilaisten kaavojen avulla. Esimerkiksi Heronin kaavaa käytetään kolmion pinta-alan laskemiseen, kun tiedetään kolmion kaikkien kolmen sivun pituus. Myös trigonometrisia funktioita käytetään kolmion pinta-alan laskemiseen, kun tiedetään kolmion kaksi sivua ja niiden välinen kulma. Peruskaava, jota käytetään kolmion pinta-alan määrittämiseen on kuitenkin seuraava:</a:t>
            </a:r>
            <a:endParaRPr b="1" sz="2500">
              <a:solidFill>
                <a:schemeClr val="dk1"/>
              </a:solidFill>
            </a:endParaRPr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sz="2500">
              <a:solidFill>
                <a:schemeClr val="dk1"/>
              </a:solidFill>
            </a:endParaRPr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US" sz="2500">
                <a:solidFill>
                  <a:schemeClr val="dk1"/>
                </a:solidFill>
              </a:rPr>
              <a:t>Kolmion pinta-ala = 1/2 × pohja × korkeus.</a:t>
            </a:r>
            <a:endParaRPr b="1" sz="3700"/>
          </a:p>
          <a:p>
            <a:pPr indent="0" lvl="0" marL="0" rtl="0" algn="just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3F3F3F"/>
              </a:buClr>
              <a:buSzPts val="2400"/>
              <a:buNone/>
            </a:pPr>
            <a:r>
              <a:t/>
            </a:r>
            <a:endParaRPr b="1" sz="240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8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14"/>
          <p:cNvSpPr txBox="1"/>
          <p:nvPr>
            <p:ph type="title"/>
          </p:nvPr>
        </p:nvSpPr>
        <p:spPr>
          <a:xfrm>
            <a:off x="457200" y="404664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66C59"/>
              </a:buClr>
              <a:buSzPts val="4400"/>
              <a:buFont typeface="Calibri"/>
              <a:buNone/>
            </a:pPr>
            <a:r>
              <a:rPr b="1" lang="en-US">
                <a:solidFill>
                  <a:srgbClr val="166C59"/>
                </a:solidFill>
              </a:rPr>
              <a:t>Kaavat</a:t>
            </a:r>
            <a:endParaRPr b="1">
              <a:solidFill>
                <a:srgbClr val="166C59"/>
              </a:solidFill>
            </a:endParaRPr>
          </a:p>
        </p:txBody>
      </p:sp>
      <p:pic>
        <p:nvPicPr>
          <p:cNvPr id="130" name="Google Shape;130;p1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57200" y="1948272"/>
            <a:ext cx="8415066" cy="296145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15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US">
                <a:solidFill>
                  <a:srgbClr val="166C59"/>
                </a:solidFill>
              </a:rPr>
              <a:t>Pituuden yksiköt</a:t>
            </a:r>
            <a:endParaRPr b="1">
              <a:solidFill>
                <a:srgbClr val="166C59"/>
              </a:solidFill>
            </a:endParaRPr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>
              <a:solidFill>
                <a:srgbClr val="166C59"/>
              </a:solidFill>
            </a:endParaRPr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66C59"/>
              </a:buClr>
              <a:buSzPts val="4400"/>
              <a:buFont typeface="Calibri"/>
              <a:buNone/>
            </a:pPr>
            <a:r>
              <a:t/>
            </a:r>
            <a:endParaRPr b="1">
              <a:solidFill>
                <a:srgbClr val="166C59"/>
              </a:solidFill>
            </a:endParaRPr>
          </a:p>
        </p:txBody>
      </p:sp>
      <p:sp>
        <p:nvSpPr>
          <p:cNvPr id="136" name="Google Shape;136;p15"/>
          <p:cNvSpPr txBox="1"/>
          <p:nvPr>
            <p:ph idx="1" type="body"/>
          </p:nvPr>
        </p:nvSpPr>
        <p:spPr>
          <a:xfrm>
            <a:off x="457200" y="1036775"/>
            <a:ext cx="8229600" cy="4339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US" sz="2200">
                <a:solidFill>
                  <a:schemeClr val="dk1"/>
                </a:solidFill>
              </a:rPr>
              <a:t>Matematiikassa pituuden standardiyksikkö on </a:t>
            </a:r>
            <a:r>
              <a:rPr b="1" i="1" lang="en-US" sz="2200">
                <a:solidFill>
                  <a:schemeClr val="dk1"/>
                </a:solidFill>
              </a:rPr>
              <a:t>metri</a:t>
            </a:r>
            <a:r>
              <a:rPr b="1" lang="en-US" sz="2200">
                <a:solidFill>
                  <a:schemeClr val="dk1"/>
                </a:solidFill>
              </a:rPr>
              <a:t>, jonka lyhenne on m.</a:t>
            </a:r>
            <a:endParaRPr b="1" sz="2200">
              <a:solidFill>
                <a:schemeClr val="dk1"/>
              </a:solidFill>
            </a:endParaRPr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sz="2200">
              <a:solidFill>
                <a:schemeClr val="dk1"/>
              </a:solidFill>
            </a:endParaRPr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US" sz="2200">
                <a:solidFill>
                  <a:schemeClr val="dk1"/>
                </a:solidFill>
              </a:rPr>
              <a:t>Metrin pituus voidaan jakaa sataan yhtä suureen osaan. Tällaista osaa kutsutaan senttimetriksi. Senttimetristä käytetään lyhennettä 'cm'. Näin ollen 1 m = 100 cm ja 100 cm = 1 m.</a:t>
            </a:r>
            <a:endParaRPr b="1" sz="2200">
              <a:solidFill>
                <a:schemeClr val="dk1"/>
              </a:solidFill>
            </a:endParaRPr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US" sz="2200">
                <a:solidFill>
                  <a:schemeClr val="dk1"/>
                </a:solidFill>
              </a:rPr>
              <a:t>Pituusksikkö merkitään aakkosilla (m). Katso alla olevaa taulukkoa. Pituuden perusyksikkö on "m", johon lisäämme etuliitteen "deka", "hekto" ja "kilo" ilmaisemaan suuria yksiköitä, jotka saadaan kertomalla ne peräkkäin 10:llä. Etuliitteitä "desi", "senti" ja "milli"  käytetään ilmaisemaan pienempiä pituuksia, jotka saadaan jakamalla ne peräkkäin 10:llä.</a:t>
            </a:r>
            <a:endParaRPr b="1" sz="4200"/>
          </a:p>
        </p:txBody>
      </p:sp>
      <p:pic>
        <p:nvPicPr>
          <p:cNvPr id="137" name="Google Shape;137;p1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557225" y="5116925"/>
            <a:ext cx="4213600" cy="16191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p16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US">
                <a:solidFill>
                  <a:srgbClr val="166C59"/>
                </a:solidFill>
              </a:rPr>
              <a:t>Pituuden yksiköt</a:t>
            </a:r>
            <a:endParaRPr b="1">
              <a:solidFill>
                <a:srgbClr val="166C59"/>
              </a:solidFill>
            </a:endParaRPr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66C59"/>
              </a:buClr>
              <a:buSzPts val="4400"/>
              <a:buFont typeface="Calibri"/>
              <a:buNone/>
            </a:pPr>
            <a:r>
              <a:t/>
            </a:r>
            <a:endParaRPr b="1">
              <a:solidFill>
                <a:srgbClr val="166C59"/>
              </a:solidFill>
            </a:endParaRPr>
          </a:p>
        </p:txBody>
      </p:sp>
      <p:sp>
        <p:nvSpPr>
          <p:cNvPr id="143" name="Google Shape;143;p16"/>
          <p:cNvSpPr txBox="1"/>
          <p:nvPr>
            <p:ph idx="1" type="body"/>
          </p:nvPr>
        </p:nvSpPr>
        <p:spPr>
          <a:xfrm>
            <a:off x="217284" y="1117742"/>
            <a:ext cx="8854289" cy="4935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just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US" sz="2400"/>
              <a:t>Eri pituusyksiköiden muuntotaulukot ja niiden vastineet on esitetty tässä:</a:t>
            </a:r>
            <a:endParaRPr b="1" sz="2400"/>
          </a:p>
          <a:p>
            <a:pPr indent="0" lvl="0" marL="0" rtl="0" algn="just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US" sz="2400"/>
              <a:t>1 kilometri (km) = 10 hehtometriä (hm) = 1000 m.</a:t>
            </a:r>
            <a:endParaRPr b="1" sz="2400"/>
          </a:p>
          <a:p>
            <a:pPr indent="0" lvl="0" marL="0" rtl="0" algn="just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US" sz="2400"/>
              <a:t>1 Hektometri (hm) = 10 desimetriä (dcm) = 100 m.</a:t>
            </a:r>
            <a:endParaRPr b="1" sz="2400"/>
          </a:p>
          <a:p>
            <a:pPr indent="0" lvl="0" marL="0" rtl="0" algn="just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US" sz="2400"/>
              <a:t>1 desimetri (dcm) = 10 metriä (m)</a:t>
            </a:r>
            <a:endParaRPr b="1" sz="2400"/>
          </a:p>
          <a:p>
            <a:pPr indent="0" lvl="0" marL="0" rtl="0" algn="just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US" sz="2400"/>
              <a:t>1 metri (m) = 10 desimetriä (dm) = 100 cm = 1000 mm = 1000 mm</a:t>
            </a:r>
            <a:endParaRPr b="1" sz="2400"/>
          </a:p>
          <a:p>
            <a:pPr indent="0" lvl="0" marL="0" rtl="0" algn="just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US" sz="2400"/>
              <a:t>1 desimetri (dm) = 10 senttimetriä (cm) = 10 senttimetriä (cm)</a:t>
            </a:r>
            <a:endParaRPr b="1" sz="2400"/>
          </a:p>
          <a:p>
            <a:pPr indent="0" lvl="0" marL="0" rtl="0" algn="just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US" sz="2400"/>
              <a:t>1 desimetri = 0,1 metriä</a:t>
            </a:r>
            <a:endParaRPr b="1" sz="2400"/>
          </a:p>
          <a:p>
            <a:pPr indent="0" lvl="0" marL="0" rtl="0" algn="just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US" sz="2400"/>
              <a:t>1 senttimetri (cm) = 10 millimetriä (mm) 1 senttimetri (cm) = 10 millimetriä (mm)</a:t>
            </a:r>
            <a:endParaRPr b="1" sz="2400"/>
          </a:p>
          <a:p>
            <a:pPr indent="0" lvl="0" marL="0" rtl="0" algn="just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US" sz="2400"/>
              <a:t>1 senttimetri = 0,01 metriä</a:t>
            </a:r>
            <a:endParaRPr b="1" sz="2400"/>
          </a:p>
          <a:p>
            <a:pPr indent="0" lvl="0" marL="0" rtl="0" algn="just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US" sz="2400"/>
              <a:t>1 millimetri = 0,001 metriä</a:t>
            </a:r>
            <a:endParaRPr b="1" sz="2400"/>
          </a:p>
          <a:p>
            <a:pPr indent="0" lvl="0" marL="0" rtl="0" algn="just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3F3F3F"/>
              </a:buClr>
              <a:buSzPts val="2400"/>
              <a:buNone/>
            </a:pPr>
            <a:r>
              <a:t/>
            </a:r>
            <a:endParaRPr b="1" sz="240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17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US">
                <a:solidFill>
                  <a:srgbClr val="166C59"/>
                </a:solidFill>
              </a:rPr>
              <a:t>Pituuden yksiköt</a:t>
            </a:r>
            <a:endParaRPr b="1">
              <a:solidFill>
                <a:srgbClr val="166C59"/>
              </a:solidFill>
            </a:endParaRPr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66C59"/>
              </a:buClr>
              <a:buSzPts val="4400"/>
              <a:buFont typeface="Calibri"/>
              <a:buNone/>
            </a:pPr>
            <a:r>
              <a:t/>
            </a:r>
            <a:endParaRPr b="1">
              <a:solidFill>
                <a:srgbClr val="166C59"/>
              </a:solidFill>
            </a:endParaRPr>
          </a:p>
        </p:txBody>
      </p:sp>
      <p:sp>
        <p:nvSpPr>
          <p:cNvPr id="149" name="Google Shape;149;p17"/>
          <p:cNvSpPr txBox="1"/>
          <p:nvPr>
            <p:ph idx="1" type="body"/>
          </p:nvPr>
        </p:nvSpPr>
        <p:spPr>
          <a:xfrm>
            <a:off x="452703" y="949994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US" sz="2300">
                <a:solidFill>
                  <a:schemeClr val="dk1"/>
                </a:solidFill>
              </a:rPr>
              <a:t>Kun suurempia yksiköitä halutaan muuntaa pienemmiksi yksiköiksi, suuremman yksikön määrä kerrotaan sopivalla pienempää yksikköä vastaavalla vihreällä muuntokertoimella.</a:t>
            </a:r>
            <a:endParaRPr b="1" sz="3500"/>
          </a:p>
          <a:p>
            <a:pPr indent="0" lvl="0" marL="0" rtl="0" algn="just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sz="3500"/>
          </a:p>
          <a:p>
            <a:pPr indent="0" lvl="0" marL="0" rtl="0" algn="just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sz="3500"/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sz="2300">
              <a:solidFill>
                <a:schemeClr val="dk1"/>
              </a:solidFill>
            </a:endParaRPr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US" sz="2300">
                <a:solidFill>
                  <a:schemeClr val="dk1"/>
                </a:solidFill>
              </a:rPr>
              <a:t>Pienempien yksiköiden muuntaminen suuremmiksi yksiköiksi tapahtuu jakamalla pienempien yksiköiden määrä vastaavien suurempien yksiköiden violetilla muuntokertoimella.</a:t>
            </a:r>
            <a:endParaRPr b="1" sz="3500"/>
          </a:p>
        </p:txBody>
      </p:sp>
      <p:pic>
        <p:nvPicPr>
          <p:cNvPr descr="Obrázok, na ktorom je text&#10;&#10;Automaticky generovaný popis" id="150" name="Google Shape;150;p1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039693" y="2092994"/>
            <a:ext cx="3055620" cy="1395095"/>
          </a:xfrm>
          <a:prstGeom prst="rect">
            <a:avLst/>
          </a:prstGeom>
          <a:noFill/>
          <a:ln>
            <a:noFill/>
          </a:ln>
        </p:spPr>
      </p:pic>
      <p:pic>
        <p:nvPicPr>
          <p:cNvPr id="151" name="Google Shape;151;p17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395488" y="4631751"/>
            <a:ext cx="2353025" cy="19369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5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p18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66C59"/>
              </a:buClr>
              <a:buSzPts val="4400"/>
              <a:buFont typeface="Calibri"/>
              <a:buNone/>
            </a:pPr>
            <a:r>
              <a:rPr b="1" lang="en-US">
                <a:solidFill>
                  <a:srgbClr val="166C59"/>
                </a:solidFill>
              </a:rPr>
              <a:t>Pinta-alan yksiköt</a:t>
            </a:r>
            <a:endParaRPr b="1">
              <a:solidFill>
                <a:srgbClr val="166C59"/>
              </a:solidFill>
            </a:endParaRPr>
          </a:p>
        </p:txBody>
      </p:sp>
      <p:sp>
        <p:nvSpPr>
          <p:cNvPr id="157" name="Google Shape;157;p18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US" sz="2500">
                <a:solidFill>
                  <a:schemeClr val="dk1"/>
                </a:solidFill>
              </a:rPr>
              <a:t>Pinta-ala mitataan neliöyksiköinä. Standardiyksikkönä käytetään neliötä, jonka sivu on 1 cm tai 1 m. Pienemmät pinta-alat mitataan neliösenttimetreinä tai cm</a:t>
            </a:r>
            <a:r>
              <a:rPr b="1" baseline="30000" lang="en-US" sz="2500">
                <a:solidFill>
                  <a:schemeClr val="dk1"/>
                </a:solidFill>
              </a:rPr>
              <a:t>2</a:t>
            </a:r>
            <a:r>
              <a:rPr b="1" lang="en-US" sz="2500">
                <a:solidFill>
                  <a:schemeClr val="dk1"/>
                </a:solidFill>
              </a:rPr>
              <a:t>:nä. Suuremmat pinta-alat mitataan vuorostaan metreinä ja kilometreinä.</a:t>
            </a:r>
            <a:endParaRPr b="1" sz="2500">
              <a:solidFill>
                <a:schemeClr val="dk1"/>
              </a:solidFill>
            </a:endParaRPr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sz="2500">
              <a:solidFill>
                <a:schemeClr val="dk1"/>
              </a:solidFill>
            </a:endParaRPr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US" sz="2500">
                <a:solidFill>
                  <a:schemeClr val="dk1"/>
                </a:solidFill>
              </a:rPr>
              <a:t>Mitataan tietty alue jollakin yksikköalueella ja selvitetään, kuinka monta tällaista yksikköaluetta kyseinen alue sisältää.</a:t>
            </a:r>
            <a:endParaRPr b="1" sz="2500">
              <a:solidFill>
                <a:schemeClr val="dk1"/>
              </a:solidFill>
            </a:endParaRPr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US" sz="2500">
                <a:solidFill>
                  <a:schemeClr val="dk1"/>
                </a:solidFill>
              </a:rPr>
              <a:t>Sellaisen neliön pinta-ala, jonka jokainen sivu on 1 cm, on 1 cm × 1 cm = 1 neliösenttimetri. Lyhyesti se ilmaistaan muodossa cm</a:t>
            </a:r>
            <a:r>
              <a:rPr b="1" baseline="30000" lang="en-US" sz="2500">
                <a:solidFill>
                  <a:schemeClr val="dk1"/>
                </a:solidFill>
              </a:rPr>
              <a:t>2</a:t>
            </a:r>
            <a:r>
              <a:rPr b="1" lang="en-US" sz="2500">
                <a:solidFill>
                  <a:schemeClr val="dk1"/>
                </a:solidFill>
              </a:rPr>
              <a:t> tai neliösenttimetri.</a:t>
            </a:r>
            <a:endParaRPr b="1" sz="3700"/>
          </a:p>
          <a:p>
            <a:pPr indent="0" lvl="0" marL="0" rtl="0" algn="just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3F3F3F"/>
              </a:buClr>
              <a:buSzPts val="2400"/>
              <a:buNone/>
            </a:pPr>
            <a:r>
              <a:t/>
            </a:r>
            <a:endParaRPr b="1" sz="240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p19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66C59"/>
              </a:buClr>
              <a:buSzPts val="4400"/>
              <a:buFont typeface="Calibri"/>
              <a:buNone/>
            </a:pPr>
            <a:r>
              <a:rPr b="1" lang="en-US">
                <a:solidFill>
                  <a:srgbClr val="166C59"/>
                </a:solidFill>
              </a:rPr>
              <a:t>Pinta-alan yksiköt</a:t>
            </a:r>
            <a:endParaRPr b="1">
              <a:solidFill>
                <a:srgbClr val="166C59"/>
              </a:solidFill>
            </a:endParaRPr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66C59"/>
              </a:buClr>
              <a:buSzPts val="4400"/>
              <a:buFont typeface="Calibri"/>
              <a:buNone/>
            </a:pPr>
            <a:r>
              <a:t/>
            </a:r>
            <a:endParaRPr b="1">
              <a:solidFill>
                <a:srgbClr val="166C59"/>
              </a:solidFill>
            </a:endParaRPr>
          </a:p>
        </p:txBody>
      </p:sp>
      <p:sp>
        <p:nvSpPr>
          <p:cNvPr id="163" name="Google Shape;163;p19"/>
          <p:cNvSpPr txBox="1"/>
          <p:nvPr>
            <p:ph idx="1" type="body"/>
          </p:nvPr>
        </p:nvSpPr>
        <p:spPr>
          <a:xfrm>
            <a:off x="323528" y="90872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2400"/>
              <a:buNone/>
            </a:pPr>
            <a:r>
              <a:rPr b="1" lang="en-US" sz="2400"/>
              <a:t>Muuntotaulukko:</a:t>
            </a:r>
            <a:endParaRPr b="1" sz="2400"/>
          </a:p>
        </p:txBody>
      </p:sp>
      <p:pic>
        <p:nvPicPr>
          <p:cNvPr id="164" name="Google Shape;164;p1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928162" y="1447654"/>
            <a:ext cx="3097676" cy="4501626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Obrázok, na ktorom je stôl&#10;&#10;Automaticky generovaný popis" id="165" name="Google Shape;165;p19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025837" y="1447654"/>
            <a:ext cx="3337531" cy="452596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2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66C59"/>
              </a:buClr>
              <a:buSzPts val="4400"/>
              <a:buFont typeface="Calibri"/>
              <a:buNone/>
            </a:pPr>
            <a:r>
              <a:rPr b="1" lang="en-US">
                <a:solidFill>
                  <a:srgbClr val="166C59"/>
                </a:solidFill>
              </a:rPr>
              <a:t>Pinta-alan laskeminen</a:t>
            </a:r>
            <a:endParaRPr b="1">
              <a:solidFill>
                <a:srgbClr val="166C59"/>
              </a:solidFill>
            </a:endParaRPr>
          </a:p>
        </p:txBody>
      </p:sp>
      <p:sp>
        <p:nvSpPr>
          <p:cNvPr id="47" name="Google Shape;47;p2"/>
          <p:cNvSpPr txBox="1"/>
          <p:nvPr>
            <p:ph idx="1" type="body"/>
          </p:nvPr>
        </p:nvSpPr>
        <p:spPr>
          <a:xfrm>
            <a:off x="441193" y="980728"/>
            <a:ext cx="8229600" cy="554461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US" sz="2400">
                <a:solidFill>
                  <a:schemeClr val="dk1"/>
                </a:solidFill>
              </a:rPr>
              <a:t>Pinta-ala ilmaisee, kuinka paljon tilaa jonkin muodon sisällä on.  Muodon tai pinnan pinta-alan laskeminen on hyödyllinen taito jokapäiväisessä elämässä - sinun on ehkä esimerkiksi tiedettävä, kuinka paljon maalia sinun on ostettava seinän maalaamista varten tai kuinka paljon ruohonsiemeniä tarvitset nurmikon kylvämiseen.</a:t>
            </a:r>
            <a:endParaRPr b="1" sz="4400"/>
          </a:p>
          <a:p>
            <a:pPr indent="0" lvl="0" marL="0" rtl="0" algn="just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3F3F3F"/>
              </a:buClr>
              <a:buSzPts val="2400"/>
              <a:buNone/>
            </a:pPr>
            <a:r>
              <a:t/>
            </a:r>
            <a:endParaRPr b="1" sz="3600"/>
          </a:p>
          <a:p>
            <a:pPr indent="0" lvl="0" marL="0" rtl="0" algn="just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3F3F3F"/>
              </a:buClr>
              <a:buSzPts val="2400"/>
              <a:buNone/>
            </a:pPr>
            <a:r>
              <a:t/>
            </a:r>
            <a:endParaRPr b="1" sz="3600"/>
          </a:p>
          <a:p>
            <a:pPr indent="0" lvl="0" marL="0" rtl="0" algn="just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3F3F3F"/>
              </a:buClr>
              <a:buSzPts val="2400"/>
              <a:buNone/>
            </a:pPr>
            <a:r>
              <a:t/>
            </a:r>
            <a:endParaRPr b="1" sz="3600"/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US" sz="2400">
                <a:solidFill>
                  <a:schemeClr val="dk1"/>
                </a:solidFill>
              </a:rPr>
              <a:t>Kaksiulotteisen muodon pinta-alalla tarkoitetaan sen viemää tilaa. Tässä neliössä sinisellä tummennettu tila on neliön pinta-ala.</a:t>
            </a:r>
            <a:endParaRPr b="1" sz="3600"/>
          </a:p>
        </p:txBody>
      </p:sp>
      <p:pic>
        <p:nvPicPr>
          <p:cNvPr descr="Obrázok, na ktorom je námestie&#10;&#10;Automaticky generovaný popis" id="48" name="Google Shape;48;p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763175" y="3038875"/>
            <a:ext cx="1836700" cy="18423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3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66C59"/>
              </a:buClr>
              <a:buSzPts val="4400"/>
              <a:buFont typeface="Calibri"/>
              <a:buNone/>
            </a:pPr>
            <a:r>
              <a:rPr b="1" lang="en-US">
                <a:solidFill>
                  <a:srgbClr val="166C59"/>
                </a:solidFill>
              </a:rPr>
              <a:t>Pinta-alan laskeminen</a:t>
            </a:r>
            <a:endParaRPr b="1">
              <a:solidFill>
                <a:srgbClr val="166C59"/>
              </a:solidFill>
            </a:endParaRPr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66C59"/>
              </a:buClr>
              <a:buSzPts val="4400"/>
              <a:buFont typeface="Calibri"/>
              <a:buNone/>
            </a:pPr>
            <a:r>
              <a:t/>
            </a:r>
            <a:endParaRPr b="1">
              <a:solidFill>
                <a:srgbClr val="166C59"/>
              </a:solidFill>
            </a:endParaRPr>
          </a:p>
        </p:txBody>
      </p:sp>
      <p:sp>
        <p:nvSpPr>
          <p:cNvPr id="54" name="Google Shape;54;p3"/>
          <p:cNvSpPr txBox="1"/>
          <p:nvPr>
            <p:ph idx="1" type="body"/>
          </p:nvPr>
        </p:nvSpPr>
        <p:spPr>
          <a:xfrm>
            <a:off x="457200" y="1166018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sz="2400">
              <a:solidFill>
                <a:schemeClr val="dk1"/>
              </a:solidFill>
            </a:endParaRPr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US" sz="2200">
                <a:solidFill>
                  <a:schemeClr val="dk1"/>
                </a:solidFill>
              </a:rPr>
              <a:t>Alapuolella olevan uima-altaan varaama tila saadaan selville laskemalla altaan pinta-alan.</a:t>
            </a:r>
            <a:endParaRPr b="1" sz="2200">
              <a:solidFill>
                <a:schemeClr val="dk1"/>
              </a:solidFill>
            </a:endParaRPr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US" sz="2200">
                <a:solidFill>
                  <a:schemeClr val="dk1"/>
                </a:solidFill>
              </a:rPr>
              <a:t>Vuorostaan voisimme laskea neliönmuotoisen pellon pinta-alan ja näin selvittää istutettavien taimien määrän. Pinta-alaa ilmaistaan neliöyksiköinä.</a:t>
            </a:r>
            <a:endParaRPr b="1" sz="3400"/>
          </a:p>
          <a:p>
            <a:pPr indent="0" lvl="0" marL="0" rtl="0" algn="just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3F3F3F"/>
              </a:buClr>
              <a:buSzPts val="2400"/>
              <a:buNone/>
            </a:pPr>
            <a:r>
              <a:t/>
            </a:r>
            <a:endParaRPr b="1" sz="2200"/>
          </a:p>
        </p:txBody>
      </p:sp>
      <p:pic>
        <p:nvPicPr>
          <p:cNvPr id="55" name="Google Shape;55;p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191192" y="3140968"/>
            <a:ext cx="2761615" cy="2819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4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66C59"/>
              </a:buClr>
              <a:buSzPts val="4400"/>
              <a:buFont typeface="Calibri"/>
              <a:buNone/>
            </a:pPr>
            <a:r>
              <a:rPr b="1" lang="en-US">
                <a:solidFill>
                  <a:srgbClr val="166C59"/>
                </a:solidFill>
              </a:rPr>
              <a:t>Pinta-alan laskeminen ruudukkomenetelmällä</a:t>
            </a:r>
            <a:endParaRPr b="1">
              <a:solidFill>
                <a:srgbClr val="166C59"/>
              </a:solidFill>
            </a:endParaRPr>
          </a:p>
        </p:txBody>
      </p:sp>
      <p:sp>
        <p:nvSpPr>
          <p:cNvPr id="61" name="Google Shape;61;p4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US" sz="2100">
                <a:solidFill>
                  <a:schemeClr val="dk1"/>
                </a:solidFill>
              </a:rPr>
              <a:t>Kun jokin muoto piirretään skaalattuun ruudukkoon, muodon pinta-ala voidaan määrittää laskemalla muodon sisällä olevien ruutujen lukumäärä.</a:t>
            </a:r>
            <a:endParaRPr b="1" sz="3300"/>
          </a:p>
          <a:p>
            <a:pPr indent="0" lvl="0" marL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sz="3300"/>
          </a:p>
          <a:p>
            <a:pPr indent="0" lvl="0" marL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sz="3300"/>
          </a:p>
          <a:p>
            <a:pPr indent="0" lvl="0" marL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sz="3300"/>
          </a:p>
          <a:p>
            <a:pPr indent="0" lvl="0" marL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sz="3300"/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US" sz="2100">
                <a:solidFill>
                  <a:schemeClr val="dk1"/>
                </a:solidFill>
              </a:rPr>
              <a:t>Tässä esimerkissä suorakulmion sisällä on kymmenen ruutua.</a:t>
            </a:r>
            <a:endParaRPr b="1" sz="2100">
              <a:solidFill>
                <a:schemeClr val="dk1"/>
              </a:solidFill>
            </a:endParaRPr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US" sz="2100">
                <a:solidFill>
                  <a:schemeClr val="dk1"/>
                </a:solidFill>
              </a:rPr>
              <a:t>Jotta pinta-alan arvo voidaan määrittää ruudukkomenetelmällä, tulee tietää minkä kokoista ruutua ruudukossa oleva neliö edustaa.</a:t>
            </a:r>
            <a:endParaRPr b="1" sz="3300"/>
          </a:p>
          <a:p>
            <a:pPr indent="0" lvl="0" marL="0" rtl="0" algn="just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sz="3300"/>
          </a:p>
          <a:p>
            <a:pPr indent="0" lvl="0" marL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3F3F3F"/>
              </a:buClr>
              <a:buSzPts val="2400"/>
              <a:buNone/>
            </a:pPr>
            <a:r>
              <a:t/>
            </a:r>
            <a:endParaRPr b="1" sz="3300"/>
          </a:p>
        </p:txBody>
      </p:sp>
      <p:pic>
        <p:nvPicPr>
          <p:cNvPr descr="Obrázok, na ktorom je šodži, krížovka&#10;&#10;Automaticky generovaný popis" id="62" name="Google Shape;62;p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771775" y="2630125"/>
            <a:ext cx="3600450" cy="20383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5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66C59"/>
              </a:buClr>
              <a:buSzPts val="4400"/>
              <a:buFont typeface="Calibri"/>
              <a:buNone/>
            </a:pPr>
            <a:r>
              <a:rPr b="1" lang="en-US">
                <a:solidFill>
                  <a:srgbClr val="166C59"/>
                </a:solidFill>
              </a:rPr>
              <a:t>Pinta-alan laskeminen ruudukkomenetelmällä</a:t>
            </a:r>
            <a:endParaRPr b="1">
              <a:solidFill>
                <a:srgbClr val="166C59"/>
              </a:solidFill>
            </a:endParaRPr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66C59"/>
              </a:buClr>
              <a:buSzPts val="4400"/>
              <a:buFont typeface="Calibri"/>
              <a:buNone/>
            </a:pPr>
            <a:r>
              <a:t/>
            </a:r>
            <a:endParaRPr b="1">
              <a:solidFill>
                <a:srgbClr val="166C59"/>
              </a:solidFill>
            </a:endParaRPr>
          </a:p>
        </p:txBody>
      </p:sp>
      <p:sp>
        <p:nvSpPr>
          <p:cNvPr id="68" name="Google Shape;68;p5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US" sz="2300">
                <a:solidFill>
                  <a:schemeClr val="dk1"/>
                </a:solidFill>
              </a:rPr>
              <a:t>Tässä esimerkissä käytetään senttimetrejä, mutta samaa menetelmää voidaan soveltaa mihin tahansa pituus- tai etäisyysyksikköön. Voit käyttää esimerkiksi tuumaa, metriä, mailia, jalkaa jne.</a:t>
            </a:r>
            <a:endParaRPr b="1" sz="3500"/>
          </a:p>
          <a:p>
            <a:pPr indent="0" lvl="0" marL="0" rtl="0" algn="just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sz="2400"/>
          </a:p>
          <a:p>
            <a:pPr indent="0" lvl="0" marL="0" rtl="0" algn="just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sz="2400"/>
          </a:p>
          <a:p>
            <a:pPr indent="0" lvl="0" marL="0" rtl="0" algn="just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sz="2400"/>
          </a:p>
          <a:p>
            <a:pPr indent="0" lvl="0" marL="0" rtl="0" algn="just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sz="2400"/>
          </a:p>
          <a:p>
            <a:pPr indent="0" lvl="0" marL="0" rtl="0" algn="just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US" sz="2400"/>
              <a:t>Pieniä neliöitä on 16, joten suuren neliön pinta-ala on 16 neliösenttimetriä. Matematiikassa neliösenttimetreistä käytetään lyhennettä cm</a:t>
            </a:r>
            <a:r>
              <a:rPr b="1" baseline="30000" lang="en-US" sz="2400"/>
              <a:t>2</a:t>
            </a:r>
            <a:r>
              <a:rPr b="1" lang="en-US" sz="2400"/>
              <a:t>.  Numerolla 2 tarkoittaa 'neliötä'.</a:t>
            </a:r>
            <a:endParaRPr b="1" sz="2400"/>
          </a:p>
          <a:p>
            <a:pPr indent="0" lvl="0" marL="0" rtl="0" algn="just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3F3F3F"/>
              </a:buClr>
              <a:buSzPts val="2400"/>
              <a:buNone/>
            </a:pPr>
            <a:r>
              <a:t/>
            </a:r>
            <a:endParaRPr b="1" sz="2400"/>
          </a:p>
          <a:p>
            <a:pPr indent="0" lvl="0" marL="0" rtl="0" algn="just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3F3F3F"/>
              </a:buClr>
              <a:buSzPts val="2400"/>
              <a:buNone/>
            </a:pPr>
            <a:r>
              <a:t/>
            </a:r>
            <a:endParaRPr b="1" sz="2400"/>
          </a:p>
        </p:txBody>
      </p:sp>
      <p:pic>
        <p:nvPicPr>
          <p:cNvPr descr="Obrázok, na ktorom je text, šodži, krížovka, ClipArt&#10;&#10;Automaticky generovaný popis" id="69" name="Google Shape;69;p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700462" y="2863056"/>
            <a:ext cx="1743075" cy="20002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6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US">
                <a:solidFill>
                  <a:srgbClr val="166C59"/>
                </a:solidFill>
              </a:rPr>
              <a:t>Neliön pinta-alan laskeminen</a:t>
            </a:r>
            <a:endParaRPr b="1">
              <a:solidFill>
                <a:srgbClr val="166C59"/>
              </a:solidFill>
            </a:endParaRPr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>
              <a:solidFill>
                <a:srgbClr val="166C59"/>
              </a:solidFill>
            </a:endParaRPr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>
              <a:solidFill>
                <a:srgbClr val="166C59"/>
              </a:solidFill>
            </a:endParaRPr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66C59"/>
              </a:buClr>
              <a:buSzPts val="4400"/>
              <a:buFont typeface="Calibri"/>
              <a:buNone/>
            </a:pPr>
            <a:r>
              <a:t/>
            </a:r>
            <a:endParaRPr b="1">
              <a:solidFill>
                <a:srgbClr val="166C59"/>
              </a:solidFill>
            </a:endParaRPr>
          </a:p>
        </p:txBody>
      </p:sp>
      <p:sp>
        <p:nvSpPr>
          <p:cNvPr id="75" name="Google Shape;75;p6"/>
          <p:cNvSpPr txBox="1"/>
          <p:nvPr>
            <p:ph idx="1" type="body"/>
          </p:nvPr>
        </p:nvSpPr>
        <p:spPr>
          <a:xfrm>
            <a:off x="457200" y="1320592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US" sz="2400">
                <a:solidFill>
                  <a:schemeClr val="dk1"/>
                </a:solidFill>
              </a:rPr>
              <a:t>Neliön pinta-alalla tarkoitetaan neliön pinnan täyttämiseen tarvittavien neliöyksiköiden määrää. Toisin sanoen, kun halutaan selvittää neliön pinta-ala, tulee huomioida sen sivun pituus. Koska neliön kaikki sivut ovat yhtä pitkiä, sen pinta-ala saadaan sen sivujen tulon avulla. Yleisiä neliön pinta-alan mittaamiseen käytettyjä mittayksiköitä ovat neliömetri tai neliösenttimetri.</a:t>
            </a:r>
            <a:endParaRPr b="1" sz="360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7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US">
                <a:solidFill>
                  <a:srgbClr val="166C59"/>
                </a:solidFill>
              </a:rPr>
              <a:t>Neliön pinta-alan laskeminen</a:t>
            </a:r>
            <a:endParaRPr b="1">
              <a:solidFill>
                <a:srgbClr val="166C59"/>
              </a:solidFill>
            </a:endParaRPr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66C59"/>
              </a:buClr>
              <a:buSzPts val="4400"/>
              <a:buFont typeface="Calibri"/>
              <a:buNone/>
            </a:pPr>
            <a:r>
              <a:t/>
            </a:r>
            <a:endParaRPr b="1">
              <a:solidFill>
                <a:srgbClr val="166C59"/>
              </a:solidFill>
            </a:endParaRPr>
          </a:p>
        </p:txBody>
      </p:sp>
      <p:sp>
        <p:nvSpPr>
          <p:cNvPr id="81" name="Google Shape;81;p7"/>
          <p:cNvSpPr txBox="1"/>
          <p:nvPr>
            <p:ph idx="1" type="body"/>
          </p:nvPr>
        </p:nvSpPr>
        <p:spPr>
          <a:xfrm>
            <a:off x="323528" y="1048946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US" sz="2500">
                <a:solidFill>
                  <a:schemeClr val="dk1"/>
                </a:solidFill>
              </a:rPr>
              <a:t>Tarkastellaan alla olevaa neliötä. Siinä on 25 neliötä. Neliön pinta-ala on siis 25 neliöyksikköä. Kuvasta voidaan havaita, että kummankin sivun pituus on 5 yksikköä. Neliön pinta-ala on siis yhtä suuri kuin sen sivujen tulo. Neliön pinta-ala = sivu × sivu = 5 × 5 = 25 neliöyksikköä.</a:t>
            </a:r>
            <a:endParaRPr b="1" sz="3700"/>
          </a:p>
        </p:txBody>
      </p:sp>
      <p:pic>
        <p:nvPicPr>
          <p:cNvPr descr="Obrázok, na ktorom je text, šodži, krížovka&#10;&#10;Automaticky generovaný popis" id="82" name="Google Shape;82;p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095836" y="3212976"/>
            <a:ext cx="2952328" cy="295232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8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US">
                <a:solidFill>
                  <a:srgbClr val="166C59"/>
                </a:solidFill>
              </a:rPr>
              <a:t>Neliön pinta-alan laskeminen</a:t>
            </a:r>
            <a:endParaRPr b="1">
              <a:solidFill>
                <a:srgbClr val="166C59"/>
              </a:solidFill>
            </a:endParaRPr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66C59"/>
              </a:buClr>
              <a:buSzPts val="4400"/>
              <a:buFont typeface="Calibri"/>
              <a:buNone/>
            </a:pPr>
            <a:r>
              <a:t/>
            </a:r>
            <a:endParaRPr b="1">
              <a:solidFill>
                <a:srgbClr val="166C59"/>
              </a:solidFill>
            </a:endParaRPr>
          </a:p>
        </p:txBody>
      </p:sp>
      <p:sp>
        <p:nvSpPr>
          <p:cNvPr id="88" name="Google Shape;88;p8"/>
          <p:cNvSpPr txBox="1"/>
          <p:nvPr>
            <p:ph idx="1" type="body"/>
          </p:nvPr>
        </p:nvSpPr>
        <p:spPr>
          <a:xfrm>
            <a:off x="457200" y="980728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US" sz="2400">
                <a:solidFill>
                  <a:schemeClr val="dk1"/>
                </a:solidFill>
              </a:rPr>
              <a:t>Neliön pinta-ala = sivu × sivu = S2</a:t>
            </a:r>
            <a:endParaRPr b="1" sz="2400">
              <a:solidFill>
                <a:schemeClr val="dk1"/>
              </a:solidFill>
            </a:endParaRPr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US" sz="2400">
                <a:solidFill>
                  <a:schemeClr val="dk1"/>
                </a:solidFill>
              </a:rPr>
              <a:t>Algebrallisesti neliön pinta-ala saadaan korottamalla neliön sivun mittaa kuvaava luku toiseen potenssiin eli neliöön. Käytetään nyt tätä kaavaa sellaisen neliön pinta-alan määrittämiseen, jonka sivu on 7 cm. Tiedetään, että neliön pinta-ala = sivu × sivu. Kun sivun pituus on 7 cm, saadaan 7 × 7 = 49. Näin ollen kyseisen neliön pinta-ala on 49 cm</a:t>
            </a:r>
            <a:r>
              <a:rPr b="1" baseline="30000" lang="en-US" sz="2400">
                <a:solidFill>
                  <a:schemeClr val="dk1"/>
                </a:solidFill>
              </a:rPr>
              <a:t>2</a:t>
            </a:r>
            <a:r>
              <a:rPr b="1" lang="en-US" sz="2400">
                <a:solidFill>
                  <a:schemeClr val="dk1"/>
                </a:solidFill>
              </a:rPr>
              <a:t>. </a:t>
            </a:r>
            <a:endParaRPr b="1" sz="3600"/>
          </a:p>
          <a:p>
            <a:pPr indent="0" lvl="0" marL="0" rtl="0" algn="just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3F3F3F"/>
              </a:buClr>
              <a:buSzPts val="2400"/>
              <a:buNone/>
            </a:pPr>
            <a:r>
              <a:t/>
            </a:r>
            <a:endParaRPr b="1" sz="2400"/>
          </a:p>
        </p:txBody>
      </p:sp>
      <p:pic>
        <p:nvPicPr>
          <p:cNvPr id="89" name="Google Shape;89;p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203848" y="3789040"/>
            <a:ext cx="2400072" cy="242374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9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66C59"/>
              </a:buClr>
              <a:buSzPts val="4400"/>
              <a:buFont typeface="Calibri"/>
              <a:buNone/>
            </a:pPr>
            <a:r>
              <a:rPr b="1" lang="en-US">
                <a:solidFill>
                  <a:srgbClr val="166C59"/>
                </a:solidFill>
              </a:rPr>
              <a:t>Suorakulmion pinta-alan laskeminen</a:t>
            </a:r>
            <a:endParaRPr b="1">
              <a:solidFill>
                <a:srgbClr val="166C59"/>
              </a:solidFill>
            </a:endParaRPr>
          </a:p>
        </p:txBody>
      </p:sp>
      <p:sp>
        <p:nvSpPr>
          <p:cNvPr id="95" name="Google Shape;95;p9"/>
          <p:cNvSpPr txBox="1"/>
          <p:nvPr>
            <p:ph idx="1" type="body"/>
          </p:nvPr>
        </p:nvSpPr>
        <p:spPr>
          <a:xfrm>
            <a:off x="322886" y="1681303"/>
            <a:ext cx="8229600" cy="4526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US" sz="2300">
                <a:solidFill>
                  <a:schemeClr val="dk1"/>
                </a:solidFill>
              </a:rPr>
              <a:t>Suorakulmion pinta-alalla tarkoitetaan suorakulmion kattamaa aluetta kaksiulotteisella tasolla. Suorakulmio on kaksiulotteinen monikulmio, jolla on neljä sivua, neljä kulmaa ja neljä kärkeä.</a:t>
            </a:r>
            <a:endParaRPr b="1" sz="2300">
              <a:solidFill>
                <a:schemeClr val="dk1"/>
              </a:solidFill>
            </a:endParaRPr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US" sz="2300">
                <a:solidFill>
                  <a:schemeClr val="dk1"/>
                </a:solidFill>
              </a:rPr>
              <a:t>Suorakulmio koostuu kahdesta sivusta: pituus (L) ja leveys (W). Suorakulmion pituudella tarkoitetaan kulmion pisintä sivua, kun taas leveydellä sen lyhintä sivua. Englannin kielessä suorakulmion leveydestä voidaan käyttää kahta termiä: </a:t>
            </a:r>
            <a:r>
              <a:rPr b="1" i="1" lang="en-US" sz="2300">
                <a:solidFill>
                  <a:schemeClr val="dk1"/>
                </a:solidFill>
              </a:rPr>
              <a:t>width</a:t>
            </a:r>
            <a:r>
              <a:rPr b="1" lang="en-US" sz="2300">
                <a:solidFill>
                  <a:schemeClr val="dk1"/>
                </a:solidFill>
              </a:rPr>
              <a:t> (w) ja </a:t>
            </a:r>
            <a:r>
              <a:rPr b="1" i="1" lang="en-US" sz="2300">
                <a:solidFill>
                  <a:schemeClr val="dk1"/>
                </a:solidFill>
              </a:rPr>
              <a:t>breadth</a:t>
            </a:r>
            <a:r>
              <a:rPr b="1" lang="en-US" sz="2300">
                <a:solidFill>
                  <a:schemeClr val="dk1"/>
                </a:solidFill>
              </a:rPr>
              <a:t> (b). </a:t>
            </a:r>
            <a:endParaRPr b="1" sz="3500"/>
          </a:p>
          <a:p>
            <a:pPr indent="0" lvl="0" marL="0" rtl="0" algn="just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3F3F3F"/>
              </a:buClr>
              <a:buSzPts val="2400"/>
              <a:buNone/>
            </a:pPr>
            <a:r>
              <a:t/>
            </a:r>
            <a:endParaRPr b="1" sz="2400"/>
          </a:p>
        </p:txBody>
      </p:sp>
      <p:pic>
        <p:nvPicPr>
          <p:cNvPr id="96" name="Google Shape;96;p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051720" y="4521696"/>
            <a:ext cx="4260101" cy="1800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Θέμα του Offic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2016-10-07T11:12:08Z</dcterms:created>
</cp:coreProperties>
</file>