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3" roundtripDataSignature="AMtx7mgbVHGKLzSDS72xO7Bfjqcg/RVaG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 name="Google Shape;3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9" name="Google Shape;99;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5" name="Google Shape;12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2" name="Google Shape;13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8" name="Google Shape;138;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4" name="Google Shape;144;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 name="Google Shape;44;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 name="Google Shape;50;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 name="Google Shape;57;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4" name="Google Shape;6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 name="Google Shape;71;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 name="Google Shape;78;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5" name="Google Shape;85;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2" name="Google Shape;92;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9"/>
          <p:cNvSpPr/>
          <p:nvPr/>
        </p:nvSpPr>
        <p:spPr>
          <a:xfrm>
            <a:off x="0" y="5805265"/>
            <a:ext cx="8964488" cy="1080120"/>
          </a:xfrm>
          <a:prstGeom prst="rect">
            <a:avLst/>
          </a:prstGeom>
          <a:solidFill>
            <a:schemeClr val="lt1">
              <a:alpha val="49411"/>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7" name="Google Shape;17;p19"/>
          <p:cNvSpPr txBox="1"/>
          <p:nvPr>
            <p:ph type="ctrTitle"/>
          </p:nvPr>
        </p:nvSpPr>
        <p:spPr>
          <a:xfrm>
            <a:off x="327992" y="1052736"/>
            <a:ext cx="7772400" cy="14700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8" name="Google Shape;18;p19"/>
          <p:cNvSpPr txBox="1"/>
          <p:nvPr>
            <p:ph idx="1" type="subTitle"/>
          </p:nvPr>
        </p:nvSpPr>
        <p:spPr>
          <a:xfrm>
            <a:off x="323528" y="2636912"/>
            <a:ext cx="6400800" cy="17526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640"/>
              </a:spcBef>
              <a:spcAft>
                <a:spcPts val="0"/>
              </a:spcAft>
              <a:buClr>
                <a:srgbClr val="595959"/>
              </a:buClr>
              <a:buSzPts val="3200"/>
              <a:buFont typeface="Arial"/>
              <a:buNone/>
              <a:defRPr b="0" i="0" sz="3200" u="none" cap="none" strike="noStrike">
                <a:solidFill>
                  <a:srgbClr val="595959"/>
                </a:solidFill>
                <a:latin typeface="Calibri"/>
                <a:ea typeface="Calibri"/>
                <a:cs typeface="Calibri"/>
                <a:sym typeface="Calibri"/>
              </a:defRPr>
            </a:lvl1pPr>
            <a:lvl2pPr lvl="1" marR="0" rtl="0" algn="ctr">
              <a:lnSpc>
                <a:spcPct val="100000"/>
              </a:lnSpc>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lnSpc>
                <a:spcPct val="100000"/>
              </a:lnSpc>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C:\Users\mkomod05.cs8500\Google Drive\SEIT lab\Projects\World of Physics\Kick-off\eu flag.JPG" id="19" name="Google Shape;19;p19"/>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0" name="Google Shape;20;p19"/>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996"/>
                </a:solidFill>
                <a:latin typeface="Arial"/>
                <a:ea typeface="Arial"/>
                <a:cs typeface="Arial"/>
                <a:sym typeface="Arial"/>
              </a:rPr>
              <a:t>Erasmus</a:t>
            </a:r>
            <a:r>
              <a:rPr b="0" i="0" lang="en-US"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pic>
        <p:nvPicPr>
          <p:cNvPr id="21" name="Google Shape;21;p19"/>
          <p:cNvPicPr preferRelativeResize="0"/>
          <p:nvPr/>
        </p:nvPicPr>
        <p:blipFill rotWithShape="1">
          <a:blip r:embed="rId3">
            <a:alphaModFix/>
          </a:blip>
          <a:srcRect b="0" l="0" r="0" t="0"/>
          <a:stretch/>
        </p:blipFill>
        <p:spPr>
          <a:xfrm>
            <a:off x="7608064" y="5661248"/>
            <a:ext cx="1356424" cy="1356424"/>
          </a:xfrm>
          <a:prstGeom prst="rect">
            <a:avLst/>
          </a:prstGeom>
          <a:noFill/>
          <a:ln>
            <a:noFill/>
          </a:ln>
        </p:spPr>
      </p:pic>
      <p:sp>
        <p:nvSpPr>
          <p:cNvPr id="22" name="Google Shape;22;p19"/>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20"/>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 name="Google Shape;25;p2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6" name="Google Shape;26;p2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3F3F3F"/>
              </a:buClr>
              <a:buSzPts val="3200"/>
              <a:buFont typeface="Arial"/>
              <a:buChar char="•"/>
              <a:defRPr b="0" i="0" sz="3200" u="none" cap="none" strike="noStrike">
                <a:solidFill>
                  <a:srgbClr val="3F3F3F"/>
                </a:solidFill>
                <a:latin typeface="Calibri"/>
                <a:ea typeface="Calibri"/>
                <a:cs typeface="Calibri"/>
                <a:sym typeface="Calibri"/>
              </a:defRPr>
            </a:lvl1pPr>
            <a:lvl2pPr indent="-406400" lvl="1" marL="914400" marR="0" rtl="0" algn="l">
              <a:lnSpc>
                <a:spcPct val="100000"/>
              </a:lnSpc>
              <a:spcBef>
                <a:spcPts val="560"/>
              </a:spcBef>
              <a:spcAft>
                <a:spcPts val="0"/>
              </a:spcAft>
              <a:buClr>
                <a:srgbClr val="3F3F3F"/>
              </a:buClr>
              <a:buSzPts val="2800"/>
              <a:buFont typeface="Arial"/>
              <a:buChar char="–"/>
              <a:defRPr b="0" i="0" sz="2800" u="none" cap="none" strike="noStrike">
                <a:solidFill>
                  <a:srgbClr val="3F3F3F"/>
                </a:solidFill>
                <a:latin typeface="Calibri"/>
                <a:ea typeface="Calibri"/>
                <a:cs typeface="Calibri"/>
                <a:sym typeface="Calibri"/>
              </a:defRPr>
            </a:lvl2pPr>
            <a:lvl3pPr indent="-381000" lvl="2" marL="1371600" marR="0" rtl="0" algn="l">
              <a:lnSpc>
                <a:spcPct val="100000"/>
              </a:lnSpc>
              <a:spcBef>
                <a:spcPts val="480"/>
              </a:spcBef>
              <a:spcAft>
                <a:spcPts val="0"/>
              </a:spcAft>
              <a:buClr>
                <a:srgbClr val="3F3F3F"/>
              </a:buClr>
              <a:buSzPts val="2400"/>
              <a:buFont typeface="Arial"/>
              <a:buChar char="•"/>
              <a:defRPr b="0" i="0" sz="2400" u="none" cap="none" strike="noStrike">
                <a:solidFill>
                  <a:srgbClr val="3F3F3F"/>
                </a:solidFill>
                <a:latin typeface="Calibri"/>
                <a:ea typeface="Calibri"/>
                <a:cs typeface="Calibri"/>
                <a:sym typeface="Calibri"/>
              </a:defRPr>
            </a:lvl3pPr>
            <a:lvl4pPr indent="-355600" lvl="3" marL="1828800" marR="0" rtl="0" algn="l">
              <a:lnSpc>
                <a:spcPct val="100000"/>
              </a:lnSpc>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4pPr>
            <a:lvl5pPr indent="-355600" lvl="4" marL="2286000" marR="0" rtl="0" algn="l">
              <a:lnSpc>
                <a:spcPct val="100000"/>
              </a:lnSpc>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7" name="Google Shape;27;p20"/>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1" i="0" lang="en-US" sz="1400" u="none" cap="none" strike="noStrike">
                <a:solidFill>
                  <a:srgbClr val="494429"/>
                </a:solidFill>
                <a:latin typeface="Calibri"/>
                <a:ea typeface="Calibri"/>
                <a:cs typeface="Calibri"/>
                <a:sym typeface="Calibri"/>
              </a:rPr>
              <a:t>‹#›</a:t>
            </a:fld>
            <a:endParaRPr b="1" i="0" sz="1400" u="none" cap="none" strike="noStrike">
              <a:solidFill>
                <a:srgbClr val="494429"/>
              </a:solidFill>
              <a:latin typeface="Calibri"/>
              <a:ea typeface="Calibri"/>
              <a:cs typeface="Calibri"/>
              <a:sym typeface="Calibri"/>
            </a:endParaRPr>
          </a:p>
        </p:txBody>
      </p:sp>
      <p:pic>
        <p:nvPicPr>
          <p:cNvPr descr="C:\Users\mkomod05.cs8500\Google Drive\SEIT lab\Projects\World of Physics\Kick-off\eu flag.JPG" id="28" name="Google Shape;28;p20"/>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9" name="Google Shape;29;p20"/>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996"/>
                </a:solidFill>
                <a:latin typeface="Arial"/>
                <a:ea typeface="Arial"/>
                <a:cs typeface="Arial"/>
                <a:sym typeface="Arial"/>
              </a:rPr>
              <a:t>Erasmus</a:t>
            </a:r>
            <a:r>
              <a:rPr b="0" i="0" lang="en-US"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21"/>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2" name="Google Shape;32;p21"/>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3" name="Google Shape;33;p21"/>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marR="0" rtl="0" algn="l">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lnSpc>
                <a:spcPct val="100000"/>
              </a:lnSpc>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lnSpc>
                <a:spcPct val="100000"/>
              </a:lnSpc>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4" name="Google Shape;34;p21"/>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1" i="0" lang="en-US" sz="1400" u="none" cap="none" strike="noStrike">
                <a:solidFill>
                  <a:srgbClr val="494429"/>
                </a:solidFill>
                <a:latin typeface="Calibri"/>
                <a:ea typeface="Calibri"/>
                <a:cs typeface="Calibri"/>
                <a:sym typeface="Calibri"/>
              </a:rPr>
              <a:t>‹#›</a:t>
            </a:fld>
            <a:endParaRPr b="1" i="0" sz="1400" u="none" cap="none" strike="noStrike">
              <a:solidFill>
                <a:srgbClr val="494429"/>
              </a:solidFill>
              <a:latin typeface="Calibri"/>
              <a:ea typeface="Calibri"/>
              <a:cs typeface="Calibri"/>
              <a:sym typeface="Calibri"/>
            </a:endParaRPr>
          </a:p>
        </p:txBody>
      </p:sp>
      <p:pic>
        <p:nvPicPr>
          <p:cNvPr descr="C:\Users\mkomod05.cs8500\Google Drive\SEIT lab\Projects\World of Physics\Kick-off\eu flag.JPG" id="35" name="Google Shape;35;p21"/>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36" name="Google Shape;36;p21"/>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996"/>
                </a:solidFill>
                <a:latin typeface="Arial"/>
                <a:ea typeface="Arial"/>
                <a:cs typeface="Arial"/>
                <a:sym typeface="Arial"/>
              </a:rPr>
              <a:t>Erasmus</a:t>
            </a:r>
            <a:r>
              <a:rPr b="0" i="0" lang="en-US"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6.jpg"/><Relationship Id="rId2" Type="http://schemas.openxmlformats.org/officeDocument/2006/relationships/image" Target="../media/image4.png"/><Relationship Id="rId3" Type="http://schemas.openxmlformats.org/officeDocument/2006/relationships/image" Target="../media/image1.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28235"/>
          </a:schemeClr>
        </a:solidFill>
      </p:bgPr>
    </p:bg>
    <p:spTree>
      <p:nvGrpSpPr>
        <p:cNvPr id="9" name="Shape 9"/>
        <p:cNvGrpSpPr/>
        <p:nvPr/>
      </p:nvGrpSpPr>
      <p:grpSpPr>
        <a:xfrm>
          <a:off x="0" y="0"/>
          <a:ext cx="0" cy="0"/>
          <a:chOff x="0" y="0"/>
          <a:chExt cx="0" cy="0"/>
        </a:xfrm>
      </p:grpSpPr>
      <p:pic>
        <p:nvPicPr>
          <p:cNvPr descr="C:\Users\mkomod05.cs8500\Google Drive\SEIT lab\Projects\World of Physics\Kick-off\eu flag.JPG" id="10" name="Google Shape;10;p18"/>
          <p:cNvPicPr preferRelativeResize="0"/>
          <p:nvPr/>
        </p:nvPicPr>
        <p:blipFill rotWithShape="1">
          <a:blip r:embed="rId1">
            <a:alphaModFix/>
          </a:blip>
          <a:srcRect b="0" l="0" r="0" t="0"/>
          <a:stretch/>
        </p:blipFill>
        <p:spPr>
          <a:xfrm>
            <a:off x="233141" y="6275280"/>
            <a:ext cx="766959" cy="511306"/>
          </a:xfrm>
          <a:prstGeom prst="rect">
            <a:avLst/>
          </a:prstGeom>
          <a:noFill/>
          <a:ln>
            <a:noFill/>
          </a:ln>
        </p:spPr>
      </p:pic>
      <p:sp>
        <p:nvSpPr>
          <p:cNvPr id="11" name="Google Shape;11;p18"/>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003996"/>
                </a:solidFill>
                <a:latin typeface="Arial"/>
                <a:ea typeface="Arial"/>
                <a:cs typeface="Arial"/>
                <a:sym typeface="Arial"/>
              </a:rPr>
              <a:t>Erasmus</a:t>
            </a:r>
            <a:r>
              <a:rPr b="0" i="0" lang="en-US"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
        <p:nvSpPr>
          <p:cNvPr id="12" name="Google Shape;12;p18"/>
          <p:cNvSpPr txBox="1"/>
          <p:nvPr/>
        </p:nvSpPr>
        <p:spPr>
          <a:xfrm>
            <a:off x="5621849" y="116632"/>
            <a:ext cx="3486147"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Mathesis - 2020-1-RO01-KA201-080410</a:t>
            </a:r>
            <a:endParaRPr b="0" i="0" sz="1600" u="none" cap="none" strike="noStrike">
              <a:solidFill>
                <a:schemeClr val="dk1"/>
              </a:solidFill>
              <a:latin typeface="Calibri"/>
              <a:ea typeface="Calibri"/>
              <a:cs typeface="Calibri"/>
              <a:sym typeface="Calibri"/>
            </a:endParaRPr>
          </a:p>
        </p:txBody>
      </p:sp>
      <p:pic>
        <p:nvPicPr>
          <p:cNvPr id="13" name="Google Shape;13;p18"/>
          <p:cNvPicPr preferRelativeResize="0"/>
          <p:nvPr/>
        </p:nvPicPr>
        <p:blipFill rotWithShape="1">
          <a:blip r:embed="rId2">
            <a:alphaModFix/>
          </a:blip>
          <a:srcRect b="0" l="0" r="0" t="0"/>
          <a:stretch/>
        </p:blipFill>
        <p:spPr>
          <a:xfrm>
            <a:off x="7608064" y="5661248"/>
            <a:ext cx="1356424" cy="1356424"/>
          </a:xfrm>
          <a:prstGeom prst="rect">
            <a:avLst/>
          </a:prstGeom>
          <a:noFill/>
          <a:ln>
            <a:noFill/>
          </a:ln>
        </p:spPr>
      </p:pic>
      <p:pic>
        <p:nvPicPr>
          <p:cNvPr id="14" name="Google Shape;14;p18"/>
          <p:cNvPicPr preferRelativeResize="0"/>
          <p:nvPr/>
        </p:nvPicPr>
        <p:blipFill rotWithShape="1">
          <a:blip r:embed="rId3">
            <a:alphaModFix/>
          </a:blip>
          <a:srcRect b="0" l="0" r="0" t="0"/>
          <a:stretch/>
        </p:blipFill>
        <p:spPr>
          <a:xfrm>
            <a:off x="9036495" y="-1"/>
            <a:ext cx="107505" cy="68853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
          <p:cNvSpPr txBox="1"/>
          <p:nvPr>
            <p:ph type="ctrTitle"/>
          </p:nvPr>
        </p:nvSpPr>
        <p:spPr>
          <a:xfrm>
            <a:off x="323528" y="2636912"/>
            <a:ext cx="8276456" cy="1470025"/>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Looginen ajattelu - mittaus, vertailu ja muuntaminen 2</a:t>
            </a:r>
            <a:endParaRPr b="1">
              <a:solidFill>
                <a:srgbClr val="166C5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Kaavat</a:t>
            </a:r>
            <a:endParaRPr b="1">
              <a:solidFill>
                <a:srgbClr val="166C59"/>
              </a:solidFill>
            </a:endParaRPr>
          </a:p>
        </p:txBody>
      </p:sp>
      <p:pic>
        <p:nvPicPr>
          <p:cNvPr descr="Obrázok, na ktorom je stôl&#10;&#10;Automaticky generovaný popis" id="102" name="Google Shape;102;p10"/>
          <p:cNvPicPr preferRelativeResize="0"/>
          <p:nvPr/>
        </p:nvPicPr>
        <p:blipFill rotWithShape="1">
          <a:blip r:embed="rId3">
            <a:alphaModFix/>
          </a:blip>
          <a:srcRect b="0" l="0" r="0" t="0"/>
          <a:stretch/>
        </p:blipFill>
        <p:spPr>
          <a:xfrm>
            <a:off x="1600200" y="1052736"/>
            <a:ext cx="5943600" cy="514096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1"/>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Tilavuusyksiköt</a:t>
            </a:r>
            <a:endParaRPr b="1">
              <a:solidFill>
                <a:srgbClr val="166C59"/>
              </a:solidFill>
            </a:endParaRPr>
          </a:p>
        </p:txBody>
      </p:sp>
      <p:sp>
        <p:nvSpPr>
          <p:cNvPr id="108" name="Google Shape;108;p11"/>
          <p:cNvSpPr txBox="1"/>
          <p:nvPr>
            <p:ph idx="1" type="body"/>
          </p:nvPr>
        </p:nvSpPr>
        <p:spPr>
          <a:xfrm>
            <a:off x="457200" y="1435328"/>
            <a:ext cx="8229600" cy="4525963"/>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2400"/>
              <a:buNone/>
            </a:pPr>
            <a:r>
              <a:rPr b="1" lang="en-US" sz="2400"/>
              <a:t>Tilavuuden SI-yksikkö on kuutiometri (m3), sillä tilavuudella tarkoitetaan muodon tai pinnan viemän kolmiulotteisen tilan määrää. Useimmin käytetty tilavuuden yksikkö on kuitenkin litra. Tämän lisäksi suuria ja pieniä tilavuuksia mitataan käyttämällä muita yksiköitä kuten millilitroja (ml) ja desilitroja (dl).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Tilavuusyksiköt</a:t>
            </a:r>
            <a:endParaRPr b="1">
              <a:solidFill>
                <a:srgbClr val="166C59"/>
              </a:solidFill>
            </a:endParaRPr>
          </a:p>
        </p:txBody>
      </p:sp>
      <p:pic>
        <p:nvPicPr>
          <p:cNvPr descr="Obrázok, na ktorom je stôl&#10;&#10;Automaticky generovaný popis" id="114" name="Google Shape;114;p12"/>
          <p:cNvPicPr preferRelativeResize="0"/>
          <p:nvPr/>
        </p:nvPicPr>
        <p:blipFill rotWithShape="1">
          <a:blip r:embed="rId3">
            <a:alphaModFix/>
          </a:blip>
          <a:srcRect b="0" l="0" r="0" t="0"/>
          <a:stretch/>
        </p:blipFill>
        <p:spPr>
          <a:xfrm>
            <a:off x="1259632" y="980728"/>
            <a:ext cx="6435090" cy="538734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en-US">
                <a:solidFill>
                  <a:srgbClr val="166C59"/>
                </a:solidFill>
              </a:rPr>
              <a:t>Tilavuusyksiköiden muuntaminen</a:t>
            </a:r>
            <a:endParaRPr b="1">
              <a:solidFill>
                <a:srgbClr val="166C59"/>
              </a:solidFill>
            </a:endParaRPr>
          </a:p>
          <a:p>
            <a:pPr indent="0" lvl="0" marL="0" rtl="0" algn="ctr">
              <a:lnSpc>
                <a:spcPct val="100000"/>
              </a:lnSpc>
              <a:spcBef>
                <a:spcPts val="0"/>
              </a:spcBef>
              <a:spcAft>
                <a:spcPts val="0"/>
              </a:spcAft>
              <a:buClr>
                <a:schemeClr val="dk1"/>
              </a:buClr>
              <a:buSzPts val="1100"/>
              <a:buFont typeface="Arial"/>
              <a:buNone/>
            </a:pPr>
            <a:r>
              <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pic>
        <p:nvPicPr>
          <p:cNvPr id="120" name="Google Shape;120;p13"/>
          <p:cNvPicPr preferRelativeResize="0"/>
          <p:nvPr/>
        </p:nvPicPr>
        <p:blipFill rotWithShape="1">
          <a:blip r:embed="rId3">
            <a:alphaModFix/>
          </a:blip>
          <a:srcRect b="0" l="0" r="0" t="0"/>
          <a:stretch/>
        </p:blipFill>
        <p:spPr>
          <a:xfrm>
            <a:off x="1475656" y="1085850"/>
            <a:ext cx="5906135" cy="2343150"/>
          </a:xfrm>
          <a:prstGeom prst="rect">
            <a:avLst/>
          </a:prstGeom>
          <a:noFill/>
          <a:ln>
            <a:noFill/>
          </a:ln>
        </p:spPr>
      </p:pic>
      <p:pic>
        <p:nvPicPr>
          <p:cNvPr descr="Obrázok, na ktorom je stôl&#10;&#10;Automaticky generovaný popis" id="121" name="Google Shape;121;p13"/>
          <p:cNvPicPr preferRelativeResize="0"/>
          <p:nvPr/>
        </p:nvPicPr>
        <p:blipFill rotWithShape="1">
          <a:blip r:embed="rId4">
            <a:alphaModFix/>
          </a:blip>
          <a:srcRect b="48645" l="0" r="770" t="0"/>
          <a:stretch/>
        </p:blipFill>
        <p:spPr>
          <a:xfrm>
            <a:off x="1499219" y="3455218"/>
            <a:ext cx="5897880" cy="1661160"/>
          </a:xfrm>
          <a:prstGeom prst="rect">
            <a:avLst/>
          </a:prstGeom>
          <a:noFill/>
          <a:ln>
            <a:noFill/>
          </a:ln>
        </p:spPr>
      </p:pic>
      <p:sp>
        <p:nvSpPr>
          <p:cNvPr id="122" name="Google Shape;122;p13"/>
          <p:cNvSpPr txBox="1"/>
          <p:nvPr/>
        </p:nvSpPr>
        <p:spPr>
          <a:xfrm>
            <a:off x="1504799" y="5013176"/>
            <a:ext cx="59934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1" i="0" lang="en-US" sz="2400" u="none" cap="none" strike="noStrike">
                <a:solidFill>
                  <a:schemeClr val="dk1"/>
                </a:solidFill>
                <a:latin typeface="Calibri"/>
                <a:ea typeface="Calibri"/>
                <a:cs typeface="Calibri"/>
                <a:sym typeface="Calibri"/>
              </a:rPr>
              <a:t>Pituu</a:t>
            </a:r>
            <a:r>
              <a:rPr b="1" lang="en-US" sz="2400">
                <a:solidFill>
                  <a:schemeClr val="dk1"/>
                </a:solidFill>
                <a:latin typeface="Calibri"/>
                <a:ea typeface="Calibri"/>
                <a:cs typeface="Calibri"/>
                <a:sym typeface="Calibri"/>
              </a:rPr>
              <a:t>s</a:t>
            </a:r>
            <a:r>
              <a:rPr b="1" i="0" lang="en-US" sz="2400" u="none" cap="none" strike="noStrike">
                <a:solidFill>
                  <a:schemeClr val="dk1"/>
                </a:solidFill>
                <a:latin typeface="Calibri"/>
                <a:ea typeface="Calibri"/>
                <a:cs typeface="Calibri"/>
                <a:sym typeface="Calibri"/>
              </a:rPr>
              <a:t> - </a:t>
            </a:r>
            <a:r>
              <a:rPr b="1" lang="en-US" sz="2400">
                <a:solidFill>
                  <a:schemeClr val="dk1"/>
                </a:solidFill>
                <a:latin typeface="Calibri"/>
                <a:ea typeface="Calibri"/>
                <a:cs typeface="Calibri"/>
                <a:sym typeface="Calibri"/>
              </a:rPr>
              <a:t>tee muunnos</a:t>
            </a:r>
            <a:r>
              <a:rPr b="1" i="0" lang="en-US" sz="2400" u="none" cap="none" strike="noStrike">
                <a:solidFill>
                  <a:schemeClr val="dk1"/>
                </a:solidFill>
                <a:latin typeface="Calibri"/>
                <a:ea typeface="Calibri"/>
                <a:cs typeface="Calibri"/>
                <a:sym typeface="Calibri"/>
              </a:rPr>
              <a:t> kerran</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1" i="0" lang="en-US" sz="2400" u="none" cap="none" strike="noStrike">
                <a:solidFill>
                  <a:schemeClr val="dk1"/>
                </a:solidFill>
                <a:latin typeface="Calibri"/>
                <a:ea typeface="Calibri"/>
                <a:cs typeface="Calibri"/>
                <a:sym typeface="Calibri"/>
              </a:rPr>
              <a:t>Pinta-ala - </a:t>
            </a:r>
            <a:r>
              <a:rPr b="1" lang="en-US" sz="2400">
                <a:solidFill>
                  <a:schemeClr val="dk1"/>
                </a:solidFill>
                <a:latin typeface="Calibri"/>
                <a:ea typeface="Calibri"/>
                <a:cs typeface="Calibri"/>
                <a:sym typeface="Calibri"/>
              </a:rPr>
              <a:t>tee muunnos </a:t>
            </a:r>
            <a:r>
              <a:rPr b="1" i="0" lang="en-US" sz="2400" u="none" cap="none" strike="noStrike">
                <a:solidFill>
                  <a:schemeClr val="dk1"/>
                </a:solidFill>
                <a:latin typeface="Calibri"/>
                <a:ea typeface="Calibri"/>
                <a:cs typeface="Calibri"/>
                <a:sym typeface="Calibri"/>
              </a:rPr>
              <a:t>kahdesti</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100"/>
              <a:buFont typeface="Arial"/>
              <a:buNone/>
            </a:pPr>
            <a:r>
              <a:rPr b="1" i="0" lang="en-US" sz="2400" u="none" cap="none" strike="noStrike">
                <a:solidFill>
                  <a:schemeClr val="dk1"/>
                </a:solidFill>
                <a:latin typeface="Calibri"/>
                <a:ea typeface="Calibri"/>
                <a:cs typeface="Calibri"/>
                <a:sym typeface="Calibri"/>
              </a:rPr>
              <a:t>Tilavuus - </a:t>
            </a:r>
            <a:r>
              <a:rPr b="1" lang="en-US" sz="2400">
                <a:solidFill>
                  <a:schemeClr val="dk1"/>
                </a:solidFill>
                <a:latin typeface="Calibri"/>
                <a:ea typeface="Calibri"/>
                <a:cs typeface="Calibri"/>
                <a:sym typeface="Calibri"/>
              </a:rPr>
              <a:t>tee muunnos</a:t>
            </a:r>
            <a:r>
              <a:rPr b="1" i="0" lang="en-US" sz="2400" u="none" cap="none" strike="noStrike">
                <a:solidFill>
                  <a:schemeClr val="dk1"/>
                </a:solidFill>
                <a:latin typeface="Calibri"/>
                <a:ea typeface="Calibri"/>
                <a:cs typeface="Calibri"/>
                <a:sym typeface="Calibri"/>
              </a:rPr>
              <a:t> kolme kertaa.</a:t>
            </a:r>
            <a:endParaRPr b="1" i="0" sz="24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4"/>
          <p:cNvSpPr txBox="1"/>
          <p:nvPr>
            <p:ph type="title"/>
          </p:nvPr>
        </p:nvSpPr>
        <p:spPr>
          <a:xfrm>
            <a:off x="457200" y="404664"/>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en-US">
                <a:solidFill>
                  <a:srgbClr val="166C59"/>
                </a:solidFill>
              </a:rPr>
              <a:t>Kuutiometrien muuntaminen litroiksi</a:t>
            </a:r>
            <a:endParaRPr b="1">
              <a:solidFill>
                <a:srgbClr val="166C59"/>
              </a:solidFill>
            </a:endParaRPr>
          </a:p>
          <a:p>
            <a:pPr indent="0" lvl="0" marL="0" rtl="0" algn="ctr">
              <a:lnSpc>
                <a:spcPct val="100000"/>
              </a:lnSpc>
              <a:spcBef>
                <a:spcPts val="0"/>
              </a:spcBef>
              <a:spcAft>
                <a:spcPts val="0"/>
              </a:spcAft>
              <a:buClr>
                <a:schemeClr val="dk1"/>
              </a:buClr>
              <a:buSzPts val="1100"/>
              <a:buFont typeface="Arial"/>
              <a:buNone/>
            </a:pPr>
            <a:r>
              <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sp>
        <p:nvSpPr>
          <p:cNvPr id="128" name="Google Shape;128;p14"/>
          <p:cNvSpPr txBox="1"/>
          <p:nvPr/>
        </p:nvSpPr>
        <p:spPr>
          <a:xfrm>
            <a:off x="68217" y="1914898"/>
            <a:ext cx="9007500" cy="3786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100"/>
              <a:buFont typeface="Arial"/>
              <a:buNone/>
            </a:pPr>
            <a:r>
              <a:rPr b="1" i="0" lang="en-US" sz="2400" u="none" cap="none" strike="noStrike">
                <a:solidFill>
                  <a:schemeClr val="dk1"/>
                </a:solidFill>
                <a:latin typeface="Calibri"/>
                <a:ea typeface="Calibri"/>
                <a:cs typeface="Calibri"/>
                <a:sym typeface="Calibri"/>
              </a:rPr>
              <a:t>Kuutiometrit ja litrat ovat kaksi yleistä metristä tilavuusyksikköä.</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1" i="0" lang="en-US" sz="2400" u="none" cap="none" strike="noStrike">
                <a:solidFill>
                  <a:schemeClr val="dk1"/>
                </a:solidFill>
                <a:latin typeface="Calibri"/>
                <a:ea typeface="Calibri"/>
                <a:cs typeface="Calibri"/>
                <a:sym typeface="Calibri"/>
              </a:rPr>
              <a:t>Yksi kuutiometri on 1000 litraa.</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1" i="0" lang="en-US" sz="2400" u="none" cap="none" strike="noStrike">
                <a:solidFill>
                  <a:schemeClr val="dk1"/>
                </a:solidFill>
                <a:latin typeface="Calibri"/>
                <a:ea typeface="Calibri"/>
                <a:cs typeface="Calibri"/>
                <a:sym typeface="Calibri"/>
              </a:rPr>
              <a:t>Yksinkertaisin tapa muuntaa kuutiometri litroiksi on siirtää desimaalipilkkua kolme </a:t>
            </a:r>
            <a:r>
              <a:rPr b="1" lang="en-US" sz="2400">
                <a:solidFill>
                  <a:schemeClr val="dk1"/>
                </a:solidFill>
                <a:latin typeface="Calibri"/>
                <a:ea typeface="Calibri"/>
                <a:cs typeface="Calibri"/>
                <a:sym typeface="Calibri"/>
              </a:rPr>
              <a:t>numeroa</a:t>
            </a:r>
            <a:r>
              <a:rPr b="1" i="0" lang="en-US" sz="2400" u="none" cap="none" strike="noStrike">
                <a:solidFill>
                  <a:schemeClr val="dk1"/>
                </a:solidFill>
                <a:latin typeface="Calibri"/>
                <a:ea typeface="Calibri"/>
                <a:cs typeface="Calibri"/>
                <a:sym typeface="Calibri"/>
              </a:rPr>
              <a:t> oikealle. Toisin sanoen kerro kuutiometr</a:t>
            </a:r>
            <a:r>
              <a:rPr b="1" lang="en-US" sz="2400">
                <a:solidFill>
                  <a:schemeClr val="dk1"/>
                </a:solidFill>
                <a:latin typeface="Calibri"/>
                <a:ea typeface="Calibri"/>
                <a:cs typeface="Calibri"/>
                <a:sym typeface="Calibri"/>
              </a:rPr>
              <a:t>eina ilmaistu arvo</a:t>
            </a:r>
            <a:r>
              <a:rPr b="1" i="0" lang="en-US" sz="2400" u="none" cap="none" strike="noStrike">
                <a:solidFill>
                  <a:schemeClr val="dk1"/>
                </a:solidFill>
                <a:latin typeface="Calibri"/>
                <a:ea typeface="Calibri"/>
                <a:cs typeface="Calibri"/>
                <a:sym typeface="Calibri"/>
              </a:rPr>
              <a:t> 1000:lla, niin saat vastauksen litroina.</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rPr b="1" i="0" lang="en-US" sz="2400" u="none" cap="none" strike="noStrike">
                <a:solidFill>
                  <a:schemeClr val="dk1"/>
                </a:solidFill>
                <a:latin typeface="Calibri"/>
                <a:ea typeface="Calibri"/>
                <a:cs typeface="Calibri"/>
                <a:sym typeface="Calibri"/>
              </a:rPr>
              <a:t>Jos haluat muuntaa litrat kuutiometreiksi, </a:t>
            </a:r>
            <a:r>
              <a:rPr b="1" lang="en-US" sz="2400">
                <a:solidFill>
                  <a:schemeClr val="dk1"/>
                </a:solidFill>
                <a:latin typeface="Calibri"/>
                <a:ea typeface="Calibri"/>
                <a:cs typeface="Calibri"/>
                <a:sym typeface="Calibri"/>
              </a:rPr>
              <a:t>desimaalipilkkua tulee </a:t>
            </a:r>
            <a:r>
              <a:rPr b="1" i="0" lang="en-US" sz="2400" u="none" cap="none" strike="noStrike">
                <a:solidFill>
                  <a:schemeClr val="dk1"/>
                </a:solidFill>
                <a:latin typeface="Calibri"/>
                <a:ea typeface="Calibri"/>
                <a:cs typeface="Calibri"/>
                <a:sym typeface="Calibri"/>
              </a:rPr>
              <a:t>yksinkertaisesti siir</a:t>
            </a:r>
            <a:r>
              <a:rPr b="1" lang="en-US" sz="2400">
                <a:solidFill>
                  <a:schemeClr val="dk1"/>
                </a:solidFill>
                <a:latin typeface="Calibri"/>
                <a:ea typeface="Calibri"/>
                <a:cs typeface="Calibri"/>
                <a:sym typeface="Calibri"/>
              </a:rPr>
              <a:t>tää</a:t>
            </a:r>
            <a:r>
              <a:rPr b="1" i="0" lang="en-US" sz="2400" u="none" cap="none" strike="noStrike">
                <a:solidFill>
                  <a:schemeClr val="dk1"/>
                </a:solidFill>
                <a:latin typeface="Calibri"/>
                <a:ea typeface="Calibri"/>
                <a:cs typeface="Calibri"/>
                <a:sym typeface="Calibri"/>
              </a:rPr>
              <a:t> kolme </a:t>
            </a:r>
            <a:r>
              <a:rPr b="1" lang="en-US" sz="2400">
                <a:solidFill>
                  <a:schemeClr val="dk1"/>
                </a:solidFill>
                <a:latin typeface="Calibri"/>
                <a:ea typeface="Calibri"/>
                <a:cs typeface="Calibri"/>
                <a:sym typeface="Calibri"/>
              </a:rPr>
              <a:t>numeroa </a:t>
            </a:r>
            <a:r>
              <a:rPr b="1" i="0" lang="en-US" sz="2400" u="none" cap="none" strike="noStrike">
                <a:solidFill>
                  <a:schemeClr val="dk1"/>
                </a:solidFill>
                <a:latin typeface="Calibri"/>
                <a:ea typeface="Calibri"/>
                <a:cs typeface="Calibri"/>
                <a:sym typeface="Calibri"/>
              </a:rPr>
              <a:t>vasemmalle. Toisin sanoen, jaa litroina ilmaistu arvo 1000:lla saadaksesi vastauksen kuutiometreinä.</a:t>
            </a:r>
            <a:endParaRPr b="1"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pic>
        <p:nvPicPr>
          <p:cNvPr id="129" name="Google Shape;129;p14"/>
          <p:cNvPicPr preferRelativeResize="0"/>
          <p:nvPr/>
        </p:nvPicPr>
        <p:blipFill rotWithShape="1">
          <a:blip r:embed="rId3">
            <a:alphaModFix/>
          </a:blip>
          <a:srcRect b="0" l="0" r="0" t="0"/>
          <a:stretch/>
        </p:blipFill>
        <p:spPr>
          <a:xfrm>
            <a:off x="2920450" y="5256200"/>
            <a:ext cx="4082851" cy="14129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Kuutiometrien muuntaminen litroiksi</a:t>
            </a:r>
            <a:endParaRPr b="1">
              <a:solidFill>
                <a:srgbClr val="166C59"/>
              </a:solidFill>
            </a:endParaRPr>
          </a:p>
        </p:txBody>
      </p:sp>
      <p:sp>
        <p:nvSpPr>
          <p:cNvPr id="135" name="Google Shape;135;p15"/>
          <p:cNvSpPr txBox="1"/>
          <p:nvPr>
            <p:ph idx="1" type="body"/>
          </p:nvPr>
        </p:nvSpPr>
        <p:spPr>
          <a:xfrm>
            <a:off x="457193" y="1905517"/>
            <a:ext cx="8229600" cy="45261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480"/>
              </a:spcBef>
              <a:spcAft>
                <a:spcPts val="0"/>
              </a:spcAft>
              <a:buClr>
                <a:schemeClr val="dk1"/>
              </a:buClr>
              <a:buSzPts val="1100"/>
              <a:buFont typeface="Arial"/>
              <a:buNone/>
            </a:pPr>
            <a:r>
              <a:rPr b="1" lang="en-US" sz="2400"/>
              <a:t>Kuinka monta litraa on 0,25 kuutiometriä?</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rPr b="1" lang="en-US" sz="2400"/>
              <a:t>Tarvittavat muuntokertoimet</a:t>
            </a:r>
            <a:endParaRPr b="1" sz="2400"/>
          </a:p>
          <a:p>
            <a:pPr indent="0" lvl="0" marL="0" rtl="0" algn="just">
              <a:lnSpc>
                <a:spcPct val="100000"/>
              </a:lnSpc>
              <a:spcBef>
                <a:spcPts val="480"/>
              </a:spcBef>
              <a:spcAft>
                <a:spcPts val="0"/>
              </a:spcAft>
              <a:buClr>
                <a:schemeClr val="dk1"/>
              </a:buClr>
              <a:buSzPts val="1100"/>
              <a:buFont typeface="Arial"/>
              <a:buNone/>
            </a:pPr>
            <a:r>
              <a:rPr b="1" lang="en-US" sz="2400"/>
              <a:t>1 cm³ = 1 ml</a:t>
            </a:r>
            <a:endParaRPr b="1" sz="2400"/>
          </a:p>
          <a:p>
            <a:pPr indent="0" lvl="0" marL="0" rtl="0" algn="just">
              <a:lnSpc>
                <a:spcPct val="100000"/>
              </a:lnSpc>
              <a:spcBef>
                <a:spcPts val="480"/>
              </a:spcBef>
              <a:spcAft>
                <a:spcPts val="0"/>
              </a:spcAft>
              <a:buClr>
                <a:schemeClr val="dk1"/>
              </a:buClr>
              <a:buSzPts val="1100"/>
              <a:buFont typeface="Arial"/>
              <a:buNone/>
            </a:pPr>
            <a:r>
              <a:rPr b="1" lang="en-US" sz="2400"/>
              <a:t>100 cm = 1 m</a:t>
            </a:r>
            <a:endParaRPr b="1" sz="2400"/>
          </a:p>
          <a:p>
            <a:pPr indent="0" lvl="0" marL="0" rtl="0" algn="just">
              <a:lnSpc>
                <a:spcPct val="100000"/>
              </a:lnSpc>
              <a:spcBef>
                <a:spcPts val="480"/>
              </a:spcBef>
              <a:spcAft>
                <a:spcPts val="0"/>
              </a:spcAft>
              <a:buClr>
                <a:schemeClr val="dk1"/>
              </a:buClr>
              <a:buSzPts val="1100"/>
              <a:buFont typeface="Arial"/>
              <a:buNone/>
            </a:pPr>
            <a:r>
              <a:rPr b="1" lang="en-US" sz="2400"/>
              <a:t>1000 ml = 1 L</a:t>
            </a:r>
            <a:endParaRPr b="1" sz="2400"/>
          </a:p>
          <a:p>
            <a:pPr indent="0" lvl="0" marL="0" rtl="0" algn="just">
              <a:lnSpc>
                <a:spcPct val="100000"/>
              </a:lnSpc>
              <a:spcBef>
                <a:spcPts val="480"/>
              </a:spcBef>
              <a:spcAft>
                <a:spcPts val="0"/>
              </a:spcAft>
              <a:buClr>
                <a:schemeClr val="dk1"/>
              </a:buClr>
              <a:buSzPts val="1100"/>
              <a:buFont typeface="Arial"/>
              <a:buNone/>
            </a:pPr>
            <a:r>
              <a:rPr b="1" lang="en-US" sz="2400"/>
              <a:t>1 m³ = 1000 L</a:t>
            </a:r>
            <a:endParaRPr b="1" sz="2400"/>
          </a:p>
          <a:p>
            <a:pPr indent="0" lvl="0" marL="0" rtl="0" algn="just">
              <a:lnSpc>
                <a:spcPct val="100000"/>
              </a:lnSpc>
              <a:spcBef>
                <a:spcPts val="480"/>
              </a:spcBef>
              <a:spcAft>
                <a:spcPts val="0"/>
              </a:spcAft>
              <a:buClr>
                <a:srgbClr val="3F3F3F"/>
              </a:buClr>
              <a:buSzPts val="2400"/>
              <a:buNone/>
            </a:pPr>
            <a:r>
              <a:t/>
            </a:r>
            <a:endParaRPr b="1"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6"/>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Kuutiometrien muuntaminen litroiksi</a:t>
            </a:r>
            <a:endParaRPr b="1">
              <a:solidFill>
                <a:srgbClr val="166C59"/>
              </a:solidFill>
            </a:endParaRPr>
          </a:p>
        </p:txBody>
      </p:sp>
      <p:sp>
        <p:nvSpPr>
          <p:cNvPr id="141" name="Google Shape;141;p16"/>
          <p:cNvSpPr txBox="1"/>
          <p:nvPr>
            <p:ph idx="1" type="body"/>
          </p:nvPr>
        </p:nvSpPr>
        <p:spPr>
          <a:xfrm>
            <a:off x="457200" y="1733068"/>
            <a:ext cx="8229600" cy="45261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480"/>
              </a:spcBef>
              <a:spcAft>
                <a:spcPts val="0"/>
              </a:spcAft>
              <a:buClr>
                <a:schemeClr val="dk1"/>
              </a:buClr>
              <a:buSzPts val="1100"/>
              <a:buFont typeface="Arial"/>
              <a:buNone/>
            </a:pPr>
            <a:r>
              <a:rPr b="1" lang="en-US" sz="2400"/>
              <a:t>Menetelmä 1:</a:t>
            </a:r>
            <a:endParaRPr b="1" sz="2400"/>
          </a:p>
          <a:p>
            <a:pPr indent="0" lvl="0" marL="0" rtl="0" algn="just">
              <a:lnSpc>
                <a:spcPct val="100000"/>
              </a:lnSpc>
              <a:spcBef>
                <a:spcPts val="480"/>
              </a:spcBef>
              <a:spcAft>
                <a:spcPts val="0"/>
              </a:spcAft>
              <a:buClr>
                <a:schemeClr val="dk1"/>
              </a:buClr>
              <a:buSzPts val="1100"/>
              <a:buFont typeface="Arial"/>
              <a:buNone/>
            </a:pPr>
            <a:r>
              <a:rPr b="1" lang="en-US" sz="2400"/>
              <a:t>Muunna kuutiometrin ensin kuutiosenttimetreiksi.</a:t>
            </a:r>
            <a:endParaRPr b="1" sz="2400"/>
          </a:p>
          <a:p>
            <a:pPr indent="0" lvl="0" marL="0" rtl="0" algn="just">
              <a:lnSpc>
                <a:spcPct val="100000"/>
              </a:lnSpc>
              <a:spcBef>
                <a:spcPts val="480"/>
              </a:spcBef>
              <a:spcAft>
                <a:spcPts val="0"/>
              </a:spcAft>
              <a:buClr>
                <a:schemeClr val="dk1"/>
              </a:buClr>
              <a:buSzPts val="1100"/>
              <a:buFont typeface="Arial"/>
              <a:buNone/>
            </a:pPr>
            <a:r>
              <a:rPr b="1" lang="en-US" sz="2400"/>
              <a:t>100 cm = 1 m</a:t>
            </a:r>
            <a:endParaRPr b="1" sz="2400"/>
          </a:p>
          <a:p>
            <a:pPr indent="0" lvl="0" marL="0" rtl="0" algn="just">
              <a:lnSpc>
                <a:spcPct val="100000"/>
              </a:lnSpc>
              <a:spcBef>
                <a:spcPts val="480"/>
              </a:spcBef>
              <a:spcAft>
                <a:spcPts val="0"/>
              </a:spcAft>
              <a:buClr>
                <a:schemeClr val="dk1"/>
              </a:buClr>
              <a:buSzPts val="1100"/>
              <a:buFont typeface="Arial"/>
              <a:buNone/>
            </a:pPr>
            <a:r>
              <a:rPr b="1" lang="en-US" sz="2400"/>
              <a:t>(100 cm) ³ = (1 m) ³</a:t>
            </a:r>
            <a:endParaRPr b="1" sz="2400"/>
          </a:p>
          <a:p>
            <a:pPr indent="0" lvl="0" marL="0" rtl="0" algn="just">
              <a:lnSpc>
                <a:spcPct val="100000"/>
              </a:lnSpc>
              <a:spcBef>
                <a:spcPts val="480"/>
              </a:spcBef>
              <a:spcAft>
                <a:spcPts val="0"/>
              </a:spcAft>
              <a:buClr>
                <a:schemeClr val="dk1"/>
              </a:buClr>
              <a:buSzPts val="1100"/>
              <a:buFont typeface="Arial"/>
              <a:buNone/>
            </a:pPr>
            <a:r>
              <a:rPr b="1" lang="en-US" sz="2400"/>
              <a:t>1 000 000 cm³ = 1 m³ = 1 m³</a:t>
            </a:r>
            <a:endParaRPr b="1" sz="2400"/>
          </a:p>
          <a:p>
            <a:pPr indent="0" lvl="0" marL="0" rtl="0" algn="just">
              <a:lnSpc>
                <a:spcPct val="100000"/>
              </a:lnSpc>
              <a:spcBef>
                <a:spcPts val="480"/>
              </a:spcBef>
              <a:spcAft>
                <a:spcPts val="0"/>
              </a:spcAft>
              <a:buClr>
                <a:schemeClr val="dk1"/>
              </a:buClr>
              <a:buSzPts val="1100"/>
              <a:buFont typeface="Arial"/>
              <a:buNone/>
            </a:pPr>
            <a:r>
              <a:rPr b="1" lang="en-US" sz="2400"/>
              <a:t>koska 1 cm³ = 1 ml</a:t>
            </a:r>
            <a:endParaRPr b="1" sz="2400"/>
          </a:p>
          <a:p>
            <a:pPr indent="0" lvl="0" marL="0" rtl="0" algn="just">
              <a:lnSpc>
                <a:spcPct val="100000"/>
              </a:lnSpc>
              <a:spcBef>
                <a:spcPts val="480"/>
              </a:spcBef>
              <a:spcAft>
                <a:spcPts val="0"/>
              </a:spcAft>
              <a:buClr>
                <a:schemeClr val="dk1"/>
              </a:buClr>
              <a:buSzPts val="1100"/>
              <a:buFont typeface="Arial"/>
              <a:buNone/>
            </a:pPr>
            <a:r>
              <a:rPr b="1" lang="en-US" sz="2400"/>
              <a:t>1 m³ = 1 000 000 mL tai 1000 L.</a:t>
            </a:r>
            <a:endParaRPr b="1" sz="2400"/>
          </a:p>
          <a:p>
            <a:pPr indent="0" lvl="0" marL="0" rtl="0" algn="just">
              <a:lnSpc>
                <a:spcPct val="100000"/>
              </a:lnSpc>
              <a:spcBef>
                <a:spcPts val="480"/>
              </a:spcBef>
              <a:spcAft>
                <a:spcPts val="0"/>
              </a:spcAft>
              <a:buClr>
                <a:schemeClr val="dk1"/>
              </a:buClr>
              <a:buSzPts val="1100"/>
              <a:buFont typeface="Arial"/>
              <a:buNone/>
            </a:pPr>
            <a:r>
              <a:rPr b="1" lang="en-US" sz="2400"/>
              <a:t>0,25 m³ = 1000/4 L = 250L</a:t>
            </a:r>
            <a:endParaRPr b="1" sz="2400"/>
          </a:p>
          <a:p>
            <a:pPr indent="0" lvl="0" marL="0" rtl="0" algn="just">
              <a:lnSpc>
                <a:spcPct val="100000"/>
              </a:lnSpc>
              <a:spcBef>
                <a:spcPts val="480"/>
              </a:spcBef>
              <a:spcAft>
                <a:spcPts val="0"/>
              </a:spcAft>
              <a:buClr>
                <a:srgbClr val="3F3F3F"/>
              </a:buClr>
              <a:buSzPts val="2400"/>
              <a:buNone/>
            </a:pPr>
            <a:r>
              <a:t/>
            </a:r>
            <a:endParaRPr b="1"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en-US">
                <a:solidFill>
                  <a:srgbClr val="166C59"/>
                </a:solidFill>
              </a:rPr>
              <a:t>Kuutiometrien muuntaminen litroiksi</a:t>
            </a:r>
            <a:endParaRPr b="1">
              <a:solidFill>
                <a:srgbClr val="166C59"/>
              </a:solidFill>
            </a:endParaRPr>
          </a:p>
          <a:p>
            <a:pPr indent="0" lvl="0" marL="0" rtl="0" algn="ctr">
              <a:lnSpc>
                <a:spcPct val="100000"/>
              </a:lnSpc>
              <a:spcBef>
                <a:spcPts val="0"/>
              </a:spcBef>
              <a:spcAft>
                <a:spcPts val="0"/>
              </a:spcAft>
              <a:buClr>
                <a:schemeClr val="dk1"/>
              </a:buClr>
              <a:buSzPts val="1100"/>
              <a:buFont typeface="Arial"/>
              <a:buNone/>
            </a:pPr>
            <a:r>
              <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sp>
        <p:nvSpPr>
          <p:cNvPr id="147" name="Google Shape;147;p17"/>
          <p:cNvSpPr txBox="1"/>
          <p:nvPr>
            <p:ph idx="1" type="body"/>
          </p:nvPr>
        </p:nvSpPr>
        <p:spPr>
          <a:xfrm>
            <a:off x="457200" y="1779255"/>
            <a:ext cx="8229600" cy="45261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480"/>
              </a:spcBef>
              <a:spcAft>
                <a:spcPts val="0"/>
              </a:spcAft>
              <a:buClr>
                <a:schemeClr val="dk1"/>
              </a:buClr>
              <a:buSzPts val="1100"/>
              <a:buFont typeface="Arial"/>
              <a:buNone/>
            </a:pPr>
            <a:r>
              <a:rPr b="1" lang="en-US" sz="2400"/>
              <a:t>Menetelmä 2:</a:t>
            </a:r>
            <a:endParaRPr b="1" sz="2400"/>
          </a:p>
          <a:p>
            <a:pPr indent="0" lvl="0" marL="0" rtl="0" algn="just">
              <a:lnSpc>
                <a:spcPct val="100000"/>
              </a:lnSpc>
              <a:spcBef>
                <a:spcPts val="480"/>
              </a:spcBef>
              <a:spcAft>
                <a:spcPts val="0"/>
              </a:spcAft>
              <a:buClr>
                <a:schemeClr val="dk1"/>
              </a:buClr>
              <a:buSzPts val="1100"/>
              <a:buFont typeface="Arial"/>
              <a:buNone/>
            </a:pPr>
            <a:r>
              <a:rPr b="1" lang="en-US" sz="2400"/>
              <a:t>1 kuutiometri = 1000 litraa</a:t>
            </a:r>
            <a:endParaRPr b="1" sz="2400"/>
          </a:p>
          <a:p>
            <a:pPr indent="0" lvl="0" marL="0" rtl="0" algn="just">
              <a:lnSpc>
                <a:spcPct val="100000"/>
              </a:lnSpc>
              <a:spcBef>
                <a:spcPts val="480"/>
              </a:spcBef>
              <a:spcAft>
                <a:spcPts val="0"/>
              </a:spcAft>
              <a:buClr>
                <a:schemeClr val="dk1"/>
              </a:buClr>
              <a:buSzPts val="1100"/>
              <a:buFont typeface="Arial"/>
              <a:buNone/>
            </a:pPr>
            <a:r>
              <a:rPr b="1" lang="en-US" sz="2400"/>
              <a:t>eli 0,25 kuutiometriä:</a:t>
            </a:r>
            <a:endParaRPr b="1" sz="2400"/>
          </a:p>
          <a:p>
            <a:pPr indent="0" lvl="0" marL="0" rtl="0" algn="just">
              <a:lnSpc>
                <a:spcPct val="100000"/>
              </a:lnSpc>
              <a:spcBef>
                <a:spcPts val="480"/>
              </a:spcBef>
              <a:spcAft>
                <a:spcPts val="0"/>
              </a:spcAft>
              <a:buClr>
                <a:schemeClr val="dk1"/>
              </a:buClr>
              <a:buSzPts val="1100"/>
              <a:buFont typeface="Arial"/>
              <a:buNone/>
            </a:pPr>
            <a:r>
              <a:rPr b="1" lang="en-US" sz="2400"/>
              <a:t>Vastaus litroina = 0,25 m³ * (1000 L/m³).</a:t>
            </a:r>
            <a:endParaRPr b="1" sz="2400"/>
          </a:p>
          <a:p>
            <a:pPr indent="0" lvl="0" marL="0" rtl="0" algn="just">
              <a:lnSpc>
                <a:spcPct val="100000"/>
              </a:lnSpc>
              <a:spcBef>
                <a:spcPts val="480"/>
              </a:spcBef>
              <a:spcAft>
                <a:spcPts val="0"/>
              </a:spcAft>
              <a:buClr>
                <a:schemeClr val="dk1"/>
              </a:buClr>
              <a:buSzPts val="1100"/>
              <a:buFont typeface="Arial"/>
              <a:buNone/>
            </a:pPr>
            <a:r>
              <a:rPr b="1" lang="en-US" sz="2400"/>
              <a:t>Vastaus litroina = 250 L</a:t>
            </a:r>
            <a:endParaRPr b="1" sz="2400"/>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Tilavuus</a:t>
            </a:r>
            <a:endParaRPr b="1">
              <a:solidFill>
                <a:srgbClr val="166C59"/>
              </a:solidFill>
            </a:endParaRPr>
          </a:p>
        </p:txBody>
      </p:sp>
      <p:sp>
        <p:nvSpPr>
          <p:cNvPr id="47" name="Google Shape;47;p2"/>
          <p:cNvSpPr txBox="1"/>
          <p:nvPr>
            <p:ph idx="1" type="body"/>
          </p:nvPr>
        </p:nvSpPr>
        <p:spPr>
          <a:xfrm>
            <a:off x="441193" y="980728"/>
            <a:ext cx="8229600" cy="5544616"/>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480"/>
              </a:spcBef>
              <a:spcAft>
                <a:spcPts val="0"/>
              </a:spcAft>
              <a:buClr>
                <a:schemeClr val="dk1"/>
              </a:buClr>
              <a:buSzPts val="1100"/>
              <a:buFont typeface="Arial"/>
              <a:buNone/>
            </a:pPr>
            <a:r>
              <a:rPr b="1" lang="en-US" sz="2400"/>
              <a:t>Tilavuudella mitataan objektin sisältämän tilan määrää. Jos esimerkiksi kuppiin mahtuu 100 ml vettä aina sen reunaan asti, sen tilavuuden sanotaan olevan 100 ml. </a:t>
            </a:r>
            <a:endParaRPr b="1" sz="2400"/>
          </a:p>
          <a:p>
            <a:pPr indent="0" lvl="0" marL="0" rtl="0" algn="just">
              <a:lnSpc>
                <a:spcPct val="100000"/>
              </a:lnSpc>
              <a:spcBef>
                <a:spcPts val="480"/>
              </a:spcBef>
              <a:spcAft>
                <a:spcPts val="0"/>
              </a:spcAft>
              <a:buClr>
                <a:schemeClr val="dk1"/>
              </a:buClr>
              <a:buSzPts val="1100"/>
              <a:buFont typeface="Arial"/>
              <a:buNone/>
            </a:pPr>
            <a:r>
              <a:rPr b="1" lang="en-US" sz="2400"/>
              <a:t>Tilavuus voidaan määritellä myös kolmiulotteisen kappaleen viemän tilan määräksi. Kappaleen kuten kuution tai kuutiomuodon tilavuus mitataan laskemalla sen sisältämien yksikkökuutioiden määrä. </a:t>
            </a:r>
            <a:endParaRPr b="1" sz="2400"/>
          </a:p>
          <a:p>
            <a:pPr indent="0" lvl="0" marL="0" rtl="0" algn="just">
              <a:lnSpc>
                <a:spcPct val="100000"/>
              </a:lnSpc>
              <a:spcBef>
                <a:spcPts val="480"/>
              </a:spcBef>
              <a:spcAft>
                <a:spcPts val="0"/>
              </a:spcAft>
              <a:buClr>
                <a:schemeClr val="dk1"/>
              </a:buClr>
              <a:buSzPts val="1100"/>
              <a:buFont typeface="Arial"/>
              <a:buNone/>
            </a:pPr>
            <a:r>
              <a:rPr b="1" lang="en-US" sz="2400"/>
              <a:t>Tilavuutta voidaan parhaiten havainnollistaa ajattelemalla, että se on minkä tahansa kolmiulotteisen esineen tai kiinteän muodon ympäröimä/varaama tilavuus. </a:t>
            </a:r>
            <a:endParaRPr b="1" sz="2400"/>
          </a:p>
          <a:p>
            <a:pPr indent="0" lvl="0" marL="0" rtl="0" algn="just">
              <a:lnSpc>
                <a:spcPct val="100000"/>
              </a:lnSpc>
              <a:spcBef>
                <a:spcPts val="480"/>
              </a:spcBef>
              <a:spcAft>
                <a:spcPts val="0"/>
              </a:spcAft>
              <a:buClr>
                <a:srgbClr val="3F3F3F"/>
              </a:buClr>
              <a:buSzPts val="2400"/>
              <a:buNone/>
            </a:pPr>
            <a:r>
              <a:t/>
            </a:r>
            <a:endParaRPr b="1"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en-US">
                <a:solidFill>
                  <a:srgbClr val="166C59"/>
                </a:solidFill>
              </a:rPr>
              <a:t>Tilavuuden</a:t>
            </a:r>
            <a:r>
              <a:rPr b="1" lang="en-US">
                <a:solidFill>
                  <a:srgbClr val="166C59"/>
                </a:solidFill>
              </a:rPr>
              <a:t> määritelmä</a:t>
            </a:r>
            <a:endParaRPr b="1">
              <a:solidFill>
                <a:srgbClr val="166C59"/>
              </a:solidFill>
            </a:endParaRPr>
          </a:p>
          <a:p>
            <a:pPr indent="0" lvl="0" marL="0" rtl="0" algn="ctr">
              <a:lnSpc>
                <a:spcPct val="100000"/>
              </a:lnSpc>
              <a:spcBef>
                <a:spcPts val="0"/>
              </a:spcBef>
              <a:spcAft>
                <a:spcPts val="0"/>
              </a:spcAft>
              <a:buClr>
                <a:schemeClr val="dk1"/>
              </a:buClr>
              <a:buSzPts val="1100"/>
              <a:buFont typeface="Arial"/>
              <a:buNone/>
            </a:pPr>
            <a:r>
              <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sp>
        <p:nvSpPr>
          <p:cNvPr id="53" name="Google Shape;53;p3"/>
          <p:cNvSpPr txBox="1"/>
          <p:nvPr>
            <p:ph idx="1" type="body"/>
          </p:nvPr>
        </p:nvSpPr>
        <p:spPr>
          <a:xfrm>
            <a:off x="457200" y="1166018"/>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en-US" sz="2400">
                <a:solidFill>
                  <a:schemeClr val="dk1"/>
                </a:solidFill>
              </a:rPr>
              <a:t>Tilavuus määritellään kolmiulotteisen kappaleen täyttämäksi tilaksi. Joidenkin kappaleiden tilavuutta on vaikea havainnollistaa, mutta tilavuutta voidaan vertailla eri muotojen välillä. Esimerkiksi säilytysrasian tilavuus on suurempi kuin sen sisälle sijoitetun pyyhekumin tilavuus. Kun haluamme laskea jonkin kaksiulotteisen muodon pinta-alan, jaamme muodon yhtä suuriin neliöyksiköihin. Vastaavasti kolmiulotteisten kappaleiden tilavuutta laskiessamme jaamme sen yhtä suuriin kuutioyksiköihin. Seuraavassa osiossa opimme, miten lasketaan erilaisten kolmiulotteisten kappaleiden tilavuus.</a:t>
            </a:r>
            <a:endParaRPr b="1" sz="4400"/>
          </a:p>
        </p:txBody>
      </p:sp>
      <p:pic>
        <p:nvPicPr>
          <p:cNvPr descr="Obrázok, na ktorom je šodži, budova&#10;&#10;Automaticky generovaný popis" id="54" name="Google Shape;54;p3"/>
          <p:cNvPicPr preferRelativeResize="0"/>
          <p:nvPr/>
        </p:nvPicPr>
        <p:blipFill rotWithShape="1">
          <a:blip r:embed="rId3">
            <a:alphaModFix/>
          </a:blip>
          <a:srcRect b="0" l="0" r="0" t="0"/>
          <a:stretch/>
        </p:blipFill>
        <p:spPr>
          <a:xfrm>
            <a:off x="3112238" y="4964399"/>
            <a:ext cx="2919525" cy="16586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en-US">
                <a:solidFill>
                  <a:srgbClr val="166C59"/>
                </a:solidFill>
              </a:rPr>
              <a:t>Kuutiomuodon tilavuus</a:t>
            </a:r>
            <a:endParaRPr b="1">
              <a:solidFill>
                <a:srgbClr val="166C59"/>
              </a:solidFill>
            </a:endParaRPr>
          </a:p>
          <a:p>
            <a:pPr indent="0" lvl="0" marL="0" rtl="0" algn="ctr">
              <a:lnSpc>
                <a:spcPct val="100000"/>
              </a:lnSpc>
              <a:spcBef>
                <a:spcPts val="0"/>
              </a:spcBef>
              <a:spcAft>
                <a:spcPts val="0"/>
              </a:spcAft>
              <a:buClr>
                <a:schemeClr val="dk1"/>
              </a:buClr>
              <a:buSzPts val="1100"/>
              <a:buFont typeface="Arial"/>
              <a:buNone/>
            </a:pPr>
            <a:r>
              <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sp>
        <p:nvSpPr>
          <p:cNvPr id="60" name="Google Shape;60;p4"/>
          <p:cNvSpPr txBox="1"/>
          <p:nvPr>
            <p:ph idx="1" type="body"/>
          </p:nvPr>
        </p:nvSpPr>
        <p:spPr>
          <a:xfrm>
            <a:off x="457200" y="1073783"/>
            <a:ext cx="8229600" cy="5328592"/>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en-US" sz="2400">
                <a:solidFill>
                  <a:schemeClr val="dk1"/>
                </a:solidFill>
              </a:rPr>
              <a:t>Oletetaan, että meillä on suorakaiteen muotoisia levyjä, joiden pituus on l ja leveys b. Jos ne pinotaan päällekkäin korkeuteen h asti, saadaan kuutiomuoto, jonka mitat ovat l, b, h. Tämä voidaan huomata alla olevasta kuvasta, jossa on esitetty näin muodostuneen kuutiomuodon pituus, leveys ja korkeus.</a:t>
            </a:r>
            <a:endParaRPr b="1" sz="3600"/>
          </a:p>
          <a:p>
            <a:pPr indent="0" lvl="0" marL="0" rtl="0" algn="just">
              <a:lnSpc>
                <a:spcPct val="100000"/>
              </a:lnSpc>
              <a:spcBef>
                <a:spcPts val="0"/>
              </a:spcBef>
              <a:spcAft>
                <a:spcPts val="0"/>
              </a:spcAft>
              <a:buClr>
                <a:schemeClr val="dk1"/>
              </a:buClr>
              <a:buSzPts val="1100"/>
              <a:buFont typeface="Arial"/>
              <a:buNone/>
            </a:pPr>
            <a:r>
              <a:t/>
            </a:r>
            <a:endParaRPr b="1" sz="2400"/>
          </a:p>
          <a:p>
            <a:pPr indent="0" lvl="0" marL="0" rtl="0" algn="just">
              <a:lnSpc>
                <a:spcPct val="100000"/>
              </a:lnSpc>
              <a:spcBef>
                <a:spcPts val="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rPr b="1" lang="en-US" sz="2400"/>
              <a:t>Tämän kuutiomuodon varaaman tilan määrän laskemiseen käytetään kaavaa: kuution tilavuus = l × b × h.</a:t>
            </a:r>
            <a:endParaRPr/>
          </a:p>
        </p:txBody>
      </p:sp>
      <p:pic>
        <p:nvPicPr>
          <p:cNvPr descr="Obrázok, na ktorom je text, stôl, nábytok, pingpongový stôl&#10;&#10;Automaticky generovaný popis" id="61" name="Google Shape;61;p4"/>
          <p:cNvPicPr preferRelativeResize="0"/>
          <p:nvPr/>
        </p:nvPicPr>
        <p:blipFill rotWithShape="1">
          <a:blip r:embed="rId3">
            <a:alphaModFix/>
          </a:blip>
          <a:srcRect b="0" l="0" r="0" t="0"/>
          <a:stretch/>
        </p:blipFill>
        <p:spPr>
          <a:xfrm>
            <a:off x="1577548" y="3052061"/>
            <a:ext cx="5988903" cy="137203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100"/>
              <a:buFont typeface="Arial"/>
              <a:buNone/>
            </a:pPr>
            <a:r>
              <a:rPr b="1" lang="en-US">
                <a:solidFill>
                  <a:srgbClr val="166C59"/>
                </a:solidFill>
              </a:rPr>
              <a:t>Kuution tilavuus</a:t>
            </a:r>
            <a:endParaRPr b="1">
              <a:solidFill>
                <a:srgbClr val="166C59"/>
              </a:solidFill>
            </a:endParaRPr>
          </a:p>
          <a:p>
            <a:pPr indent="0" lvl="0" marL="0" rtl="0" algn="ctr">
              <a:lnSpc>
                <a:spcPct val="100000"/>
              </a:lnSpc>
              <a:spcBef>
                <a:spcPts val="0"/>
              </a:spcBef>
              <a:spcAft>
                <a:spcPts val="0"/>
              </a:spcAft>
              <a:buClr>
                <a:srgbClr val="166C59"/>
              </a:buClr>
              <a:buSzPts val="4400"/>
              <a:buFont typeface="Calibri"/>
              <a:buNone/>
            </a:pPr>
            <a:r>
              <a:t/>
            </a:r>
            <a:endParaRPr b="1">
              <a:solidFill>
                <a:srgbClr val="166C59"/>
              </a:solidFill>
            </a:endParaRPr>
          </a:p>
        </p:txBody>
      </p:sp>
      <p:sp>
        <p:nvSpPr>
          <p:cNvPr id="67" name="Google Shape;67;p5"/>
          <p:cNvSpPr txBox="1"/>
          <p:nvPr>
            <p:ph idx="1" type="body"/>
          </p:nvPr>
        </p:nvSpPr>
        <p:spPr>
          <a:xfrm>
            <a:off x="395536" y="1541284"/>
            <a:ext cx="8229600" cy="5328592"/>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2400"/>
              <a:buNone/>
            </a:pPr>
            <a:r>
              <a:rPr b="1" lang="en-US" sz="2400"/>
              <a:t>Kuutio on kuutiomuotojen erikoistapaus, jossa sen kaikki kolme sivua ovat yhtä suuret. Jos esitämme sivun pituuden arvon muodossa "a", kuution tilavuus voidaan laskea kaavalla: Kuution tilavuus = a × a × a = a³. Oheisesta kuvasta voi tarkastella kuution sivujen pituutta ja sen viemää tilaa.</a:t>
            </a:r>
            <a:endParaRPr/>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t/>
            </a:r>
            <a:endParaRPr b="1" sz="2400"/>
          </a:p>
        </p:txBody>
      </p:sp>
      <p:pic>
        <p:nvPicPr>
          <p:cNvPr id="68" name="Google Shape;68;p5"/>
          <p:cNvPicPr preferRelativeResize="0"/>
          <p:nvPr/>
        </p:nvPicPr>
        <p:blipFill rotWithShape="1">
          <a:blip r:embed="rId3">
            <a:alphaModFix/>
          </a:blip>
          <a:srcRect b="0" l="0" r="0" t="0"/>
          <a:stretch/>
        </p:blipFill>
        <p:spPr>
          <a:xfrm>
            <a:off x="3181350" y="3717032"/>
            <a:ext cx="2781300" cy="2438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6"/>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Lieriön </a:t>
            </a:r>
            <a:r>
              <a:rPr b="1" lang="en-US">
                <a:solidFill>
                  <a:srgbClr val="166C59"/>
                </a:solidFill>
              </a:rPr>
              <a:t>tilavuus</a:t>
            </a:r>
            <a:endParaRPr b="1">
              <a:solidFill>
                <a:srgbClr val="166C59"/>
              </a:solidFill>
            </a:endParaRPr>
          </a:p>
        </p:txBody>
      </p:sp>
      <p:sp>
        <p:nvSpPr>
          <p:cNvPr id="74" name="Google Shape;74;p6"/>
          <p:cNvSpPr txBox="1"/>
          <p:nvPr>
            <p:ph idx="1" type="body"/>
          </p:nvPr>
        </p:nvSpPr>
        <p:spPr>
          <a:xfrm>
            <a:off x="458866" y="980728"/>
            <a:ext cx="8229600" cy="4525963"/>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480"/>
              </a:spcBef>
              <a:spcAft>
                <a:spcPts val="0"/>
              </a:spcAft>
              <a:buClr>
                <a:schemeClr val="dk1"/>
              </a:buClr>
              <a:buSzPts val="1100"/>
              <a:buFont typeface="Arial"/>
              <a:buNone/>
            </a:pPr>
            <a:r>
              <a:rPr b="1" lang="en-US" sz="2400"/>
              <a:t>Aivan kuten kuutio rakentuu suorakulmioista, lieriö voidaan rakentaa samankokoisista ympyröistä.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3600"/>
          </a:p>
          <a:p>
            <a:pPr indent="0" lvl="0" marL="0" rtl="0" algn="just">
              <a:spcBef>
                <a:spcPts val="0"/>
              </a:spcBef>
              <a:spcAft>
                <a:spcPts val="0"/>
              </a:spcAft>
              <a:buClr>
                <a:schemeClr val="dk1"/>
              </a:buClr>
              <a:buSzPts val="1100"/>
              <a:buFont typeface="Arial"/>
              <a:buNone/>
            </a:pPr>
            <a:r>
              <a:rPr b="1" lang="en-US" sz="2400">
                <a:solidFill>
                  <a:schemeClr val="dk1"/>
                </a:solidFill>
              </a:rPr>
              <a:t>Lieriö on putkimainen rakenne, jossa on kaksi yhdensuuntaista pyöreää pohjaa. Pohjia yhdistää kaareva pinta, joka on kiinteän etäisyyden päässä keskipisteestä. Näiden kahden pohjan välinen etäisyys on tällöin siis lieriön korkeus. Jos katsotaan, että "r" on pyöreän pohjan (ja yläosan) säde ja "h" lieriön korkeus, lieriön tilavuus voidaan ilmaista seuraavasti: lieriön tilavuus = π r² h</a:t>
            </a:r>
            <a:endParaRPr b="1" sz="3600"/>
          </a:p>
          <a:p>
            <a:pPr indent="0" lvl="0" marL="0" rtl="0" algn="l">
              <a:lnSpc>
                <a:spcPct val="100000"/>
              </a:lnSpc>
              <a:spcBef>
                <a:spcPts val="480"/>
              </a:spcBef>
              <a:spcAft>
                <a:spcPts val="0"/>
              </a:spcAft>
              <a:buClr>
                <a:srgbClr val="3F3F3F"/>
              </a:buClr>
              <a:buSzPts val="2400"/>
              <a:buNone/>
            </a:pPr>
            <a:r>
              <a:t/>
            </a:r>
            <a:endParaRPr b="1" sz="2400"/>
          </a:p>
          <a:p>
            <a:pPr indent="0" lvl="0" marL="0" rtl="0" algn="l">
              <a:lnSpc>
                <a:spcPct val="100000"/>
              </a:lnSpc>
              <a:spcBef>
                <a:spcPts val="480"/>
              </a:spcBef>
              <a:spcAft>
                <a:spcPts val="0"/>
              </a:spcAft>
              <a:buClr>
                <a:srgbClr val="3F3F3F"/>
              </a:buClr>
              <a:buSzPts val="2400"/>
              <a:buNone/>
            </a:pPr>
            <a:r>
              <a:t/>
            </a:r>
            <a:endParaRPr sz="2400"/>
          </a:p>
        </p:txBody>
      </p:sp>
      <p:pic>
        <p:nvPicPr>
          <p:cNvPr descr="Obrázok, na ktorom je hudba, bubon&#10;&#10;Automaticky generovaný popis" id="75" name="Google Shape;75;p6"/>
          <p:cNvPicPr preferRelativeResize="0"/>
          <p:nvPr/>
        </p:nvPicPr>
        <p:blipFill rotWithShape="1">
          <a:blip r:embed="rId3">
            <a:alphaModFix/>
          </a:blip>
          <a:srcRect b="0" l="0" r="0" t="0"/>
          <a:stretch/>
        </p:blipFill>
        <p:spPr>
          <a:xfrm>
            <a:off x="1763688" y="1934018"/>
            <a:ext cx="5424805" cy="131064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Pyramidin tilavuus</a:t>
            </a:r>
            <a:endParaRPr b="1">
              <a:solidFill>
                <a:srgbClr val="166C59"/>
              </a:solidFill>
            </a:endParaRPr>
          </a:p>
        </p:txBody>
      </p:sp>
      <p:sp>
        <p:nvSpPr>
          <p:cNvPr id="81" name="Google Shape;81;p7"/>
          <p:cNvSpPr txBox="1"/>
          <p:nvPr>
            <p:ph idx="1" type="body"/>
          </p:nvPr>
        </p:nvSpPr>
        <p:spPr>
          <a:xfrm>
            <a:off x="323528" y="1048946"/>
            <a:ext cx="8229600" cy="4525963"/>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2400"/>
              <a:buNone/>
            </a:pPr>
            <a:r>
              <a:t/>
            </a:r>
            <a:endParaRPr b="1" sz="3500"/>
          </a:p>
          <a:p>
            <a:pPr indent="0" lvl="0" marL="0" rtl="0" algn="just">
              <a:spcBef>
                <a:spcPts val="0"/>
              </a:spcBef>
              <a:spcAft>
                <a:spcPts val="0"/>
              </a:spcAft>
              <a:buClr>
                <a:schemeClr val="dk1"/>
              </a:buClr>
              <a:buSzPts val="1100"/>
              <a:buFont typeface="Arial"/>
              <a:buNone/>
            </a:pPr>
            <a:r>
              <a:rPr b="1" lang="en-US" sz="2300">
                <a:solidFill>
                  <a:schemeClr val="dk1"/>
                </a:solidFill>
              </a:rPr>
              <a:t>Pyramidien pohjana toimii monikulmio. Sen sivuina toimivat kolmiot, jotka kohtaavat huipussaan. Pyramidin tilavuus lasketaan seuraavalla kaavalla: pyramidin tilavuus = 1/3 × pohjan pituus × pohjan leveys × pyramidin korkeus. Tämä kaava voidaan kirjoittaa myös seuraavasti: 1/3 × monikulmion pohjapinta-ala × pyramidin korkeus.</a:t>
            </a:r>
            <a:endParaRPr b="1" sz="35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rgbClr val="3F3F3F"/>
              </a:buClr>
              <a:buSzPts val="2400"/>
              <a:buNone/>
            </a:pPr>
            <a:r>
              <a:t/>
            </a:r>
            <a:endParaRPr b="1" sz="2400"/>
          </a:p>
        </p:txBody>
      </p:sp>
      <p:pic>
        <p:nvPicPr>
          <p:cNvPr id="82" name="Google Shape;82;p7"/>
          <p:cNvPicPr preferRelativeResize="0"/>
          <p:nvPr/>
        </p:nvPicPr>
        <p:blipFill rotWithShape="1">
          <a:blip r:embed="rId3">
            <a:alphaModFix/>
          </a:blip>
          <a:srcRect b="0" l="0" r="0" t="0"/>
          <a:stretch/>
        </p:blipFill>
        <p:spPr>
          <a:xfrm>
            <a:off x="3025315" y="3939311"/>
            <a:ext cx="3093370" cy="234932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Kartion tilavuus</a:t>
            </a:r>
            <a:endParaRPr b="1">
              <a:solidFill>
                <a:srgbClr val="166C59"/>
              </a:solidFill>
            </a:endParaRPr>
          </a:p>
        </p:txBody>
      </p:sp>
      <p:sp>
        <p:nvSpPr>
          <p:cNvPr id="88" name="Google Shape;88;p8"/>
          <p:cNvSpPr txBox="1"/>
          <p:nvPr>
            <p:ph idx="1" type="body"/>
          </p:nvPr>
        </p:nvSpPr>
        <p:spPr>
          <a:xfrm>
            <a:off x="457200" y="980728"/>
            <a:ext cx="8229600" cy="4525963"/>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3F3F3F"/>
              </a:buClr>
              <a:buSzPts val="2400"/>
              <a:buNone/>
            </a:pPr>
            <a:r>
              <a:t/>
            </a:r>
            <a:endParaRPr b="1" sz="2400"/>
          </a:p>
          <a:p>
            <a:pPr indent="0" lvl="0" marL="0" rtl="0" algn="just">
              <a:lnSpc>
                <a:spcPct val="100000"/>
              </a:lnSpc>
              <a:spcBef>
                <a:spcPts val="480"/>
              </a:spcBef>
              <a:spcAft>
                <a:spcPts val="0"/>
              </a:spcAft>
              <a:buClr>
                <a:srgbClr val="3F3F3F"/>
              </a:buClr>
              <a:buSzPts val="2400"/>
              <a:buNone/>
            </a:pPr>
            <a:r>
              <a:rPr b="1" lang="en-US" sz="2400"/>
              <a:t>Kartion ja pyramidin eroavat toisistaan siten, että kartion pohja on pyöreä, kun taas pyramidin pohja on monikulmio. Kartion tilavuus lasketaan kaavalla: 1/3 ×πr²h.</a:t>
            </a:r>
            <a:endParaRPr b="1" sz="2400"/>
          </a:p>
        </p:txBody>
      </p:sp>
      <p:pic>
        <p:nvPicPr>
          <p:cNvPr id="89" name="Google Shape;89;p8"/>
          <p:cNvPicPr preferRelativeResize="0"/>
          <p:nvPr/>
        </p:nvPicPr>
        <p:blipFill rotWithShape="1">
          <a:blip r:embed="rId3">
            <a:alphaModFix/>
          </a:blip>
          <a:srcRect b="0" l="0" r="0" t="0"/>
          <a:stretch/>
        </p:blipFill>
        <p:spPr>
          <a:xfrm>
            <a:off x="3111504" y="2996952"/>
            <a:ext cx="2920991" cy="26784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9"/>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en-US">
                <a:solidFill>
                  <a:srgbClr val="166C59"/>
                </a:solidFill>
              </a:rPr>
              <a:t>Pallon tilavuus</a:t>
            </a:r>
            <a:endParaRPr b="1">
              <a:solidFill>
                <a:srgbClr val="166C59"/>
              </a:solidFill>
            </a:endParaRPr>
          </a:p>
        </p:txBody>
      </p:sp>
      <p:sp>
        <p:nvSpPr>
          <p:cNvPr id="95" name="Google Shape;95;p9"/>
          <p:cNvSpPr txBox="1"/>
          <p:nvPr>
            <p:ph idx="1" type="body"/>
          </p:nvPr>
        </p:nvSpPr>
        <p:spPr>
          <a:xfrm>
            <a:off x="395536" y="983878"/>
            <a:ext cx="8229600" cy="4525963"/>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480"/>
              </a:spcBef>
              <a:spcAft>
                <a:spcPts val="0"/>
              </a:spcAft>
              <a:buClr>
                <a:schemeClr val="dk1"/>
              </a:buClr>
              <a:buSzPts val="1100"/>
              <a:buFont typeface="Arial"/>
              <a:buNone/>
            </a:pPr>
            <a:r>
              <a:rPr b="1" lang="en-US" sz="2400"/>
              <a:t>Pallon tilavuudella tarkoitetaan sen muodon varaamaa tilaa.</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t/>
            </a:r>
            <a:endParaRPr b="1" sz="2400"/>
          </a:p>
          <a:p>
            <a:pPr indent="0" lvl="0" marL="0" rtl="0" algn="just">
              <a:lnSpc>
                <a:spcPct val="100000"/>
              </a:lnSpc>
              <a:spcBef>
                <a:spcPts val="480"/>
              </a:spcBef>
              <a:spcAft>
                <a:spcPts val="0"/>
              </a:spcAft>
              <a:buClr>
                <a:schemeClr val="dk1"/>
              </a:buClr>
              <a:buSzPts val="1100"/>
              <a:buFont typeface="Arial"/>
              <a:buNone/>
            </a:pPr>
            <a:r>
              <a:rPr b="1" lang="en-US" sz="2400"/>
              <a:t>Pallon, jonka säde on r tilavuus on 4/3 πr³.</a:t>
            </a:r>
            <a:endParaRPr b="1" sz="2400"/>
          </a:p>
          <a:p>
            <a:pPr indent="0" lvl="0" marL="0" rtl="0" algn="just">
              <a:lnSpc>
                <a:spcPct val="100000"/>
              </a:lnSpc>
              <a:spcBef>
                <a:spcPts val="480"/>
              </a:spcBef>
              <a:spcAft>
                <a:spcPts val="0"/>
              </a:spcAft>
              <a:buClr>
                <a:schemeClr val="dk1"/>
              </a:buClr>
              <a:buSzPts val="1100"/>
              <a:buFont typeface="Arial"/>
              <a:buNone/>
            </a:pPr>
            <a:r>
              <a:rPr b="1" lang="en-US" sz="2400"/>
              <a:t>Nyt kun olemme tutustuneet erilaisten geometristen muotojen kaavoihin, tarkastelkaamme tilavuuden eri yksiköitä.</a:t>
            </a:r>
            <a:endParaRPr b="1" sz="2400"/>
          </a:p>
          <a:p>
            <a:pPr indent="0" lvl="0" marL="0" rtl="0" algn="just">
              <a:lnSpc>
                <a:spcPct val="100000"/>
              </a:lnSpc>
              <a:spcBef>
                <a:spcPts val="480"/>
              </a:spcBef>
              <a:spcAft>
                <a:spcPts val="0"/>
              </a:spcAft>
              <a:buClr>
                <a:srgbClr val="3F3F3F"/>
              </a:buClr>
              <a:buSzPts val="2400"/>
              <a:buNone/>
            </a:pPr>
            <a:r>
              <a:t/>
            </a:r>
            <a:endParaRPr b="1" sz="2400"/>
          </a:p>
        </p:txBody>
      </p:sp>
      <p:pic>
        <p:nvPicPr>
          <p:cNvPr id="96" name="Google Shape;96;p9"/>
          <p:cNvPicPr preferRelativeResize="0"/>
          <p:nvPr/>
        </p:nvPicPr>
        <p:blipFill rotWithShape="1">
          <a:blip r:embed="rId3">
            <a:alphaModFix/>
          </a:blip>
          <a:srcRect b="0" l="0" r="0" t="0"/>
          <a:stretch/>
        </p:blipFill>
        <p:spPr>
          <a:xfrm>
            <a:off x="3348286" y="1628800"/>
            <a:ext cx="2324100" cy="22574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2016-10-07T11:12:08Z</dcterms:created>
</cp:coreProperties>
</file>