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6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0" r:id="rId11"/>
    <p:sldId id="271" r:id="rId12"/>
    <p:sldId id="272" r:id="rId13"/>
    <p:sldId id="273" r:id="rId14"/>
    <p:sldId id="275" r:id="rId15"/>
    <p:sldId id="276" r:id="rId16"/>
    <p:sldId id="278" r:id="rId17"/>
    <p:sldId id="279" r:id="rId18"/>
    <p:sldId id="280" r:id="rId19"/>
    <p:sldId id="286" r:id="rId20"/>
    <p:sldId id="287" r:id="rId21"/>
    <p:sldId id="290" r:id="rId22"/>
    <p:sldId id="291" r:id="rId23"/>
    <p:sldId id="292" r:id="rId24"/>
    <p:sldId id="300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317" r:id="rId39"/>
    <p:sldId id="318" r:id="rId40"/>
    <p:sldId id="319" r:id="rId41"/>
    <p:sldId id="320" r:id="rId42"/>
    <p:sldId id="321" r:id="rId43"/>
    <p:sldId id="322" r:id="rId44"/>
    <p:sldId id="323" r:id="rId45"/>
    <p:sldId id="324" r:id="rId46"/>
    <p:sldId id="325" r:id="rId47"/>
    <p:sldId id="258" r:id="rId48"/>
    <p:sldId id="326" r:id="rId49"/>
    <p:sldId id="327" r:id="rId50"/>
    <p:sldId id="328" r:id="rId51"/>
    <p:sldId id="329" r:id="rId52"/>
    <p:sldId id="330" r:id="rId53"/>
    <p:sldId id="331" r:id="rId54"/>
    <p:sldId id="332" r:id="rId55"/>
    <p:sldId id="266" r:id="rId56"/>
    <p:sldId id="267" r:id="rId57"/>
    <p:sldId id="333" r:id="rId58"/>
    <p:sldId id="269" r:id="rId59"/>
    <p:sldId id="334" r:id="rId60"/>
    <p:sldId id="335" r:id="rId61"/>
    <p:sldId id="336" r:id="rId62"/>
    <p:sldId id="337" r:id="rId63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7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4271A-D296-418E-82C3-5CE6F6F86EA5}" type="datetimeFigureOut">
              <a:rPr lang="ro-RO" smtClean="0"/>
              <a:t>02.02.2023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7A244-676C-4D9C-8EFA-18B47D01D03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16489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7A244-676C-4D9C-8EFA-18B47D01D032}" type="slidenum">
              <a:rPr lang="ro-RO" smtClean="0"/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39533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36433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7932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1069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403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mquest.ro/home/ch?c=6" TargetMode="External"/><Relationship Id="rId2" Type="http://schemas.openxmlformats.org/officeDocument/2006/relationships/hyperlink" Target="https://mquest.ro/home/learnunitnew?id=3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coalaintuitext.ro/blog/matematica-clasa-a-iii-a-2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6498"/>
            <a:ext cx="8229600" cy="1143000"/>
          </a:xfrm>
        </p:spPr>
        <p:txBody>
          <a:bodyPr/>
          <a:lstStyle/>
          <a:p>
            <a:pPr algn="ctr"/>
            <a:r>
              <a:rPr lang="en-US" b="1" dirty="0" err="1"/>
              <a:t>Mitä</a:t>
            </a:r>
            <a:r>
              <a:rPr lang="en-US" b="1" dirty="0"/>
              <a:t> </a:t>
            </a:r>
            <a:r>
              <a:rPr lang="en-US" b="1" dirty="0" err="1"/>
              <a:t>ovat</a:t>
            </a:r>
            <a:r>
              <a:rPr lang="en-US" b="1" dirty="0"/>
              <a:t> </a:t>
            </a:r>
            <a:r>
              <a:rPr lang="en-US" b="1" dirty="0" err="1"/>
              <a:t>murtoluvut</a:t>
            </a:r>
            <a:r>
              <a:rPr lang="en-US" b="1" dirty="0"/>
              <a:t>?</a:t>
            </a:r>
            <a:endParaRPr lang="ro-RO" b="1" dirty="0"/>
          </a:p>
        </p:txBody>
      </p:sp>
    </p:spTree>
    <p:extLst>
      <p:ext uri="{BB962C8B-B14F-4D97-AF65-F5344CB8AC3E}">
        <p14:creationId xmlns:p14="http://schemas.microsoft.com/office/powerpoint/2010/main" val="3357127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19C3A-5061-E58C-2854-B26DC8CF6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49466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fi-FI" b="1" dirty="0">
                <a:solidFill>
                  <a:srgbClr val="2E74B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Muoto muuttuu. Murtolukujen vahvistus ja yksinkertaistaminen</a:t>
            </a:r>
            <a:endParaRPr lang="en-US" b="1" dirty="0">
              <a:solidFill>
                <a:srgbClr val="2E74B5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i-FI" b="1" dirty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Muotomuutokset:</a:t>
            </a:r>
          </a:p>
          <a:p>
            <a:pPr marL="0" indent="0">
              <a:buNone/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Jos jaamme kokonaisuuden kolmeen yhtä suureen osaan ja erotamme sitten yhden osan, saamme saman määrän kuin jakaisimme kokonaisuuden 6 yhtä suureen osaan ja ottaisimme kaksi osaa.</a:t>
            </a:r>
          </a:p>
          <a:p>
            <a:pPr marL="0" indent="0">
              <a:buNone/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Niin:</a:t>
            </a:r>
          </a:p>
          <a:p>
            <a:pPr marL="0" indent="0">
              <a:buNone/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1/3 = 2/6</a:t>
            </a:r>
          </a:p>
          <a:p>
            <a:pPr marL="0" indent="0">
              <a:buNone/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Sen mukaan, mitä on sanottu, voimme kirjoittaa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2/5 = 4/10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5/3 = 12/20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2/3 = 4/6 = 6/9 = ... = 24/36 = ...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998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CC22D-F32E-F01D-172C-33672455D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923" y="87958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 err="1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Murto-osan</a:t>
            </a: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vahvistaminen</a:t>
            </a: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ja </a:t>
            </a:r>
            <a:r>
              <a:rPr lang="en-US" b="1" dirty="0" err="1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yksinkertaistaminen</a:t>
            </a: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Jos murto-osan A osoittaja ja nimittäjä ovat toisen murtoluvun B osoittajan ja nimittäjän kerrannaisia, sanotaan, että murto-osa A saatiin kertomalla murto-osa B.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Esimerkki: 8/9 = (8 × 5) / (9 × 5) = 40/45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Tässä tapauksessa sanotaan, että murtoluku 40/45 saatiin kertomalla murtoluku 8/9 - tarkemmin sanottuna kertomalla sekä osoittaja että nimittäjä numerolla 5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32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B4BE0-5710-53BD-BBC0-6DAC33FAA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64359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fi-FI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Murtoluvun kertominen tarkoittaa murtoluvun sekä osoittajan että nimittäjän kertomista samalla nollasta poikkeavalla luvulla, jolloin tämä operaatio tuottaa ekvivalentin murtoluvun: a/b = (a × c) / (b × c)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fi-FI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fi-FI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Vahvistuksen käänteistä toimintaa kutsutaan yksinkertaistamiseksi.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fi-FI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fi-FI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Yksinkertaistaminen tarkoittaa murtoluvun osoittajan ja nimittäjän jakamista samalla nollasta poikkeavalla luvulla, jolloin tämä operaatio tuottaa ekvivalentin murtoluvun: a/b = (a : c) / (b : c)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fi-FI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fi-FI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Operaatio: 2/7 = (2 × 3) / (7 × 3) = 6/21 edustaa vasemmalta oikealle vahvistusta ja oikealta vasemmalle yksinkertaistamista</a:t>
            </a:r>
            <a:r>
              <a:rPr lang="en-US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15979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C230D-01D6-F219-D02E-5E519AF46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24915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fi-FI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Mitä murtolukuja voidaan yksinkertaistaa? Pelkistymättömät jakeet</a:t>
            </a: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Tavallista murtolukua, jossa osoittaja ja nimittäjä ovat koalkisia lukuja (niiden ainoa yhteinen tekijä on 1), kutsutaan redusoitumattomaksi murtoluvuksi, eikä sitä voida yksinkertaistaa.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Murtoluku 4/16 ei ole redusoitumaton ja sitä voidaan yksinkertaistaa, koska sekä 4 että 16 ovat jaollisia 4:llä.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Sitä vastoin murto-osa 4/5 on redusoitumaton eikä sitä voida yksinkertaistaa, koska 4:n ja 5:n ainoa yhteinen tekijä on 1.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Yhteenvetona voidaan todeta, että mikä tahansa murtoluku, jonka nimittäjä ja osoittaja sisältävät muita yhteisiä kertoimia kuin 1, voidaan yksinkertaistaa, eli luvut eivät ole alkulukuja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765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95FE3-F1D6-4AA4-C98D-86FC790D9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99" y="1499077"/>
            <a:ext cx="8229600" cy="3678485"/>
          </a:xfrm>
        </p:spPr>
        <p:txBody>
          <a:bodyPr/>
          <a:lstStyle/>
          <a:p>
            <a:pPr algn="ctr"/>
            <a:r>
              <a:rPr lang="fi-FI" sz="24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Opi yksinkertaistamaan murtoluvut vastaaviksi muotoiksi. Pelkistymättömät jakeet. Yleiset päätekijät. Suurin yhteinen jakaja, CMMDC. Esimerkkejä</a:t>
            </a:r>
          </a:p>
          <a:p>
            <a:pPr algn="ctr"/>
            <a:endParaRPr lang="fi-FI" sz="2400" b="1" i="1" kern="1400" spc="-38" dirty="0"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i-FI" sz="24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Murtolukujen yksinkertaistaminen. Vastaavat murtoluvut</a:t>
            </a:r>
          </a:p>
          <a:p>
            <a:pPr algn="ctr"/>
            <a:r>
              <a:rPr lang="fi-FI" sz="24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Opitaan esimerkin avulla, yksinkertaistetaan murtoluku: 12/16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774484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EFA0D-AE97-ED7B-51E9-775EF7AFB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5193"/>
            <a:ext cx="8229600" cy="4752155"/>
          </a:xfrm>
        </p:spPr>
        <p:txBody>
          <a:bodyPr>
            <a:normAutofit fontScale="70000" lnSpcReduction="20000"/>
          </a:bodyPr>
          <a:lstStyle/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Murtoluvun osoittaja. Murtoviivan yläpuolella olevaa lukua 12 kutsutaan murtoluvun osoittajaksi.</a:t>
            </a: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Murtoluvun nimittäjä. Murtoviivan alapuolella olevaa lukua 16 kutsutaan murtoluvun nimittäjäksi.</a:t>
            </a: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Murtoluvun arvo. Murtoluku 12/16 kertoo kuinka moneen yhtä suureen osaan murtoviivan yläpuolella oleva luku on jaettu: 12 jaetaan 16 yhtä suureen osaan. Näin ollen murto-osan arvo lasketaan seuraavasti: 12:16 = 0,75</a:t>
            </a: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Huomaamme, että kaksi numeroa, osoittaja ja nimittäjä, ovat tasan jaollisia kahdella, joten jaamme ne samalla luvulla, 2: 12/16 = (12 : 2)/(16 : 2) = 6/8</a:t>
            </a: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Jakeen 6/8 arvo lasketaan seuraavasti: 6:8 = 0,75</a:t>
            </a: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Huomaamme, että murto-osan 6/8 arvo on yhtä suuri kuin murto-osan 12/16 arvo, eli 0,75</a:t>
            </a:r>
            <a:endParaRPr lang="ro-RO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576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9DF27-4F8F-8672-F4C3-0475DA8C7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76471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endParaRPr lang="fi-FI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fi-FI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Yhteinen jakaja. Lukua 2, johon murto-osan muodostavat kaksi lukua jaettiin, kutsutaan osoittajan ja nimittäjän yhteiseksi jakajaksi.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fi-FI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Yksinkertaistetun murtoluvun osoittaja on nyt 6 ja nimittäjä 8.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fi-FI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Lisäksi huomaamme, että kaksi uutta lukua, uusi osoittaja ja uusi nimittäjä, 6 ja 8, ovat jälleen tasan jaollisia 2:lla (niillä on yhteinen jakaja 2), joten jaamme murtoluvun osoittajan ja nimittäjän jälleen kahdella. : 6/8 = (6 : 2)/(8 : 2) = ¾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fi-FI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Jakeen 3/4 arvo lasketaan seuraavasti: 3:4 = 0,75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fi-FI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Saatu uusi murto-osa, 3/4, on siksi yksinkertaistettu murto-osa, joka vastaa murto-osia 12/16 ja 6/8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24080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521E3-6894-289A-3767-E7FD98534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203" y="1636535"/>
            <a:ext cx="7621009" cy="3165580"/>
          </a:xfrm>
        </p:spPr>
        <p:txBody>
          <a:bodyPr/>
          <a:lstStyle/>
          <a:p>
            <a:pPr algn="just"/>
            <a:r>
              <a:rPr lang="fi-FI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Pelkistymätön murto-osa. Lisäksi murto-osaa 3/4 kutsutaan redusoitumattomaksi murtoluvuksi, eli sitä ei voi enää yksinkertaistaa, se on yksinkertaisimmassa muodossaan, luvut 3 ja 4, murtoluvun osoittaja ja nimittäjä, ovat koalkilukuja (alkuluku välillä ne), joten niillä ei ole yhteisiä jakajia 1:n lisäksi</a:t>
            </a:r>
            <a:r>
              <a:rPr lang="en-US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866971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6FE6C-CEF7-E86F-435B-31C08E321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5194"/>
            <a:ext cx="8229600" cy="4525963"/>
          </a:xfrm>
        </p:spPr>
        <p:txBody>
          <a:bodyPr>
            <a:normAutofit fontScale="47500" lnSpcReduction="20000"/>
          </a:bodyPr>
          <a:lstStyle/>
          <a:p>
            <a:pPr marL="0" marR="35719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Kuinka yksinkertaistetaan murtoluku 12/16 sen yksinkertaisimpaan, pelkistymättömään muotoon?</a:t>
            </a:r>
            <a:endParaRPr lang="en-US" b="1" dirty="0">
              <a:solidFill>
                <a:srgbClr val="1F4D78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35719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b="1" dirty="0">
              <a:solidFill>
                <a:srgbClr val="1F4D78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Suurin yhteinen jakaja, CMMDC. Yksinkertaistaaksemme murtoluvun sen yksinkertaisimpaan, pelkistymättömään muotoon, meidän on jaettava murtoluvun osoittaja ja nimittäjä niiden suurimmalla yhteisellä jakajalla cmdc (12; 16).</a:t>
            </a:r>
          </a:p>
          <a:p>
            <a:pPr marL="0" marR="35719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35719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en-US" b="1" dirty="0" err="1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Hajoaminen</a:t>
            </a:r>
            <a:r>
              <a:rPr lang="en-US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alkutekijöihin</a:t>
            </a:r>
            <a:r>
              <a:rPr lang="en-US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Yksi tapa laskea cmmdc on alkuluku kaksi lukua ja sitten kertoa yhteiset alkutekijät pienimpiin potenssiin, katso alla.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Osoittaja ja nimittäjä, jaettu alkutekijöiden tuloiksi: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12 = 2 × 2 × 3 = 22 × 3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16 = 2 × 2 × 2 × 2 = 24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Suurin yhteinen jakaja CMMDC (12; 16) lasketaan kertomalla kaikki yhteiset alkutekijät (löytyy sekä osoittajasta että nimittäjästä) niiden pienimmille pottioille seuraavasti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LCM (12; 16) = (22 × 3; 24) = 22 = 4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798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84D91-255B-4AE1-F784-AD35E7F5D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36863"/>
            <a:ext cx="8229600" cy="4525963"/>
          </a:xfrm>
        </p:spPr>
        <p:txBody>
          <a:bodyPr/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sz="2000" b="1" dirty="0">
                <a:solidFill>
                  <a:srgbClr val="2E74B5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fi-FI" sz="2000" b="1" dirty="0">
                <a:solidFill>
                  <a:srgbClr val="2E74B5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Laske murtolukujen kaikkien nimittäjien pienin yhteinen kerrannainen, CMMMC</a:t>
            </a:r>
            <a:r>
              <a:rPr lang="en-US" sz="2000" b="1" dirty="0">
                <a:solidFill>
                  <a:srgbClr val="2E74B5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sz="20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CMMMC on verrattujen ekvivalenttien murtolukujen uusi nimittäjä.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sz="20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Murtolukujen tekijänimittäjät alkutekijöiksi, alkutekijöiden tuloina eksponenttikirjoituksessa.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sz="20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CMMMC:n laskemiseksi kerro kaikki nimittäjähajotuksessa näkyvät alkutekijät yksiselitteisesti suuriin potenssiin</a:t>
            </a:r>
            <a:r>
              <a:rPr lang="en-US" sz="20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000" dirty="0">
              <a:solidFill>
                <a:schemeClr val="tx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448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35169" y="4061379"/>
            <a:ext cx="1973087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48371" y="4818376"/>
            <a:ext cx="177711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pic>
        <p:nvPicPr>
          <p:cNvPr id="1025" name="Picture 1" descr="Fraction Vector Art, Icons, and Graphics for Free Download">
            <a:extLst>
              <a:ext uri="{FF2B5EF4-FFF2-40B4-BE49-F238E27FC236}">
                <a16:creationId xmlns:a16="http://schemas.microsoft.com/office/drawing/2014/main" id="{4BBC0C57-A7DA-47C3-0310-3FDB1F69F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271" y="1000518"/>
            <a:ext cx="3504396" cy="210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390B2558-DD7E-0577-D02A-2CBC6695F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88595" y="2826157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41A13E-A085-3ACA-E9E3-4ACEF3963C73}"/>
              </a:ext>
            </a:extLst>
          </p:cNvPr>
          <p:cNvSpPr txBox="1"/>
          <p:nvPr/>
        </p:nvSpPr>
        <p:spPr>
          <a:xfrm>
            <a:off x="931826" y="3433381"/>
            <a:ext cx="669690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0070C0"/>
                </a:solidFill>
              </a:rPr>
              <a:t>Mitä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 err="1">
                <a:solidFill>
                  <a:srgbClr val="0070C0"/>
                </a:solidFill>
              </a:rPr>
              <a:t>ovat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 err="1">
                <a:solidFill>
                  <a:srgbClr val="0070C0"/>
                </a:solidFill>
              </a:rPr>
              <a:t>tavalliset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 err="1">
                <a:solidFill>
                  <a:srgbClr val="0070C0"/>
                </a:solidFill>
              </a:rPr>
              <a:t>murtoluvut</a:t>
            </a:r>
            <a:r>
              <a:rPr lang="en-US" sz="2000" dirty="0">
                <a:solidFill>
                  <a:srgbClr val="0070C0"/>
                </a:solidFill>
              </a:rPr>
              <a:t>?</a:t>
            </a:r>
          </a:p>
          <a:p>
            <a:endParaRPr lang="en-US" sz="2000" dirty="0">
              <a:solidFill>
                <a:srgbClr val="0070C0"/>
              </a:solidFill>
            </a:endParaRPr>
          </a:p>
          <a:p>
            <a:r>
              <a:rPr lang="fi-FI" sz="2000" dirty="0"/>
              <a:t>Jos meidän on jaettava 6 omenaa tasan 3 lapsen kesken, suoritamme toimenpiteen:</a:t>
            </a:r>
          </a:p>
          <a:p>
            <a:r>
              <a:rPr lang="fi-FI" sz="2000" dirty="0"/>
              <a:t>6:3 = 2</a:t>
            </a:r>
          </a:p>
          <a:p>
            <a:r>
              <a:rPr lang="fi-FI" sz="2000" dirty="0"/>
              <a:t>Näin tiedämme, että jokainen lapsi saa 2 omenaa</a:t>
            </a: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1727295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34104-1F7F-07A3-BE5F-7BE0A9218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rgbClr val="2E74B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fi-FI" b="1" dirty="0">
                <a:solidFill>
                  <a:srgbClr val="2E74B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Tuo murtoluvut samaan nimittäjään kertomalla ne</a:t>
            </a:r>
            <a:r>
              <a:rPr lang="en-US" b="1" dirty="0">
                <a:solidFill>
                  <a:srgbClr val="2E74B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Murtoluvun kertominen = kertomalla sekä osion osoittaja että nimittäjä samalla nollasta poikkeavalla luvulla, jota kutsutaan kertoimeksi, jotta saadaan vastaava murtoluku.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Laske vahvistuskerroin kullekin yksittäiselle jakeelle seuraavasti: jaa CMMMC:n pienin yhteinen kerrannainen kunkin yksittäisen murto-osan nimittäjällä.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Vahvista jokainen murto-osa (kerrotaan sekä osion osoittaja että nimittäjä) kyseisen murto-osan "vahvistuskertoimella", joka on laskettu edellisessä kohdassa.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Vahvistus ei muuta murto-osan arvoa, vaan antaa vain vastaavan murto-osan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278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5CA1E-553D-8114-258D-D2490768AA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91691"/>
            <a:ext cx="82296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i-FI" sz="16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Murto-osa 45/75: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Jaa osoittaja ja nimittäjä alkutekijöiden tuloksi eksponentiaalisessa merkinnässä: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 = 32 × 5;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75 = 3 × 52;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Laske murtoluvun osoittajan ja nimittäjän suurin yhteinen jakaja, CMMDC, kerro kaikki niiden yhteiset alkutekijät pienimpiin potenssiin: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CMMDC (45; 75) = CMMDC (32 × 5; 3 × 52) = 3 × 5;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Jaa osoittaja ja nimittäjä suurimmalla yhteisellä jakajalla, CMMDC: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45/75 = (32 × 5) / (3 × 52) = ((32 × 5) : (3 × 5)) / ((3 × 52) : (3 × 5)) = 3/5.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Yksinkertaistetut jakeet ovat: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16/24 = 2/3;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45/75 = 3/5.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Yksinkertaistetut murtoluvut ovat alkuperäisiä murtolukuja vastaavia murtolukuja, joilla kullakin on sama arvo kuin alkuperäisellä murtoluvulla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16/24 ≈ 0.67; 2/3 ≈ 0.67;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45/75 = 0.6; 3/5 = 0.6;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568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3760A0-13BC-A637-333E-3515A62B3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24916"/>
            <a:ext cx="8229600" cy="4525963"/>
          </a:xfrm>
        </p:spPr>
        <p:txBody>
          <a:bodyPr/>
          <a:lstStyle/>
          <a:p>
            <a:pPr marL="0" marR="35719" indent="0" algn="just">
              <a:spcBef>
                <a:spcPts val="0"/>
              </a:spcBef>
              <a:buNone/>
            </a:pPr>
            <a:r>
              <a:rPr lang="en-US" sz="2000" b="1" dirty="0">
                <a:solidFill>
                  <a:srgbClr val="2E74B5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fi-FI" sz="2000" b="1" dirty="0">
                <a:solidFill>
                  <a:srgbClr val="2E74B5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Laskemme yksinkertaistettujen murtolukujen kaikista nimittäjistä pienimmän yhteiskerran, CMMMC</a:t>
            </a:r>
            <a:r>
              <a:rPr lang="en-US" sz="2000" b="1" dirty="0">
                <a:solidFill>
                  <a:srgbClr val="2E74B5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35719" indent="0" algn="just">
              <a:spcBef>
                <a:spcPts val="0"/>
              </a:spcBef>
              <a:buNone/>
            </a:pPr>
            <a:endParaRPr lang="en-US" sz="2000" b="1" dirty="0">
              <a:solidFill>
                <a:srgbClr val="2E74B5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35719" indent="0" algn="just">
              <a:spcBef>
                <a:spcPts val="0"/>
              </a:spcBef>
              <a:buNone/>
            </a:pPr>
            <a:r>
              <a:rPr lang="fi-FI" sz="20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CMMMC on verrattujen ekvivalenttien murtolukujen uusi nimittäjä.</a:t>
            </a:r>
          </a:p>
          <a:p>
            <a:pPr marL="0" marR="35719" indent="0" algn="just">
              <a:spcBef>
                <a:spcPts val="0"/>
              </a:spcBef>
              <a:buNone/>
            </a:pPr>
            <a:r>
              <a:rPr lang="fi-FI" sz="20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CMMMC:n laskemiseksi laskemme murtolukujen nimittäjät alkutekijöiden tuloina eksponenttimerkinnässä ja kerromme sitten kaikki niiden alkutekijät yksilöllisesti niiden korkeimpiin potenssiin.</a:t>
            </a:r>
          </a:p>
          <a:p>
            <a:pPr marL="0" marR="35719" indent="0" algn="just">
              <a:spcBef>
                <a:spcPts val="0"/>
              </a:spcBef>
              <a:buNone/>
            </a:pPr>
            <a:r>
              <a:rPr lang="fi-FI" sz="20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Murtoluvun 2/3 nimittäjä on 3, alkuluku, jota ei voida jakaa muihin alkutekijöihin.</a:t>
            </a:r>
          </a:p>
          <a:p>
            <a:pPr marL="0" marR="35719" indent="0" algn="just">
              <a:spcBef>
                <a:spcPts val="0"/>
              </a:spcBef>
              <a:buNone/>
            </a:pPr>
            <a:r>
              <a:rPr lang="fi-FI" sz="20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Murtoluvun 3/5 nimittäjä on 5, alkuluku, ei voida sisällyttää muihin alkutekijöihin</a:t>
            </a:r>
            <a:r>
              <a:rPr lang="en-US" sz="20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35719" indent="0" algn="just">
              <a:spcBef>
                <a:spcPts val="0"/>
              </a:spcBef>
              <a:buNone/>
            </a:pPr>
            <a:r>
              <a:rPr lang="en-US" sz="20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CMMMC(3, 5) = 3 × 5 = 15.</a:t>
            </a:r>
            <a:endParaRPr lang="ro-RO" sz="20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83367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93D23-D9BB-2D9D-6ACD-954ADD6CA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49467"/>
            <a:ext cx="8229600" cy="4525963"/>
          </a:xfrm>
        </p:spPr>
        <p:txBody>
          <a:bodyPr>
            <a:noAutofit/>
          </a:bodyPr>
          <a:lstStyle/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3) </a:t>
            </a:r>
            <a:r>
              <a:rPr lang="fi-FI" sz="18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Tuomme murtoluvut samaan nimittäjään vahvistaen niitä</a:t>
            </a:r>
            <a:r>
              <a:rPr lang="en-US" sz="18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Murtoluvun kertominen = kertomalla sekä osion osoittaja että nimittäjä samalla nollasta poikkeavalla luvulla, jota kutsutaan kertoimeksi, jotta saadaan vastaava murtoluku.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fi-FI" sz="14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Laskemme vahvistuskertoimen jakamalla pienimmän yhteisen kerrannaisen, CMMMC, kunkin murtoluvun nimittäjällä: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Ensimmäiselle jakeelle: 15 : 3 = 5;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Toinen murto-osa: 15 : 5 = 3.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fi-FI" sz="14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Vahvista jokainen fraktio omalla "vahvistuskertoimellaan", joka on laskettu yllä: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fi-FI" sz="14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Ensimmäinen murtoluku on: 2/3 = (5 × 2) / (5 × 3) = 10/15;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fi-FI" sz="14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Toisesta murto-osasta tulee: 3/5 = (3 × 3) / (3 × 5) = 9/15;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fi-FI" sz="14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Samoin kuin murto-osan yksinkertaistamisessa, amplifikaatiolla murto-osien arvoja ei muuteta, vaan saadaan vain joitain samanarvoisia vastaavia murto-osia</a:t>
            </a: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2/3 ≈ 0.67; 10/15 ≈ 0.67;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3/5 = 0.6; 9/15 = 0.6.</a:t>
            </a:r>
            <a:endParaRPr lang="ro-RO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56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90BEB-62BA-2B71-C78E-2687C04FF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303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fi-FI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Jos haluat lisätä murtolukuja, joilla on eri nimittäjä, murtoluvut on saatettava samaan nimittäjään. Kuinka niin</a:t>
            </a: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fi-FI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Yksinkertaista murtoluvut niiden yksinkertaisimpaan vastaavaan muotoon</a:t>
            </a:r>
            <a:r>
              <a:rPr lang="en-US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Kerro jokaisen murtoluvun osoittaja ja nimittäjä alkutekijöiksi.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Laske CMMDC, kunkin murtoluvun osoittajan ja nimittäjän suurin yhteinen jakaja.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CMMDC saadaan kaikkien yhteisten osoittajan ja nimittäjän alkutekijöiden tulona alimmilla tehoilla.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Sitten se jakaa sekä osoittajan että nimittäjän suurimmalla yhteisellä jakajalla cmmdc - tämän toiminnon jälkeen murtoluku yksinkertaistuu yksinkertaisimpaan ekvivalenttimuotoonsa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762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ECFFF-8186-14C6-E942-C61B88803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7304"/>
            <a:ext cx="8229600" cy="49340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i-FI" dirty="0"/>
              <a:t>Esimerkki eri nimittäjillä olevien murtolukujen lisäämisestä selityksillä</a:t>
            </a:r>
          </a:p>
          <a:p>
            <a:pPr marL="0" indent="0">
              <a:buNone/>
            </a:pPr>
            <a:r>
              <a:rPr lang="en-US" dirty="0"/>
              <a:t>6/90 + 16/24 + 30/75 = 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1. </a:t>
            </a:r>
            <a:r>
              <a:rPr lang="fi-FI" dirty="0"/>
              <a:t>Yksinkertaista murtoluvut niiden yksinkertaisimpaan vastaavaan muotoon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6/90 = (2 × 3) / (2 × 32 × 5) = ((2 × 3) : (2 × 3)) / ((2 × 32 × 5) : (2 × 3)) = 1 / (3 × 5) = 1/15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16/24 = 24 / (23 × 3) = (24 : 23) / ((23 × 3) : 23) = 2/3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30/75 = (2 × 3 × 5) / (3 × 52) = ((2 × 3 × 5) : (3 × 5)) / ((3 × 52) : (3 × 5)) = 2/ 5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 err="1"/>
              <a:t>Yksinkertaistetut</a:t>
            </a:r>
            <a:r>
              <a:rPr lang="en-US" dirty="0"/>
              <a:t> </a:t>
            </a:r>
            <a:r>
              <a:rPr lang="en-US" dirty="0" err="1"/>
              <a:t>murtoluvut</a:t>
            </a:r>
            <a:r>
              <a:rPr lang="en-US" dirty="0"/>
              <a:t>: 6/90 + 16/24 + 30/75 = 1/15 + 2/3 + 2/5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142698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FC4E9-901B-3911-AD21-DA69693ED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637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2. </a:t>
            </a:r>
            <a:r>
              <a:rPr lang="fi-FI" dirty="0"/>
              <a:t>Laske yksinkertaistettujen murtolukujen uusien nimittäjien pienin yhteinen kerrannainen, CMMMC: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/>
              <a:t>Pura yksinkertaistettujen murtolukujen uudet nimittäjät ja kerro kaikki sisältämät ainutlaatuiset alkutekijät niiden korkeimpiin potenssiin.</a:t>
            </a:r>
          </a:p>
          <a:p>
            <a:pPr marL="0" indent="0">
              <a:buNone/>
            </a:pPr>
            <a:r>
              <a:rPr lang="fi-FI" dirty="0"/>
              <a:t>15 = 3 × 5</a:t>
            </a:r>
          </a:p>
          <a:p>
            <a:pPr marL="0" indent="0">
              <a:buNone/>
            </a:pPr>
            <a:r>
              <a:rPr lang="fi-FI" dirty="0"/>
              <a:t>_____________________________________________</a:t>
            </a:r>
          </a:p>
          <a:p>
            <a:pPr marL="0" indent="0">
              <a:buNone/>
            </a:pPr>
            <a:r>
              <a:rPr lang="fi-FI" dirty="0"/>
              <a:t>3 on alkuluku, sitä ei voida hajottaa muihin alkutekijöihin</a:t>
            </a:r>
          </a:p>
          <a:p>
            <a:pPr marL="0" indent="0">
              <a:buNone/>
            </a:pPr>
            <a:r>
              <a:rPr lang="fi-FI" dirty="0"/>
              <a:t>_____________________________________________</a:t>
            </a:r>
          </a:p>
          <a:p>
            <a:pPr marL="0" indent="0">
              <a:buNone/>
            </a:pPr>
            <a:r>
              <a:rPr lang="fi-FI" dirty="0"/>
              <a:t>5 on alkuluku, sitä ei voida hajottaa muihin alkulukuihin</a:t>
            </a:r>
            <a:r>
              <a:rPr lang="en-US" dirty="0" err="1"/>
              <a:t>rs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CMMMC (15, 3, 5) = CMMMC (3 × 5, 3, 5) = 3 × 5 = 15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0005535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AC2AC-DA36-A7D4-9D8D-361E1EDAF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5846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3. </a:t>
            </a:r>
            <a:r>
              <a:rPr lang="fi-FI" sz="2400" dirty="0"/>
              <a:t>Laske kunkin jakeen vahvistuskerroin:</a:t>
            </a:r>
          </a:p>
          <a:p>
            <a:pPr marL="0" indent="0">
              <a:buNone/>
            </a:pPr>
            <a:r>
              <a:rPr lang="fi-FI" sz="2400" dirty="0"/>
              <a:t>Jaa pienin yhteinen kerrannainen, CMMMC, kunkin murtoluvun nimittäjällä.</a:t>
            </a:r>
          </a:p>
          <a:p>
            <a:pPr marL="0" indent="0">
              <a:buNone/>
            </a:pPr>
            <a:r>
              <a:rPr lang="fi-FI" sz="2400" dirty="0"/>
              <a:t>Ensimmäinen murto-osa: 15 : 15 = 1</a:t>
            </a:r>
          </a:p>
          <a:p>
            <a:pPr marL="0" indent="0">
              <a:buNone/>
            </a:pPr>
            <a:r>
              <a:rPr lang="fi-FI" sz="2400" dirty="0"/>
              <a:t>_____________________________________________</a:t>
            </a:r>
          </a:p>
          <a:p>
            <a:pPr marL="0" indent="0">
              <a:buNone/>
            </a:pPr>
            <a:r>
              <a:rPr lang="fi-FI" sz="2400" dirty="0"/>
              <a:t>Toinen murtosuhde: 15 : 3 = 5</a:t>
            </a:r>
          </a:p>
          <a:p>
            <a:pPr marL="0" indent="0">
              <a:buNone/>
            </a:pPr>
            <a:r>
              <a:rPr lang="fi-FI" sz="2400" dirty="0"/>
              <a:t>_____________________________________________</a:t>
            </a:r>
          </a:p>
          <a:p>
            <a:pPr marL="0" indent="0">
              <a:buNone/>
            </a:pPr>
            <a:r>
              <a:rPr lang="fi-FI" sz="2400" dirty="0"/>
              <a:t>Kolmannelle jakeelle</a:t>
            </a:r>
            <a:r>
              <a:rPr lang="en-US" sz="2400" dirty="0"/>
              <a:t>: 15 : 5 = 3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38188265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DB412-9D6D-67A0-4D07-977C4EC02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4308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4. </a:t>
            </a:r>
            <a:r>
              <a:rPr lang="fi-FI" sz="2400" dirty="0"/>
              <a:t>Vahvista jokainen fraktio:</a:t>
            </a:r>
          </a:p>
          <a:p>
            <a:pPr marL="0" indent="0">
              <a:buNone/>
            </a:pPr>
            <a:r>
              <a:rPr lang="fi-FI" sz="2400" dirty="0"/>
              <a:t>Kerro jokaisen murtoluvun osoittaja ja nimittäjä sen omalla "suurennuskertoimella".</a:t>
            </a:r>
          </a:p>
          <a:p>
            <a:pPr marL="0" indent="0">
              <a:buNone/>
            </a:pPr>
            <a:r>
              <a:rPr lang="fi-FI" sz="2400" dirty="0"/>
              <a:t>• Ensimmäinen murto-osa pysyy muuttumattomana: 1/15 = (1 × 1)/(1 × 15) = 1/15</a:t>
            </a:r>
          </a:p>
          <a:p>
            <a:pPr marL="0" indent="0">
              <a:buNone/>
            </a:pPr>
            <a:r>
              <a:rPr lang="fi-FI" sz="2400" dirty="0"/>
              <a:t>_____________________________________________</a:t>
            </a:r>
          </a:p>
          <a:p>
            <a:pPr marL="0" indent="0">
              <a:buNone/>
            </a:pPr>
            <a:r>
              <a:rPr lang="fi-FI" sz="2400" dirty="0"/>
              <a:t>Toisesta murto-osasta tulee: 2/3 = (5 × 2) / (5 × 3) = 10/15</a:t>
            </a:r>
          </a:p>
          <a:p>
            <a:pPr marL="0" indent="0">
              <a:buNone/>
            </a:pPr>
            <a:r>
              <a:rPr lang="fi-FI" sz="2400" dirty="0"/>
              <a:t>_____________________________________________</a:t>
            </a:r>
          </a:p>
          <a:p>
            <a:pPr marL="0" indent="0">
              <a:buNone/>
            </a:pPr>
            <a:r>
              <a:rPr lang="fi-FI" sz="2400" dirty="0"/>
              <a:t>Kolmas murto-osa tulee</a:t>
            </a:r>
            <a:r>
              <a:rPr lang="en-US" sz="2400" dirty="0"/>
              <a:t>: 2/5 = (3 × 2)/(3 × 5) = 6/15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38419030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7F3C9-8FB8-37CF-2498-9E588E431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28026"/>
            <a:ext cx="8229600" cy="495804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5. </a:t>
            </a:r>
            <a:r>
              <a:rPr lang="fi-FI" dirty="0"/>
              <a:t>Lisää murtoluvut:</a:t>
            </a:r>
          </a:p>
          <a:p>
            <a:pPr marL="0" indent="0">
              <a:buNone/>
            </a:pPr>
            <a:r>
              <a:rPr lang="fi-FI" dirty="0"/>
              <a:t>Lisää vain murtolukujen osoittajat.</a:t>
            </a:r>
          </a:p>
          <a:p>
            <a:pPr marL="0" indent="0">
              <a:buNone/>
            </a:pPr>
            <a:r>
              <a:rPr lang="fi-FI" dirty="0"/>
              <a:t>6/90 + 16/24 + 30/75 = 1/15 + 2/3 + 2/5 = 1/15 + 10/15 + 6/15 = (1 + 10 + 6) / 15 = 17/15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/>
              <a:t>6. Yksinkertaista saatua fraktiota tarvittaessa.</a:t>
            </a:r>
          </a:p>
          <a:p>
            <a:pPr marL="0" indent="0">
              <a:buNone/>
            </a:pPr>
            <a:r>
              <a:rPr lang="fi-FI" dirty="0"/>
              <a:t>Tässä tapauksessa tuloksena olevaa murtolukua ei tarvinnut yksinkertaistaa, koska osoittaja ja nimittäjä ovat koprime-lukuja (alkuluku keskenään, niillä ei ole yhteisiä jakajia).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/>
              <a:t>7. Ylimääräinen vaihe - kirjoita tuloksena oleva murtoluku uudelleen:</a:t>
            </a:r>
          </a:p>
          <a:p>
            <a:pPr marL="0" indent="0">
              <a:buNone/>
            </a:pPr>
            <a:r>
              <a:rPr lang="fi-FI" dirty="0"/>
              <a:t>Koska tuloksena oleva murto-osa on yliyksikkö, tai sitä kutsutaan myös vääräksi murtoluvuksi, eli osoittajan itseisarvo on suurempi kuin nimittäjän itseisarvo, voimme kirjoittaa sen sekamurtoluvun muodossa:</a:t>
            </a:r>
          </a:p>
          <a:p>
            <a:pPr marL="0" indent="0">
              <a:buNone/>
            </a:pPr>
            <a:r>
              <a:rPr lang="fi-FI" dirty="0"/>
              <a:t>17/15 = (15 + 2)/15 = 15/15 + 2/15 = 1 + 2/15 = 1 2/15, mikä on yksi kokonaisuus ja kaksi viidestoistaosaa</a:t>
            </a:r>
            <a:r>
              <a:rPr lang="en-US" b="1" dirty="0">
                <a:solidFill>
                  <a:srgbClr val="0070C0"/>
                </a:solidFill>
              </a:rPr>
              <a:t>.</a:t>
            </a:r>
            <a:endParaRPr lang="ro-RO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789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9694"/>
            <a:ext cx="8229600" cy="4525963"/>
          </a:xfrm>
        </p:spPr>
        <p:txBody>
          <a:bodyPr/>
          <a:lstStyle/>
          <a:p>
            <a:pPr marL="0" marR="108585" indent="0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None/>
            </a:pPr>
            <a:endParaRPr lang="fi-FI" sz="2000" dirty="0">
              <a:solidFill>
                <a:schemeClr val="tx1"/>
              </a:solidFill>
              <a:ea typeface="Times New Roman" panose="02020603050405020304" pitchFamily="18" charset="0"/>
            </a:endParaRPr>
          </a:p>
          <a:p>
            <a:pPr marL="0" marR="108585" indent="0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None/>
            </a:pPr>
            <a:r>
              <a:rPr lang="fi-FI" sz="2000" dirty="0">
                <a:solidFill>
                  <a:schemeClr val="tx1"/>
                </a:solidFill>
                <a:ea typeface="Times New Roman" panose="02020603050405020304" pitchFamily="18" charset="0"/>
              </a:rPr>
              <a:t>Jos meidän on jaettava 2 omenaa tasan 3 lapselle, jako on ratkaistava:</a:t>
            </a:r>
          </a:p>
          <a:p>
            <a:pPr marL="0" marR="108585" indent="0" algn="ctr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None/>
            </a:pPr>
            <a:r>
              <a:rPr lang="fi-FI" sz="2000" dirty="0">
                <a:solidFill>
                  <a:schemeClr val="tx1"/>
                </a:solidFill>
                <a:ea typeface="Times New Roman" panose="02020603050405020304" pitchFamily="18" charset="0"/>
              </a:rPr>
              <a:t>2:3 = ?</a:t>
            </a: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</a:pPr>
            <a:r>
              <a:rPr lang="fi-FI" sz="2000" dirty="0">
                <a:solidFill>
                  <a:schemeClr val="tx1"/>
                </a:solidFill>
                <a:ea typeface="Times New Roman" panose="02020603050405020304" pitchFamily="18" charset="0"/>
              </a:rPr>
              <a:t>tällä operaatiolla ei ole ratkaisua luonnollisten lukujen joukossa;</a:t>
            </a: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</a:pPr>
            <a:r>
              <a:rPr lang="fi-FI" sz="2000" dirty="0">
                <a:solidFill>
                  <a:schemeClr val="tx1"/>
                </a:solidFill>
                <a:ea typeface="Times New Roman" panose="02020603050405020304" pitchFamily="18" charset="0"/>
              </a:rPr>
              <a:t>voimme kuitenkin jakaa omenat veitsellä: kunkin lapsen omenan määrä määritetään murto-osalla 2/3;</a:t>
            </a: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</a:pPr>
            <a:r>
              <a:rPr lang="fi-FI" sz="2000" dirty="0">
                <a:solidFill>
                  <a:schemeClr val="tx1"/>
                </a:solidFill>
                <a:ea typeface="Times New Roman" panose="02020603050405020304" pitchFamily="18" charset="0"/>
              </a:rPr>
              <a:t>kaikki vastaavat tapaukset johtavat murtolukuihi</a:t>
            </a:r>
            <a:r>
              <a:rPr lang="en-US" sz="2000" dirty="0">
                <a:solidFill>
                  <a:schemeClr val="tx1"/>
                </a:solidFill>
                <a:ea typeface="Times New Roman" panose="02020603050405020304" pitchFamily="18" charset="0"/>
              </a:rPr>
              <a:t>.</a:t>
            </a: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31445327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475645-DA00-FB7A-4E4C-4DC61BFD6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3802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fi-FI" sz="2175" b="1" dirty="0">
                <a:solidFill>
                  <a:schemeClr val="accent1">
                    <a:lumMod val="75000"/>
                  </a:schemeClr>
                </a:solidFill>
              </a:rPr>
              <a:t>Opi vähentämään murtolukuja: teoria, askeleet, täydellinen esimerkki. Saman tai erilaisen nimittäjän murtolukujen vähentäminen</a:t>
            </a:r>
          </a:p>
          <a:p>
            <a:pPr marL="0" indent="0" algn="ctr">
              <a:buNone/>
            </a:pPr>
            <a:r>
              <a:rPr lang="fi-FI" sz="2175" b="1" dirty="0">
                <a:solidFill>
                  <a:schemeClr val="accent1">
                    <a:lumMod val="75000"/>
                  </a:schemeClr>
                </a:solidFill>
              </a:rPr>
              <a:t>Teoria ja käytännön esimerkki, selitetty: murtolukujen vähentäminen - miten vähennät tavalliset murtoluvut?</a:t>
            </a:r>
            <a:endParaRPr lang="en-US" sz="2175" dirty="0"/>
          </a:p>
          <a:p>
            <a:pPr marL="0" indent="0" algn="ctr">
              <a:buNone/>
            </a:pPr>
            <a:endParaRPr lang="en-US" sz="2175" dirty="0"/>
          </a:p>
          <a:p>
            <a:pPr marL="0" indent="0" algn="ctr">
              <a:buNone/>
            </a:pPr>
            <a:r>
              <a:rPr lang="fi-FI" sz="2175" dirty="0"/>
              <a:t>Nimittäjiin liittyy kaksi tapausta, kun vähennämme tavalliset murtoluvut:</a:t>
            </a:r>
          </a:p>
          <a:p>
            <a:pPr marL="0" indent="0" algn="ctr">
              <a:buNone/>
            </a:pPr>
            <a:r>
              <a:rPr lang="fi-FI" sz="2175" dirty="0"/>
              <a:t>• A. murtoluvuilla on samat nimittäjät;</a:t>
            </a:r>
          </a:p>
          <a:p>
            <a:pPr marL="0" indent="0" algn="ctr">
              <a:buNone/>
            </a:pPr>
            <a:r>
              <a:rPr lang="fi-FI" sz="2175" dirty="0"/>
              <a:t>• B. murtoluvuilla on erilaiset nimittäjät</a:t>
            </a:r>
            <a:r>
              <a:rPr lang="en-US" sz="2175" dirty="0"/>
              <a:t>.</a:t>
            </a:r>
          </a:p>
          <a:p>
            <a:pPr marL="0" indent="0">
              <a:buNone/>
            </a:pPr>
            <a:endParaRPr lang="en-US" sz="2175" dirty="0"/>
          </a:p>
          <a:p>
            <a:pPr marL="0" indent="0">
              <a:buNone/>
            </a:pPr>
            <a:r>
              <a:rPr lang="en-US" sz="2600" b="1" dirty="0"/>
              <a:t>A. </a:t>
            </a:r>
            <a:r>
              <a:rPr lang="fi-FI" sz="2600" b="1" dirty="0"/>
              <a:t>Kuinka vähennät tavalliset murtoluvut, joilla on sama nimittäjä</a:t>
            </a:r>
            <a:r>
              <a:rPr lang="en-US" sz="2600" b="1" dirty="0"/>
              <a:t>?</a:t>
            </a:r>
          </a:p>
          <a:p>
            <a:pPr marL="0" indent="0">
              <a:buNone/>
            </a:pPr>
            <a:r>
              <a:rPr lang="en-US" sz="2175" dirty="0"/>
              <a:t>• </a:t>
            </a:r>
            <a:r>
              <a:rPr lang="fi-FI" sz="2175" dirty="0"/>
              <a:t>Vähennä vain murtolukujen osoittajat.</a:t>
            </a:r>
          </a:p>
          <a:p>
            <a:pPr marL="0" indent="0">
              <a:buNone/>
            </a:pPr>
            <a:r>
              <a:rPr lang="fi-FI" sz="2175" dirty="0"/>
              <a:t>• Tuloksena olevan murtoluvun nimittäjä on sama murto-osien yhteinen nimittäjä.</a:t>
            </a:r>
          </a:p>
          <a:p>
            <a:pPr marL="0" indent="0">
              <a:buNone/>
            </a:pPr>
            <a:r>
              <a:rPr lang="fi-FI" sz="2175" dirty="0"/>
              <a:t>• Yksinkertaista tuloksena oleva murto-osa.</a:t>
            </a:r>
          </a:p>
          <a:p>
            <a:pPr marL="0" indent="0">
              <a:buNone/>
            </a:pPr>
            <a:r>
              <a:rPr lang="fi-FI" sz="2175" dirty="0"/>
              <a:t>Esimerkki murtolukujen vähentämisestä, joilla on sama nimittäjä, selityksillä</a:t>
            </a:r>
          </a:p>
          <a:p>
            <a:pPr marL="0" indent="0">
              <a:buNone/>
            </a:pPr>
            <a:r>
              <a:rPr lang="fi-FI" sz="2175" dirty="0"/>
              <a:t>3/18 + 4/18 - 5/18 = (3 + 4 - 5)/18 = 2/18;</a:t>
            </a:r>
          </a:p>
          <a:p>
            <a:pPr marL="0" indent="0">
              <a:buNone/>
            </a:pPr>
            <a:r>
              <a:rPr lang="fi-FI" sz="2175" dirty="0"/>
              <a:t>• Vähensimme yksinkertaisesti murtolukujen osoittajat: 3 + 4 - 5 = 2;</a:t>
            </a:r>
          </a:p>
          <a:p>
            <a:pPr marL="0" indent="0">
              <a:buNone/>
            </a:pPr>
            <a:r>
              <a:rPr lang="fi-FI" sz="2175" dirty="0"/>
              <a:t>• Tuloksena olevan murtoluvun nimittäjä on: 18;</a:t>
            </a:r>
          </a:p>
          <a:p>
            <a:pPr marL="0" indent="0">
              <a:buNone/>
            </a:pPr>
            <a:r>
              <a:rPr lang="fi-FI" sz="2175" dirty="0"/>
              <a:t>Yksinkertaista tuloksena oleva murto-osa</a:t>
            </a:r>
            <a:r>
              <a:rPr lang="en-US" sz="2175" dirty="0"/>
              <a:t>: 2/18 = (2 : 2)/(18 : 2) = 1/9.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4775035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DA60C-CA1A-9101-928B-AD1D10889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7647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B. </a:t>
            </a:r>
            <a:r>
              <a:rPr lang="fi-FI" b="1" dirty="0"/>
              <a:t>Jos haluat vähentää murtoluvut, joilla on eri nimittäjä, murtoluvut on saatettava samaan nimittäjään. Kuinka niin</a:t>
            </a:r>
            <a:r>
              <a:rPr lang="en-US" b="1" dirty="0"/>
              <a:t>?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fi-FI" dirty="0"/>
          </a:p>
          <a:p>
            <a:pPr marL="514350" indent="-514350">
              <a:buAutoNum type="arabicPeriod"/>
            </a:pPr>
            <a:r>
              <a:rPr lang="fi-FI" dirty="0"/>
              <a:t>Yksinkertaista murtoluvut niiden yksinkertaisimpaan vastaavaan muotoon:</a:t>
            </a:r>
          </a:p>
          <a:p>
            <a:pPr marL="514350" indent="-514350">
              <a:buAutoNum type="arabicPeriod"/>
            </a:pPr>
            <a:endParaRPr lang="fi-FI" dirty="0"/>
          </a:p>
          <a:p>
            <a:pPr marL="0" indent="0">
              <a:buNone/>
            </a:pPr>
            <a:r>
              <a:rPr lang="fi-FI" dirty="0"/>
              <a:t>• Kerroin jokaisen murtoluvun osoittaja ja nimittäjä alkutekijöiksi.</a:t>
            </a:r>
          </a:p>
          <a:p>
            <a:pPr marL="0" indent="0">
              <a:buNone/>
            </a:pPr>
            <a:r>
              <a:rPr lang="fi-FI" dirty="0"/>
              <a:t>• Laskee CMMDC:n, joka on kunkin murtoluvun osoittajan ja nimittäjän suurin yhteinen jakaja.</a:t>
            </a:r>
          </a:p>
          <a:p>
            <a:pPr marL="0" indent="0">
              <a:buNone/>
            </a:pPr>
            <a:r>
              <a:rPr lang="fi-FI" dirty="0"/>
              <a:t>• CMMDC saadaan kaikkien yhteisten osoittajan ja nimittäjän alkutekijöiden tulona kerrottuna pienimmille pottioille.</a:t>
            </a:r>
          </a:p>
          <a:p>
            <a:pPr marL="0" indent="0">
              <a:buNone/>
            </a:pPr>
            <a:r>
              <a:rPr lang="fi-FI" dirty="0"/>
              <a:t>• Jaa sitten osoittaja ja nimittäjä suurimmalla yhteisellä jakajalla cmmdc - tämän toiminnon jälkeen murtoluku yksinkertaistuu yksinkertaisimpaan ekvivalenttimuotoonsa</a:t>
            </a:r>
            <a:r>
              <a:rPr lang="en-US" dirty="0"/>
              <a:t>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195611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40D38-F82B-E36C-9215-22565B71A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97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2. </a:t>
            </a:r>
            <a:r>
              <a:rPr lang="fi-FI" sz="2400" dirty="0"/>
              <a:t>Laske yksinkertaistettujen murtolukujen uusien nimittäjien pienin yhteinen kerrannainen, CMMMC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• </a:t>
            </a:r>
            <a:r>
              <a:rPr lang="fi-FI" sz="2400" dirty="0"/>
              <a:t>CMMMC on lisättyjen murtolukujen yhteinen nimittäjä.</a:t>
            </a:r>
          </a:p>
          <a:p>
            <a:pPr marL="0" indent="0">
              <a:buNone/>
            </a:pPr>
            <a:r>
              <a:rPr lang="fi-FI" sz="2400" dirty="0"/>
              <a:t>• Perustele kaikki yksinkertaistettujen murtolukujen uudet nimittäjät.</a:t>
            </a:r>
          </a:p>
          <a:p>
            <a:pPr marL="0" indent="0">
              <a:buNone/>
            </a:pPr>
            <a:r>
              <a:rPr lang="fi-FI" sz="2400" dirty="0"/>
              <a:t>• Pienin yhteinen monikerta CMMMC saadaan kertomalla kaikki yksilölliset alkutekijät, jotka esiintyvät nimittäjien jaottelussa kerrottuna suurimmilla potenssilla</a:t>
            </a:r>
            <a:r>
              <a:rPr lang="en-US" sz="2400" dirty="0"/>
              <a:t>.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29361069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1AEF0-4AB5-6643-E520-C7DAD71EA9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12804"/>
            <a:ext cx="8229600" cy="4752155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3. </a:t>
            </a:r>
            <a:r>
              <a:rPr lang="fi-FI" sz="1600" dirty="0">
                <a:solidFill>
                  <a:schemeClr val="tx1"/>
                </a:solidFill>
              </a:rPr>
              <a:t>Laske kunkin jakeen vahvistuskerroin: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i-FI" sz="16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</a:rPr>
              <a:t>• Kerroin on nollasta poikkeava luonnollinen luku, jota käytetään kertomaan kunkin erillisen murtoluvun osoittaja ja nimittäjä, jotta kaikki murtoluvut saadaan samaan yhteiseen nimittäjään.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</a:rPr>
              <a:t>• Jakaa edellisessä kohdassa lasketun alimman yhteiskerran CMMMC:n kunkin erillisen murto-osan nimittäjällä, jolloin saadaan jokaiselle erilliselle murtoluvulle luku, jota kutsutaan "vahvistuskertoimeksi".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</a:rPr>
              <a:t>4. Vahvista jokainen fraktio: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</a:rPr>
              <a:t>• Kerro kunkin murtoluvun osoittaja ja nimittäjä "vahvistuskertoimella".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</a:rPr>
              <a:t>• Vahvistuksen jälkeen jakeet saatetaan samaan nimittäjään.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</a:rPr>
              <a:t>5. Vähennä murtoluvut: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</a:rPr>
              <a:t>• Vähentääksesi murtolukuja, vähennä kaikkien murtolukujen osoittajat.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600" dirty="0">
                <a:solidFill>
                  <a:schemeClr val="tx1"/>
                </a:solidFill>
              </a:rPr>
              <a:t>• Tuloksena olevan murtoluvun nimittäjä on yhtä suuri kuin lisättyjen murtolukujen yhteinen nimittäjä, eli nimittäjien pienin yhteinen kerrannainen, edellä laskettu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  <a:endParaRPr lang="ro-RO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9533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A19B9-2731-550F-D6F8-26BDD768E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303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6. </a:t>
            </a:r>
            <a:r>
              <a:rPr lang="fi-FI" dirty="0"/>
              <a:t>Yksinkertaista saatua fraktiota tarvittaessa.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/>
              <a:t>Esimerkki murtolukujen vähentämisestä, joilla on eri nimittäjä, selitysten kera</a:t>
            </a:r>
          </a:p>
          <a:p>
            <a:pPr marL="0" indent="0">
              <a:buNone/>
            </a:pPr>
            <a:r>
              <a:rPr lang="fi-FI" dirty="0"/>
              <a:t>6/90 + 16/24 - 30/75 = ?</a:t>
            </a:r>
          </a:p>
          <a:p>
            <a:pPr marL="0" indent="0">
              <a:buNone/>
            </a:pPr>
            <a:r>
              <a:rPr lang="fi-FI" dirty="0"/>
              <a:t>1. Yksinkertaista murtoluvut niiden yksinkertaisimpaan vastaavaan muotoon:</a:t>
            </a:r>
          </a:p>
          <a:p>
            <a:pPr marL="0" indent="0">
              <a:buNone/>
            </a:pPr>
            <a:r>
              <a:rPr lang="fi-FI" dirty="0"/>
              <a:t>6/90 = (2 × 3) / (2 × 32 × 5) = ((2 × 3) : (2 × 3)) / ((2 × 32 × 5) : (2 × 3)) = 1 / (3 × 5) = 1/15</a:t>
            </a:r>
          </a:p>
          <a:p>
            <a:pPr marL="0" indent="0">
              <a:buNone/>
            </a:pPr>
            <a:r>
              <a:rPr lang="fi-FI" dirty="0"/>
              <a:t>_____________________________________________</a:t>
            </a:r>
          </a:p>
          <a:p>
            <a:pPr marL="0" indent="0">
              <a:buNone/>
            </a:pPr>
            <a:r>
              <a:rPr lang="fi-FI" dirty="0"/>
              <a:t>16/24 = 24 / (23 × 3) = (24 : 23) / ((23 × 3) : 23) = 2/3</a:t>
            </a:r>
          </a:p>
          <a:p>
            <a:pPr marL="0" indent="0">
              <a:buNone/>
            </a:pPr>
            <a:r>
              <a:rPr lang="fi-FI" dirty="0"/>
              <a:t>_____________________________________________</a:t>
            </a:r>
          </a:p>
          <a:p>
            <a:pPr marL="0" indent="0">
              <a:buNone/>
            </a:pPr>
            <a:r>
              <a:rPr lang="fi-FI" dirty="0"/>
              <a:t>30/75 = (2 × 3 × 5) / (3 × 52) = ((2 × 3 × 5) : (3 × 5)) / ((3 × 52) : (3 × 5)) = 2/ 5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/>
              <a:t>Yksinkertaistetut murtoluvut</a:t>
            </a:r>
            <a:r>
              <a:rPr lang="en-US" dirty="0"/>
              <a:t>: 6/90 + 16/24 - 30/75 = 1/15 + 2/3 - 2/5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090209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8368B-54CF-13C2-4585-05ADF660A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1886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2. </a:t>
            </a:r>
            <a:r>
              <a:rPr lang="fi-FI" dirty="0"/>
              <a:t>Laske yksinkertaistettujen murtolukujen uusien nimittäjien pienin yhteinen kerrannainen, CMMMC: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/>
              <a:t>• Pura yksinkertaistettujen murtolukujen uudet nimittäjät ja kerro kaikki sisältämät ainutlaatuiset alkutekijät suurimpaan potenssiin.</a:t>
            </a:r>
          </a:p>
          <a:p>
            <a:pPr marL="0" indent="0">
              <a:buNone/>
            </a:pPr>
            <a:r>
              <a:rPr lang="fi-FI" dirty="0"/>
              <a:t>15 = 3 × 5</a:t>
            </a:r>
          </a:p>
          <a:p>
            <a:pPr marL="0" indent="0">
              <a:buNone/>
            </a:pPr>
            <a:r>
              <a:rPr lang="fi-FI" dirty="0"/>
              <a:t>_____________________________________________</a:t>
            </a:r>
          </a:p>
          <a:p>
            <a:pPr marL="0" indent="0">
              <a:buNone/>
            </a:pPr>
            <a:r>
              <a:rPr lang="fi-FI" dirty="0"/>
              <a:t>3 on alkuluku, sitä ei voida hajottaa muihin alkutekijöihin</a:t>
            </a:r>
          </a:p>
          <a:p>
            <a:pPr marL="0" indent="0">
              <a:buNone/>
            </a:pPr>
            <a:r>
              <a:rPr lang="fi-FI" dirty="0"/>
              <a:t>_____________________________________________</a:t>
            </a:r>
          </a:p>
          <a:p>
            <a:pPr marL="0" indent="0">
              <a:buNone/>
            </a:pPr>
            <a:r>
              <a:rPr lang="fi-FI" dirty="0"/>
              <a:t>5 on alkuluku, sitä ei voida hajottaa muihin alkutekijöihin</a:t>
            </a:r>
            <a:r>
              <a:rPr lang="en-US" dirty="0"/>
              <a:t>CMMMC (15, 3, 5) = CMMMC (3 × 5, 3, 5) = 3 × 5 = 15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519727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DD5D7-0D64-D2E0-35B0-7DCEB82C5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971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3. </a:t>
            </a:r>
            <a:r>
              <a:rPr lang="fi-FI" dirty="0"/>
              <a:t>Laske kunkin jakeen vahvistuskerroin: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dirty="0"/>
              <a:t>Jaa pienin yhteinen kerrannainen, CMMMC, kunkin murtoluvun nimittäjällä.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dirty="0"/>
              <a:t>Ensimmäinen murto-osa: 15 : 15 = 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dirty="0"/>
              <a:t>_____________________________________________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dirty="0"/>
              <a:t>Toinen murtosuhde: 15 : 3 = 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dirty="0"/>
              <a:t>_____________________________________________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dirty="0"/>
              <a:t>Kolmannelle jakeelle: 15 : 5 = 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i-FI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dirty="0"/>
              <a:t>4. Vahvista jokainen fraktio: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dirty="0"/>
              <a:t>• Kerro kunkin murtoluvun osoittaja ja nimittäjä sen omalla "suurennuskertoimella".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i-FI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dirty="0"/>
              <a:t>Ensimmäinen murto-osa pysyy muuttumattomana: 1/15 = (1 × 1)/(1 × 15) = 1/15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dirty="0"/>
              <a:t>_____________________________________________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dirty="0"/>
              <a:t>Toisesta murto-osasta tulee: 2/3 = (5 × 2) / (5 × 3) = 10/15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dirty="0"/>
              <a:t>_____________________________________________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dirty="0"/>
              <a:t>Kolmas murto-osa tulee</a:t>
            </a:r>
            <a:r>
              <a:rPr lang="en-US" dirty="0"/>
              <a:t>: 2/5 = (3 × 2)/(3 × 5) = 6/15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2665532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81E53-EB95-5FB8-DDEF-05885B6B1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7027"/>
            <a:ext cx="8229600" cy="3607641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5. </a:t>
            </a:r>
            <a:r>
              <a:rPr lang="fi-FI" sz="2800" dirty="0"/>
              <a:t>Vähennä murtoluvut:</a:t>
            </a:r>
          </a:p>
          <a:p>
            <a:pPr marL="0" indent="0">
              <a:buNone/>
            </a:pPr>
            <a:r>
              <a:rPr lang="fi-FI" sz="2800" dirty="0"/>
              <a:t>Se yksinkertaisesti vähentää murtolukujen osoittajat.</a:t>
            </a:r>
          </a:p>
          <a:p>
            <a:pPr marL="0" indent="0">
              <a:buNone/>
            </a:pPr>
            <a:r>
              <a:rPr lang="fi-FI" sz="2800" dirty="0"/>
              <a:t>6/90 + 16/24 - 30/75 = 1/15 + 2/3 - 2/5 = 1/15 + 10/15 - 6/15 = (1 + 10 - 6) / 15 = 5/15</a:t>
            </a:r>
          </a:p>
          <a:p>
            <a:pPr marL="0" indent="0">
              <a:buNone/>
            </a:pPr>
            <a:endParaRPr lang="fi-FI" sz="2800" dirty="0"/>
          </a:p>
          <a:p>
            <a:pPr marL="0" indent="0">
              <a:buNone/>
            </a:pPr>
            <a:r>
              <a:rPr lang="fi-FI" sz="2800" dirty="0"/>
              <a:t>6. Yksinkertaista saatua fraktiota tarvittaessa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/>
              <a:t>5/15 = (5 : 5)/(15 : 5) = 1/3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29665043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85A92-F79A-7E93-BC0D-D3EC7C0A1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fi-FI" sz="2925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fi-FI" sz="2925" b="1" dirty="0">
                <a:solidFill>
                  <a:schemeClr val="tx1"/>
                </a:solidFill>
              </a:rPr>
              <a:t>Opi kertomaan murtoluvut</a:t>
            </a:r>
          </a:p>
          <a:p>
            <a:pPr marL="0" indent="0" algn="ctr">
              <a:buNone/>
            </a:pPr>
            <a:r>
              <a:rPr lang="fi-FI" sz="2925" b="1" dirty="0">
                <a:solidFill>
                  <a:schemeClr val="tx1"/>
                </a:solidFill>
              </a:rPr>
              <a:t>Murtolukujen kertolasku. Kuinka kerrot tavalliset murtoluvut? Askeleet. Esimerkki.</a:t>
            </a:r>
          </a:p>
          <a:p>
            <a:pPr marL="0" indent="0" algn="ctr">
              <a:buNone/>
            </a:pPr>
            <a:endParaRPr lang="fi-FI" sz="2925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fi-FI" sz="2925" b="1" dirty="0">
                <a:solidFill>
                  <a:schemeClr val="tx1"/>
                </a:solidFill>
              </a:rPr>
              <a:t>Kuinka kerrot kaksi murtolukua</a:t>
            </a:r>
            <a:r>
              <a:rPr lang="en-US" sz="2925" b="1" dirty="0">
                <a:solidFill>
                  <a:schemeClr val="tx1"/>
                </a:solidFill>
              </a:rPr>
              <a:t>?</a:t>
            </a:r>
          </a:p>
          <a:p>
            <a:pPr marL="0" indent="0">
              <a:buNone/>
            </a:pPr>
            <a:endParaRPr lang="fi-FI" sz="2925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sz="2925" dirty="0">
                <a:solidFill>
                  <a:schemeClr val="tx1"/>
                </a:solidFill>
              </a:rPr>
              <a:t>Tavallisten jakeiden kertomisen jälkeen tuloksena olevalla murtoluvulla on:</a:t>
            </a:r>
          </a:p>
          <a:p>
            <a:pPr marL="0" indent="0">
              <a:buNone/>
            </a:pPr>
            <a:r>
              <a:rPr lang="fi-FI" sz="2925" dirty="0">
                <a:solidFill>
                  <a:schemeClr val="tx1"/>
                </a:solidFill>
              </a:rPr>
              <a:t>• osoittajana, tulos kertomalla murtolukujen osoittajat,</a:t>
            </a:r>
          </a:p>
          <a:p>
            <a:pPr marL="0" indent="0">
              <a:buNone/>
            </a:pPr>
            <a:r>
              <a:rPr lang="fi-FI" sz="2925" dirty="0">
                <a:solidFill>
                  <a:schemeClr val="tx1"/>
                </a:solidFill>
              </a:rPr>
              <a:t>• nimittäjänä, joka saadaan kertomalla kaikki murtolukujen nimittäjät.</a:t>
            </a:r>
          </a:p>
          <a:p>
            <a:pPr marL="0" indent="0">
              <a:buNone/>
            </a:pPr>
            <a:r>
              <a:rPr lang="fi-FI" sz="2925" dirty="0">
                <a:solidFill>
                  <a:schemeClr val="tx1"/>
                </a:solidFill>
              </a:rPr>
              <a:t>a/b × c/d = (a × c) / (b × d)</a:t>
            </a:r>
          </a:p>
          <a:p>
            <a:pPr marL="0" indent="0">
              <a:buNone/>
            </a:pPr>
            <a:r>
              <a:rPr lang="fi-FI" sz="2925" dirty="0">
                <a:solidFill>
                  <a:schemeClr val="tx1"/>
                </a:solidFill>
              </a:rPr>
              <a:t>• a, b, c, d ovat kokonaislukuja;</a:t>
            </a:r>
          </a:p>
          <a:p>
            <a:pPr marL="0" indent="0">
              <a:buNone/>
            </a:pPr>
            <a:r>
              <a:rPr lang="fi-FI" sz="2925" dirty="0">
                <a:solidFill>
                  <a:schemeClr val="tx1"/>
                </a:solidFill>
              </a:rPr>
              <a:t>• jos parit (a × c) ja (b × d) eivät ole alkulukuja, eli niillä on yhteiset alkutekijät, tuloksena oleva murtoluku on yksinkertaistettava</a:t>
            </a:r>
            <a:r>
              <a:rPr lang="en-US" sz="2925" dirty="0">
                <a:solidFill>
                  <a:schemeClr val="tx1"/>
                </a:solidFill>
              </a:rPr>
              <a:t>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2886278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5DFBF-FE7E-690B-CA64-198CD62E0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971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fi-FI" sz="3800" b="1" dirty="0"/>
              <a:t>Kuinka kerrot tavalliset murtoluvut? Askeleet</a:t>
            </a:r>
            <a:r>
              <a:rPr lang="en-US" sz="3800" b="1" dirty="0"/>
              <a:t>.</a:t>
            </a:r>
          </a:p>
          <a:p>
            <a:pPr marL="0" indent="0">
              <a:buNone/>
            </a:pPr>
            <a:endParaRPr lang="en-US" sz="3800" b="1" dirty="0"/>
          </a:p>
          <a:p>
            <a:r>
              <a:rPr lang="fi-FI" sz="3800" dirty="0"/>
              <a:t>Yksinkertaista tarvittaessa jokaista fraktiota.</a:t>
            </a:r>
          </a:p>
          <a:p>
            <a:r>
              <a:rPr lang="fi-FI" sz="3800" dirty="0"/>
              <a:t>• Kerroin yksinkertaistettujen murtolukujen osoittajat ja nimittäjät alkutekijöiksi.</a:t>
            </a:r>
          </a:p>
          <a:p>
            <a:r>
              <a:rPr lang="fi-FI" sz="3800" dirty="0"/>
              <a:t>• Tuloksena olevan murtoluvun osoittajaan kirjoitetaan kaikkien murtolukujen osoittajat, jotka on jaettu alkutekijöihin, kertolaskumuodossa, mutta suorittamatta operaatiota.</a:t>
            </a:r>
          </a:p>
          <a:p>
            <a:r>
              <a:rPr lang="fi-FI" sz="3800" dirty="0"/>
              <a:t>• Tuloksena olevan murtoluvun nimittäjään kirjoitetaan kaikkien murtolukujen nimittäjät, jotka on jaettu alkutekijöihin kertolaskuna, mutta suorittamatta operaatiota.</a:t>
            </a:r>
          </a:p>
          <a:p>
            <a:r>
              <a:rPr lang="fi-FI" sz="3800" dirty="0"/>
              <a:t>• Yksinkertaistaa yhteisiä alkutekijöitä, jotka näkyvät tuloksena olevan murtoluvun osoittajassa ja nimittäjässä</a:t>
            </a:r>
            <a:r>
              <a:rPr lang="en-US" sz="3800" dirty="0"/>
              <a:t>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98093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8911"/>
            <a:ext cx="8229600" cy="4037590"/>
          </a:xfrm>
        </p:spPr>
        <p:txBody>
          <a:bodyPr>
            <a:normAutofit fontScale="625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Jakeet</a:t>
            </a: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muodostetaan</a:t>
            </a: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jakamalla</a:t>
            </a: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jokainen fraktio on muotoa a/b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"a" on osoittaja, joka on kirjoitettu murtoviivan yläpuolelle;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"b" on nimittäjä, joka on kirjoitettu murtoviivan alapuolelle; "b" ei voi olla nolla;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"b" kertoo kuinka moneen yhtä suureen osaan "a" jaettiin;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murto-osan arvo lasketaan jakamalla osoittaja "a" nimittäjällä "b":"a" : "b"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Näitä murtolukuja, joissa sekä osoittaja että nimittäjä ovat kokonaislukuja, kutsutaan tavallisiksi murtoluvuiksi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4" name="Picture 3" descr="Picture 1">
            <a:extLst>
              <a:ext uri="{FF2B5EF4-FFF2-40B4-BE49-F238E27FC236}">
                <a16:creationId xmlns:a16="http://schemas.microsoft.com/office/drawing/2014/main" id="{88ABDAD4-8770-AF90-AC1F-B3C8468053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561" y="4466117"/>
            <a:ext cx="3366945" cy="1660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2778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BC698-E9B9-DB29-36A6-A1E71DBD5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252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• </a:t>
            </a:r>
            <a:r>
              <a:rPr lang="fi-FI" sz="2400" dirty="0"/>
              <a:t>Suorittaa kertoimen loput osoittajan alkutekijät.</a:t>
            </a:r>
          </a:p>
          <a:p>
            <a:pPr marL="0" indent="0">
              <a:buNone/>
            </a:pPr>
            <a:r>
              <a:rPr lang="fi-FI" sz="2400" dirty="0"/>
              <a:t>• Suorittaa kertoimen loput nimittäjässä olevat alkutekijät.</a:t>
            </a:r>
          </a:p>
          <a:p>
            <a:pPr marL="0" indent="0">
              <a:buNone/>
            </a:pPr>
            <a:r>
              <a:rPr lang="fi-FI" sz="2400" dirty="0"/>
              <a:t>• Tuloksena olevaa murto-osaa ei tarvitse enää yksinkertaistaa, koska olemme jo yksinkertaistaneet kaikki yleiset alkutekijät.</a:t>
            </a:r>
          </a:p>
          <a:p>
            <a:pPr marL="0" indent="0">
              <a:buNone/>
            </a:pPr>
            <a:r>
              <a:rPr lang="fi-FI" sz="2400" dirty="0"/>
              <a:t>• Jos tuloksena oleva murtoluku on yliyksikkö (merkistä riippumatta osoittaja on suurempi kuin nimittäjä), se voidaan kirjoittaa uudelleen sekamurtolukuna, joka koostuu saman merkin kokonaisesta ja alayksikkömurto-osasta.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14393571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E6AF52-A2BB-8CC7-16A8-E51C62590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2197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i-FI" dirty="0"/>
              <a:t>Esimerkki kolmen tavallisen murtoluvun kertomisesta selityksineen:</a:t>
            </a:r>
          </a:p>
          <a:p>
            <a:pPr marL="0" indent="0">
              <a:buNone/>
            </a:pPr>
            <a:r>
              <a:rPr lang="fi-FI" dirty="0"/>
              <a:t>6/90 × 80/24 × 30/75 = ?</a:t>
            </a:r>
          </a:p>
          <a:p>
            <a:pPr marL="0" indent="0">
              <a:buNone/>
            </a:pPr>
            <a:r>
              <a:rPr lang="fi-FI" dirty="0"/>
              <a:t>Esitämme murtolukujen osoittajat ja nimittäjät ja yksinkertaistamme alkumurtoluvut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6/90 = (2 × 3) / (2 × 32 × 5) = ((2 × 3) : (2 × 3)) / ((2 × 32 × 5) : (2 × 3)) = 1 /(3 × 5) = 1/15</a:t>
            </a:r>
          </a:p>
          <a:p>
            <a:pPr marL="0" indent="0">
              <a:buNone/>
            </a:pPr>
            <a:r>
              <a:rPr lang="en-US" dirty="0"/>
              <a:t>• 80/24 = (24 × 5) / (23 × 3) = ((24 × 5) : (23)) / ((23 × 3) : (23)) = (2 × 5)/3 = 10 /3</a:t>
            </a:r>
          </a:p>
          <a:p>
            <a:pPr marL="0" indent="0">
              <a:buNone/>
            </a:pPr>
            <a:r>
              <a:rPr lang="en-US" dirty="0"/>
              <a:t>• 30/75 = (2 × 3 × 5) / (3 × 52) = ((2 × 3 × 5) : (3 × 5)) / ((3 × 52) : (3 × 5)) = 2 /5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fi-FI" dirty="0"/>
              <a:t>Tässä vaiheessa murtoluvut yksinkertaistetaan ja osoittajat ja nimittäjät hajoavat alkutekijöiden tuloiksi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• 6/90 × 80/24 × 30/75 = 1/(3 × 5) × (2 × 5)/3 × 2/5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780662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2C33C-41C5-1C12-B536-98A74334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9774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fi-FI" sz="2400" dirty="0"/>
              <a:t>Kerromme murtolukujen osoittajat ja nimittäjät vastaavasti eliminoiden yhteiset alkutekijät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1/(3 × 5) × (2 × 5)/3 × 2/5 =</a:t>
            </a:r>
          </a:p>
          <a:p>
            <a:pPr marL="0" indent="0">
              <a:buNone/>
            </a:pPr>
            <a:r>
              <a:rPr lang="en-US" sz="2400" dirty="0"/>
              <a:t>= (1 × 2 × 5 × 2) / (3 × 5 × 3 × 5)</a:t>
            </a:r>
          </a:p>
          <a:p>
            <a:pPr marL="0" indent="0">
              <a:buNone/>
            </a:pPr>
            <a:r>
              <a:rPr lang="en-US" sz="2400" dirty="0"/>
              <a:t>= (1 × 2 × 2 × 5) / (3 × 3 × 5 × 5)</a:t>
            </a:r>
          </a:p>
          <a:p>
            <a:pPr marL="0" indent="0">
              <a:buNone/>
            </a:pPr>
            <a:r>
              <a:rPr lang="en-US" sz="2400" dirty="0"/>
              <a:t>= (1 × 2 × 2 × 5) / (3 × 3 × 5 × 5)</a:t>
            </a:r>
          </a:p>
          <a:p>
            <a:pPr marL="0" indent="0">
              <a:buNone/>
            </a:pPr>
            <a:r>
              <a:rPr lang="en-US" sz="2400" dirty="0"/>
              <a:t>= (2 × 2) / (3 × 3 × 5)</a:t>
            </a:r>
          </a:p>
          <a:p>
            <a:pPr marL="0" indent="0">
              <a:buNone/>
            </a:pPr>
            <a:r>
              <a:rPr lang="en-US" sz="2400" dirty="0"/>
              <a:t>= 4/45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5619280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23BD5-C886-D7A0-BE2A-6127B44EF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81176"/>
            <a:ext cx="8229600" cy="5344987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fi-FI" i="1" u="sng" kern="1400" spc="-3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Murtoluvut, teoria: rationaaliluvut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fi-FI" i="1" u="sng" kern="1400" spc="-3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Murtoluvut ja rationaaliluvut Q</a:t>
            </a:r>
            <a:endParaRPr lang="en-US" i="1" u="sng" kern="1400" spc="-38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en-US" i="1" u="sng" kern="1400" spc="-38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fi-FI" b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Murtolukujen ja rationaalilukujen Q välinen yhteys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en-US" i="1" u="sng" kern="1400" spc="-38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Kaikki yksinkertaistamalla (tai vahvistamalla) saadut murtoluvut 3/4, 6/8, 9/12, ... 27/36, ... ovat ekvivalentteja murtolukuja, eli ne edustavat samaa määrää, ainutlaatuista rationaalilukua 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3/4 = 3:4 = 0,75.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3/4 on kaksinkertainen merkitys: se edustaa murto-osaa ja rationaalilukua, eli se edustaa kaikkia 3/4:stä vahvistuksella saatuja murtolukuja, mutta samalla se edustaa rationaalilukua 0,75.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 murtoluvut, joiden nimittäjä on 1, ja ne, jotka on saatu niiden vahvistuksella, sisältyvät myös rationaalisten lukujen joukkoon; esimerkiksi.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3/1 = 6/2 = 9/3 = ... = 27/9 = ...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 voidaan korvata keskenään, koska ne ovat samanarvoisia</a:t>
            </a:r>
            <a:r>
              <a:rPr lang="en-US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7061987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3B261-06D1-1AEA-1CD6-5C60C6882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304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i-FI" dirty="0">
                <a:solidFill>
                  <a:schemeClr val="tx1"/>
                </a:solidFill>
              </a:rPr>
              <a:t>Kokonaisluku 0 voidaan korvata äärettömällä joukolla murtolukuja, joiden osoittaja on 0:</a:t>
            </a:r>
          </a:p>
          <a:p>
            <a:pPr marL="0" indent="0">
              <a:buNone/>
            </a:pPr>
            <a:r>
              <a:rPr lang="fi-FI" dirty="0">
                <a:solidFill>
                  <a:schemeClr val="tx1"/>
                </a:solidFill>
              </a:rPr>
              <a:t>0/1 = 0/2 = 0/3 = ... 0/125 = ...</a:t>
            </a:r>
          </a:p>
          <a:p>
            <a:pPr marL="0" indent="0">
              <a:buNone/>
            </a:pPr>
            <a:r>
              <a:rPr lang="fi-FI" dirty="0">
                <a:solidFill>
                  <a:schemeClr val="tx1"/>
                </a:solidFill>
              </a:rPr>
              <a:t>Nimittäjä 0 on poissuljettu. Lomakkeesta ei voi olla murto-osaa:</a:t>
            </a:r>
          </a:p>
          <a:p>
            <a:pPr marL="0" indent="0">
              <a:buNone/>
            </a:pPr>
            <a:r>
              <a:rPr lang="fi-FI" dirty="0">
                <a:solidFill>
                  <a:schemeClr val="tx1"/>
                </a:solidFill>
              </a:rPr>
              <a:t>0/0 tai 9/0 tai 200/0...</a:t>
            </a:r>
          </a:p>
          <a:p>
            <a:pPr marL="0" indent="0">
              <a:buNone/>
            </a:pPr>
            <a:endParaRPr lang="fi-FI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dirty="0">
                <a:solidFill>
                  <a:schemeClr val="tx1"/>
                </a:solidFill>
              </a:rPr>
              <a:t>Rationaalisella luvulla ei ole edeltävää eikä ainutlaatuista seuraajaa.</a:t>
            </a:r>
          </a:p>
          <a:p>
            <a:pPr marL="0" indent="0">
              <a:buNone/>
            </a:pPr>
            <a:r>
              <a:rPr lang="fi-FI" dirty="0">
                <a:solidFill>
                  <a:schemeClr val="tx1"/>
                </a:solidFill>
              </a:rPr>
              <a:t>Kahden rationaaliluvun r1 ja r2 välissä on ääretön joukko rationaalilukuja r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r1 &lt; r &lt; r2 or r1 &gt; r &gt; r2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989483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549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err="1"/>
              <a:t>Esimerkkejä</a:t>
            </a:r>
            <a:r>
              <a:rPr lang="en-US" dirty="0"/>
              <a:t> </a:t>
            </a:r>
            <a:r>
              <a:rPr lang="en-US" dirty="0" err="1"/>
              <a:t>murtoluvuista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7189080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o-RO" b="1" dirty="0"/>
              <a:t>I. </a:t>
            </a:r>
            <a:r>
              <a:rPr lang="en-US" dirty="0" err="1"/>
              <a:t>Murto-osat</a:t>
            </a:r>
            <a:r>
              <a:rPr lang="en-US" dirty="0"/>
              <a:t> </a:t>
            </a:r>
            <a:r>
              <a:rPr lang="en-US" dirty="0" err="1"/>
              <a:t>kuvien</a:t>
            </a:r>
            <a:r>
              <a:rPr lang="en-US" dirty="0"/>
              <a:t> </a:t>
            </a:r>
            <a:r>
              <a:rPr lang="en-US" dirty="0" err="1"/>
              <a:t>läpi</a:t>
            </a:r>
            <a:endParaRPr lang="ro-RO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35169" y="4061379"/>
            <a:ext cx="1973087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83242" y="4753298"/>
            <a:ext cx="177711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pic>
        <p:nvPicPr>
          <p:cNvPr id="9" name="image14.jpg" descr="Fraction Wall by Visnos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544312" y="2561359"/>
            <a:ext cx="5962261" cy="300004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5013749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Täyttää</a:t>
            </a:r>
            <a:r>
              <a:rPr lang="en-US" dirty="0"/>
              <a:t>:</a:t>
            </a:r>
            <a:endParaRPr lang="ro-RO" dirty="0"/>
          </a:p>
        </p:txBody>
      </p:sp>
      <p:pic>
        <p:nvPicPr>
          <p:cNvPr id="4" name="image18.jpg" descr="Equivalent fractions interactive whiteboard.pptx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349733" y="2236023"/>
            <a:ext cx="6065327" cy="325431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7388299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Täyttää</a:t>
            </a:r>
            <a:endParaRPr lang="ro-RO" dirty="0"/>
          </a:p>
        </p:txBody>
      </p:sp>
      <p:pic>
        <p:nvPicPr>
          <p:cNvPr id="4" name="image7.jpg" descr="Fraction Wall by Visnos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680492" y="2379838"/>
            <a:ext cx="5280539" cy="3093741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3308851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0D4472-6A20-D55F-2D52-1F5D3D0CA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77255"/>
            <a:ext cx="8229600" cy="1143000"/>
          </a:xfrm>
        </p:spPr>
        <p:txBody>
          <a:bodyPr/>
          <a:lstStyle/>
          <a:p>
            <a:r>
              <a:rPr lang="en-US" dirty="0" err="1"/>
              <a:t>Lähteet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o-RO" dirty="0"/>
          </a:p>
          <a:p>
            <a:r>
              <a:rPr lang="en-US" u="sng" dirty="0">
                <a:hlinkClick r:id="rId2"/>
              </a:rPr>
              <a:t>https://mquest.ro/home/learnunitnew?id=32</a:t>
            </a:r>
            <a:r>
              <a:rPr lang="en-US" dirty="0"/>
              <a:t> </a:t>
            </a:r>
            <a:r>
              <a:rPr lang="en-US" u="sng" dirty="0">
                <a:hlinkClick r:id="rId3"/>
              </a:rPr>
              <a:t>https://mquest.ro/home/ch?c=6</a:t>
            </a:r>
            <a:r>
              <a:rPr lang="en-US" dirty="0"/>
              <a:t> </a:t>
            </a:r>
            <a:r>
              <a:rPr lang="en-US" u="sng" dirty="0">
                <a:hlinkClick r:id="rId4"/>
              </a:rPr>
              <a:t>https://www.scoalaintuitext.ro/blog/matematica-clasa-a-iii-a-2/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154824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Merkitse sääntö kertoessasi tai jakaessasi</a:t>
            </a: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(+)(+) = (+)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(+)(-) = (-); (-)(+) = (-)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(-)(-) = (+)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1864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3082"/>
            <a:ext cx="8229600" cy="4525963"/>
          </a:xfrm>
        </p:spPr>
        <p:txBody>
          <a:bodyPr/>
          <a:lstStyle/>
          <a:p>
            <a:r>
              <a:rPr lang="fi-FI" dirty="0"/>
              <a:t>1/2 omenasta on murtoyksikkö (koko) omenasta, joka on jaettu kahteen yhtä suureen osaan</a:t>
            </a:r>
            <a:r>
              <a:rPr lang="en-US" dirty="0"/>
              <a:t>.</a:t>
            </a:r>
            <a:endParaRPr lang="ro-RO" dirty="0"/>
          </a:p>
        </p:txBody>
      </p:sp>
      <p:pic>
        <p:nvPicPr>
          <p:cNvPr id="4" name="image13.png" descr="https://www.scoalaintuitext.ro/blog/wp-content/uploads/sites/7/2019/03/image002-1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870400" y="3240705"/>
            <a:ext cx="3722702" cy="276004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8844537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Tarkkaile</a:t>
            </a:r>
            <a:r>
              <a:rPr lang="en-US" dirty="0"/>
              <a:t> ja </a:t>
            </a:r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murtoluvut</a:t>
            </a:r>
            <a:r>
              <a:rPr lang="en-US" dirty="0"/>
              <a:t>:</a:t>
            </a:r>
            <a:endParaRPr lang="ro-RO" dirty="0"/>
          </a:p>
        </p:txBody>
      </p:sp>
      <p:pic>
        <p:nvPicPr>
          <p:cNvPr id="4" name="image2.png" descr="https://www.scoalaintuitext.ro/blog/wp-content/uploads/sites/7/2019/03/Snip-1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08163" y="3334693"/>
            <a:ext cx="5745193" cy="167617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6149096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12"/>
            <a:ext cx="8229600" cy="5145151"/>
          </a:xfrm>
        </p:spPr>
        <p:txBody>
          <a:bodyPr/>
          <a:lstStyle/>
          <a:p>
            <a:r>
              <a:rPr lang="fi-FI" dirty="0"/>
              <a:t>Kaksi hyvää ystävää, Lara ja Alexia, maalasivat nukkekodiin kiinnitetyn aidan seuraavasti: 6/9 punaisella ja 3/9 keltaisella värillä, kuten seuraavassa kuvassa</a:t>
            </a:r>
            <a:r>
              <a:rPr lang="en-US" dirty="0"/>
              <a:t>:</a:t>
            </a:r>
            <a:endParaRPr lang="ro-RO" dirty="0"/>
          </a:p>
        </p:txBody>
      </p:sp>
      <p:pic>
        <p:nvPicPr>
          <p:cNvPr id="4" name="image5.jpg" descr="https://www.scoalaintuitext.ro/blog/wp-content/uploads/sites/7/2019/03/Snip2.jpg"/>
          <p:cNvPicPr/>
          <p:nvPr/>
        </p:nvPicPr>
        <p:blipFill>
          <a:blip r:embed="rId2"/>
          <a:srcRect l="13943" t="18702" r="50673" b="10382"/>
          <a:stretch>
            <a:fillRect/>
          </a:stretch>
        </p:blipFill>
        <p:spPr>
          <a:xfrm>
            <a:off x="975679" y="3261196"/>
            <a:ext cx="3488491" cy="212707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98992571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364" y="3622780"/>
            <a:ext cx="8299241" cy="1651673"/>
          </a:xfrm>
        </p:spPr>
        <p:txBody>
          <a:bodyPr>
            <a:normAutofit fontScale="70000" lnSpcReduction="20000"/>
          </a:bodyPr>
          <a:lstStyle/>
          <a:p>
            <a:r>
              <a:rPr lang="fi-FI" dirty="0"/>
              <a:t>Piirustuksesta huomaamme, että punaisella värillä värjätyn aidan pinta on suurempi kuin keltainen pinta. Voimme sanoa, että murtoluku 6/9 on suurempi kuin 3/9.</a:t>
            </a:r>
          </a:p>
          <a:p>
            <a:r>
              <a:rPr lang="fi-FI" dirty="0"/>
              <a:t>Kirjoitamme näin: 6/9 &gt; 3/9. Tässä tapauksessa vertasin saman kokonaisuuden (aidan) yhtäläisiä osia</a:t>
            </a:r>
            <a:r>
              <a:rPr lang="en-US" dirty="0"/>
              <a:t>.</a:t>
            </a:r>
            <a:endParaRPr lang="ro-RO" dirty="0"/>
          </a:p>
        </p:txBody>
      </p:sp>
      <p:pic>
        <p:nvPicPr>
          <p:cNvPr id="6" name="image5.jpg" descr="https://www.scoalaintuitext.ro/blog/wp-content/uploads/sites/7/2019/03/Snip2.jpg"/>
          <p:cNvPicPr/>
          <p:nvPr/>
        </p:nvPicPr>
        <p:blipFill>
          <a:blip r:embed="rId2"/>
          <a:srcRect l="13943" t="18702" r="50673" b="10382"/>
          <a:stretch>
            <a:fillRect/>
          </a:stretch>
        </p:blipFill>
        <p:spPr>
          <a:xfrm>
            <a:off x="2755635" y="946317"/>
            <a:ext cx="3488491" cy="212707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57116854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4122"/>
            <a:ext cx="8229600" cy="524204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i-FI" dirty="0"/>
              <a:t>Seuraavaksi vertaan yhtäläisiä osia, jotka eivät kuulu samaan kokonaisuuteen. Kaksi veljeä, Vlad ja Radu, valmistivat kaksi identtistä pizzaa ja istuivat sitten pöytään. Jokainen pizza leikattiin 8 samankokoiseen viipaleeseen. Tässä on kuinka paljon kukin poika söi neljännestunnin jälkeen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  <a:r>
              <a:rPr lang="fi-FI" dirty="0"/>
              <a:t>Katso kuvaa ja kerro kuka söi vähemmän. Vladin syömät 3 viipaletta, eli 3/8 pizzasta, on vähemmän kuin 5 viipaletta, eli 5/8, jotka Radu söi</a:t>
            </a:r>
            <a:r>
              <a:rPr lang="en-US" dirty="0"/>
              <a:t>.</a:t>
            </a:r>
            <a:endParaRPr lang="ro-RO" dirty="0"/>
          </a:p>
        </p:txBody>
      </p:sp>
      <p:pic>
        <p:nvPicPr>
          <p:cNvPr id="4" name="image9.jpg" descr="https://www.scoalaintuitext.ro/blog/wp-content/uploads/sites/7/2019/03/Snip-3.jpg"/>
          <p:cNvPicPr/>
          <p:nvPr/>
        </p:nvPicPr>
        <p:blipFill>
          <a:blip r:embed="rId2"/>
          <a:srcRect l="16028" t="20004" r="34922" b="16473"/>
          <a:stretch>
            <a:fillRect/>
          </a:stretch>
        </p:blipFill>
        <p:spPr>
          <a:xfrm>
            <a:off x="2561234" y="2625436"/>
            <a:ext cx="3684885" cy="160712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1627659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7510"/>
            <a:ext cx="8229600" cy="5308653"/>
          </a:xfrm>
        </p:spPr>
        <p:txBody>
          <a:bodyPr>
            <a:normAutofit fontScale="92500" lnSpcReduction="20000"/>
          </a:bodyPr>
          <a:lstStyle/>
          <a:p>
            <a:r>
              <a:rPr lang="fi-FI" dirty="0"/>
              <a:t>Jos kokonaisuudet eivät ole samankokoisia, emme voi verrata niitä vastaavia murto-osia. Huomioi tämä seuraavassa esityksessä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fi-FI" dirty="0"/>
              <a:t>Yhdessä huomasimme, että:</a:t>
            </a:r>
          </a:p>
          <a:p>
            <a:r>
              <a:rPr lang="fi-FI" dirty="0"/>
              <a:t>Kahdesta murtoluvusta, joilla on sama nimittäjä, murto-osa, jolla on suurempi osoittaja, on suurempi</a:t>
            </a:r>
            <a:r>
              <a:rPr lang="en-US" dirty="0"/>
              <a:t>.</a:t>
            </a:r>
            <a:endParaRPr lang="ro-RO" dirty="0"/>
          </a:p>
        </p:txBody>
      </p:sp>
      <p:pic>
        <p:nvPicPr>
          <p:cNvPr id="4" name="image17.jpg" descr="https://www.scoalaintuitext.ro/blog/wp-content/uploads/sites/7/2019/03/Snip-4.jpg"/>
          <p:cNvPicPr/>
          <p:nvPr/>
        </p:nvPicPr>
        <p:blipFill>
          <a:blip r:embed="rId2"/>
          <a:srcRect l="17471" t="19154" r="46947" b="31044"/>
          <a:stretch>
            <a:fillRect/>
          </a:stretch>
        </p:blipFill>
        <p:spPr>
          <a:xfrm>
            <a:off x="3315338" y="2277103"/>
            <a:ext cx="3231551" cy="178888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98527231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7232"/>
            <a:ext cx="8229600" cy="5338931"/>
          </a:xfrm>
        </p:spPr>
        <p:txBody>
          <a:bodyPr/>
          <a:lstStyle/>
          <a:p>
            <a:r>
              <a:rPr lang="fi-FI" sz="2800" dirty="0"/>
              <a:t>Voimme verrata kahta murto-osaa vain, jos ne ovat saman kokonaisuuden yhtä suuria osia tai identtisiä kokonaisuuksia. Rodica auttoi isoisäänsä istuttamaan vihanneksia puutarhaan. Vihannekset jaettiin seuraavan kaavan mukaan</a:t>
            </a:r>
            <a:r>
              <a:rPr lang="en-US" sz="2800" dirty="0"/>
              <a:t>:</a:t>
            </a:r>
            <a:endParaRPr lang="ro-RO" sz="2800" dirty="0"/>
          </a:p>
        </p:txBody>
      </p:sp>
      <p:pic>
        <p:nvPicPr>
          <p:cNvPr id="4" name="image1.jpg" descr="https://www.scoalaintuitext.ro/blog/wp-content/uploads/sites/7/2019/03/Snip-5.jpg"/>
          <p:cNvPicPr/>
          <p:nvPr/>
        </p:nvPicPr>
        <p:blipFill>
          <a:blip r:embed="rId2"/>
          <a:srcRect l="19712" t="24975" r="23394" b="25670"/>
          <a:stretch>
            <a:fillRect/>
          </a:stretch>
        </p:blipFill>
        <p:spPr>
          <a:xfrm>
            <a:off x="2043508" y="3533309"/>
            <a:ext cx="4717688" cy="182838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8414961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480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fi-FI" sz="2400" dirty="0"/>
              <a:t>Huomioimme, että:</a:t>
            </a:r>
          </a:p>
          <a:p>
            <a:pPr marL="0" indent="0">
              <a:buNone/>
            </a:pPr>
            <a:r>
              <a:rPr lang="fi-FI" sz="2400" dirty="0"/>
              <a:t>2/10 puutarhan pinta-alasta he istuttivat papuja,</a:t>
            </a:r>
          </a:p>
          <a:p>
            <a:pPr marL="0" indent="0">
              <a:buNone/>
            </a:pPr>
            <a:r>
              <a:rPr lang="fi-FI" sz="2400" dirty="0"/>
              <a:t>tomaatti, 4/10 koko puutarhasta,</a:t>
            </a:r>
          </a:p>
          <a:p>
            <a:pPr marL="0" indent="0">
              <a:buNone/>
            </a:pPr>
            <a:r>
              <a:rPr lang="fi-FI" sz="2400" dirty="0"/>
              <a:t>1/10 pinnasta on paprikat,</a:t>
            </a:r>
          </a:p>
          <a:p>
            <a:pPr marL="0" indent="0">
              <a:buNone/>
            </a:pPr>
            <a:r>
              <a:rPr lang="fi-FI" sz="2400" dirty="0"/>
              <a:t>3/10 puutarha-alueesta he istuttivat kaalia.</a:t>
            </a:r>
          </a:p>
          <a:p>
            <a:pPr marL="0" indent="0">
              <a:buNone/>
            </a:pPr>
            <a:r>
              <a:rPr lang="fi-FI" sz="2400" dirty="0"/>
              <a:t>Suurin pinta-ala on tomaatteja (4/10) ja pienin paprikaa (1/10).</a:t>
            </a:r>
          </a:p>
          <a:p>
            <a:pPr marL="0" indent="0">
              <a:buNone/>
            </a:pPr>
            <a:r>
              <a:rPr lang="fi-FI" sz="2400" dirty="0"/>
              <a:t>Näin M tilaa vihannesten viljelyalaa vastaavat viljelijäosuudet</a:t>
            </a:r>
            <a:r>
              <a:rPr lang="en-US" sz="2400" dirty="0"/>
              <a:t>.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18572476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12"/>
            <a:ext cx="8229600" cy="5145151"/>
          </a:xfrm>
        </p:spPr>
        <p:txBody>
          <a:bodyPr/>
          <a:lstStyle/>
          <a:p>
            <a:r>
              <a:rPr lang="en-US" b="1" dirty="0" err="1"/>
              <a:t>Harjoituksia</a:t>
            </a:r>
            <a:r>
              <a:rPr lang="en-US" b="1" dirty="0"/>
              <a:t> ja </a:t>
            </a:r>
            <a:r>
              <a:rPr lang="en-US" b="1" dirty="0" err="1"/>
              <a:t>ongelmia</a:t>
            </a:r>
            <a:r>
              <a:rPr lang="en-US" b="1" dirty="0"/>
              <a:t>:</a:t>
            </a:r>
          </a:p>
          <a:p>
            <a:pPr marL="0" indent="0">
              <a:buNone/>
            </a:pPr>
            <a:r>
              <a:rPr lang="en-US" dirty="0"/>
              <a:t>1) </a:t>
            </a:r>
            <a:r>
              <a:rPr lang="fi-FI" dirty="0"/>
              <a:t>Kirjoita ja vertaa sitten esitettyjä murtolukuja käyttämällä suhdemerkkejä </a:t>
            </a:r>
            <a:r>
              <a:rPr lang="en-US" dirty="0"/>
              <a:t>(&lt;, &gt;, = );</a:t>
            </a:r>
            <a:endParaRPr lang="ro-RO" dirty="0"/>
          </a:p>
        </p:txBody>
      </p:sp>
      <p:pic>
        <p:nvPicPr>
          <p:cNvPr id="4" name="image6.jpg" descr="https://www.scoalaintuitext.ro/blog/wp-content/uploads/sites/7/2019/03/Snip-6.jpg"/>
          <p:cNvPicPr/>
          <p:nvPr/>
        </p:nvPicPr>
        <p:blipFill>
          <a:blip r:embed="rId2"/>
          <a:srcRect l="7852" t="10449" r="8483" b="16118"/>
          <a:stretch>
            <a:fillRect/>
          </a:stretch>
        </p:blipFill>
        <p:spPr>
          <a:xfrm>
            <a:off x="1186231" y="3231238"/>
            <a:ext cx="6298242" cy="1757363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13143101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3288"/>
            <a:ext cx="8229600" cy="5332876"/>
          </a:xfrm>
        </p:spPr>
        <p:txBody>
          <a:bodyPr/>
          <a:lstStyle/>
          <a:p>
            <a:r>
              <a:rPr lang="en-US" dirty="0"/>
              <a:t>2) </a:t>
            </a:r>
            <a:r>
              <a:rPr lang="fi-FI" dirty="0"/>
              <a:t>Täydennä murtoluvut niin, että seuraavat yhtälöt ovat tosia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3. </a:t>
            </a:r>
            <a:r>
              <a:rPr lang="fi-FI" dirty="0"/>
              <a:t>Kirjoita pienempi murto-osa ja suurempi murto-osa kuin annetut</a:t>
            </a:r>
            <a:r>
              <a:rPr lang="en-US" dirty="0"/>
              <a:t>:</a:t>
            </a:r>
            <a:endParaRPr lang="ro-RO" dirty="0"/>
          </a:p>
        </p:txBody>
      </p:sp>
      <p:pic>
        <p:nvPicPr>
          <p:cNvPr id="4" name="image4.jpg" descr="https://www.scoalaintuitext.ro/blog/wp-content/uploads/sites/7/2019/03/Snip-intercalat-2.jpg"/>
          <p:cNvPicPr/>
          <p:nvPr/>
        </p:nvPicPr>
        <p:blipFill>
          <a:blip r:embed="rId2"/>
          <a:srcRect l="8815" t="24590" r="11996" b="27022"/>
          <a:stretch>
            <a:fillRect/>
          </a:stretch>
        </p:blipFill>
        <p:spPr>
          <a:xfrm>
            <a:off x="1056521" y="2130937"/>
            <a:ext cx="6509273" cy="751644"/>
          </a:xfrm>
          <a:prstGeom prst="rect">
            <a:avLst/>
          </a:prstGeom>
          <a:ln/>
        </p:spPr>
      </p:pic>
      <p:pic>
        <p:nvPicPr>
          <p:cNvPr id="5" name="image15.jpg" descr="https://www.scoalaintuitext.ro/blog/wp-content/uploads/sites/7/2019/03/Snip-intercalat-3.jpg"/>
          <p:cNvPicPr/>
          <p:nvPr/>
        </p:nvPicPr>
        <p:blipFill>
          <a:blip r:embed="rId3"/>
          <a:srcRect l="10168" t="39310" r="30508" b="19999"/>
          <a:stretch>
            <a:fillRect/>
          </a:stretch>
        </p:blipFill>
        <p:spPr>
          <a:xfrm>
            <a:off x="2862346" y="4868827"/>
            <a:ext cx="2703842" cy="65962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640706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0FFCE-A30D-5441-8AB4-1982C9F92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811" y="976470"/>
            <a:ext cx="8229600" cy="4525963"/>
          </a:xfrm>
        </p:spPr>
        <p:txBody>
          <a:bodyPr/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sz="2400" b="1" dirty="0" err="1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Osoittaja</a:t>
            </a:r>
            <a:r>
              <a:rPr lang="en-US" sz="2400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ja </a:t>
            </a:r>
            <a:r>
              <a:rPr lang="en-US" sz="2400" b="1" dirty="0" err="1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nimittäjä</a:t>
            </a:r>
            <a:r>
              <a:rPr lang="en-US" sz="2400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merkki</a:t>
            </a:r>
            <a:r>
              <a:rPr lang="en-US" sz="2400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Murtoluvun osoittajat ja nimittäjät voivat olla positiivisia tai negatiivisia kokonaislukuja.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Esimerkki murtoluvuista positiivisilla osoittajilla ja nimittäjillä: 7/6, 3/4, 13/20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Esimerkki murtoluvuista negatiivisilla osoittajilla ja nimittäjillä: -7/-6, -3/-4, -13/-20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Esimerkki murtoluvuista, joissa on positiiviset ja/tai negatiiviset osoittajat ja nimittäjät: -7/6, 3/-4, -13/-20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11071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1176"/>
            <a:ext cx="8229600" cy="5344987"/>
          </a:xfrm>
        </p:spPr>
        <p:txBody>
          <a:bodyPr/>
          <a:lstStyle/>
          <a:p>
            <a:r>
              <a:rPr lang="en-US" dirty="0"/>
              <a:t>4. </a:t>
            </a:r>
            <a:r>
              <a:rPr lang="fi-FI" dirty="0"/>
              <a:t>Kirjoita kaikki murtoluvut, jotka ovat pienempiä tai yhtä suuria kuin 5/8.</a:t>
            </a:r>
          </a:p>
          <a:p>
            <a:r>
              <a:rPr lang="fi-FI" dirty="0"/>
              <a:t>5. Kirjoita värityksen esittämät murtoluvut nousevaan järjestykseen</a:t>
            </a:r>
            <a:r>
              <a:rPr lang="en-US" dirty="0"/>
              <a:t>:</a:t>
            </a:r>
            <a:endParaRPr lang="ro-RO" b="1" dirty="0"/>
          </a:p>
        </p:txBody>
      </p:sp>
      <p:pic>
        <p:nvPicPr>
          <p:cNvPr id="4" name="image11.jpg" descr="https://www.scoalaintuitext.ro/blog/wp-content/uploads/sites/7/2019/03/Snip-7.jpg"/>
          <p:cNvPicPr/>
          <p:nvPr/>
        </p:nvPicPr>
        <p:blipFill>
          <a:blip r:embed="rId2"/>
          <a:srcRect l="19555" t="30109" r="31237" b="19105"/>
          <a:stretch>
            <a:fillRect/>
          </a:stretch>
        </p:blipFill>
        <p:spPr>
          <a:xfrm>
            <a:off x="2036423" y="3429000"/>
            <a:ext cx="4961200" cy="219838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2645391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6398"/>
            <a:ext cx="8229600" cy="5429766"/>
          </a:xfrm>
        </p:spPr>
        <p:txBody>
          <a:bodyPr/>
          <a:lstStyle/>
          <a:p>
            <a:r>
              <a:rPr lang="en-US" dirty="0"/>
              <a:t>6. </a:t>
            </a:r>
            <a:r>
              <a:rPr lang="fi-FI" dirty="0"/>
              <a:t>Aseta murtoluvut 2/7 ja 6/7 välille laskevassa järjestyksessä.</a:t>
            </a:r>
          </a:p>
          <a:p>
            <a:r>
              <a:rPr lang="fi-FI" dirty="0"/>
              <a:t>7. Järjestä murtoluvut, joiden nimittäjä 8 ja osoittaja on pariton luku, joka on pienempi kuin 6 nousevassa järjestyksessä</a:t>
            </a:r>
            <a:r>
              <a:rPr lang="en-US" dirty="0"/>
              <a:t>.</a:t>
            </a:r>
            <a:endParaRPr lang="ro-RO" dirty="0"/>
          </a:p>
        </p:txBody>
      </p:sp>
      <p:pic>
        <p:nvPicPr>
          <p:cNvPr id="6" name="image16.png" descr="Înțelegi matematica - mquest.ro"/>
          <p:cNvPicPr/>
          <p:nvPr/>
        </p:nvPicPr>
        <p:blipFill>
          <a:blip r:embed="rId2"/>
          <a:srcRect l="2070" t="4804" r="7077" b="6174"/>
          <a:stretch>
            <a:fillRect/>
          </a:stretch>
        </p:blipFill>
        <p:spPr>
          <a:xfrm>
            <a:off x="1458735" y="3429000"/>
            <a:ext cx="5806535" cy="245151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90169593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2.png" descr="Înțelegi matematica - mquest.ro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446622" y="1716373"/>
            <a:ext cx="5949950" cy="317364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497702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F0003E-AF7A-708D-5B37-B1116FDC5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224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 err="1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Murto-osan</a:t>
            </a: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merkki</a:t>
            </a: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Murtoluvun osoittaja- ja nimittäjämerkit otetaan pois sen edestä ja yhdistetään yllä olevan merkkisäännön mukaisesti, jolloin yllä olevista murtoluvuista tulee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(-)(-)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(+)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(-)(-)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(+)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(-)(-)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(+)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(-)(+)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-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(+)(-)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-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(-)(-)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(+)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656901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1C699-0099-C8DD-3022-FA6AA1D01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43247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fi-FI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Tavallisten jakeiden tyypit:</a:t>
            </a:r>
          </a:p>
          <a:p>
            <a:pPr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Luvun absoluuttinen arvo = luvun numeerinen arvo riippumatta sen etumerkistä. Esimerkiksi luvun -7 (kirjoitettuna │-7│) itseisarvo on 7. Lisää esimerkkejä: |-17| = 17; |10| = 10; |-123| = 123;</a:t>
            </a:r>
          </a:p>
          <a:p>
            <a:pPr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Alayksikön murtoluvut: 2/3, 1/7, 5/9, -11/13, 10/11, -15/-16 - osoittajan itseisarvo on pienempi kuin nimittäjän itseisarvo, joten itseisarvo murto-osa on pienempi kuin 1.</a:t>
            </a:r>
          </a:p>
          <a:p>
            <a:pPr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Vastaavat murtoluvut: 5/5, 11/11, -19/19; osoittajan itseisarvo on yhtä suuri kuin nimittäjän itseisarvo, joten murto-osan itseisarvo on yhtä suuri kuin 1.</a:t>
            </a:r>
          </a:p>
          <a:p>
            <a:pPr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Superyksikkö tai väärät murtoluvut: 4/3, 16/3, 9/8, 123/-13 - osoittajan itseisarvo on suurempi kuin nimittäjän itseisarvo, joten murto-osan itseisarvo on suurempi kuin 1; näitä murtolukuja kutsutaan myös vääriksi jakeiksi.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539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9CB0E-0A31-E076-4C44-7907FC7D8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00693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102394" marR="102394" algn="just">
              <a:lnSpc>
                <a:spcPct val="107000"/>
              </a:lnSpc>
              <a:spcAft>
                <a:spcPts val="600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Väärät murtoluvut voidaan kirjoittaa myös sekamurtolukuina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4/3 = 3/3 + 1/3 = 1 + 1/3, </a:t>
            </a:r>
            <a:r>
              <a:rPr lang="en-US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joka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US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kirjoitettu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 1 1/3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16/3 = 15/3 + 1/3 = 5 + 1/3, </a:t>
            </a:r>
            <a:r>
              <a:rPr lang="en-US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joka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US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kirjoitettu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 5 1/3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9/8 = 8/8 + 1/8 = 1 + 1/8, </a:t>
            </a:r>
            <a:r>
              <a:rPr lang="en-US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joka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US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kirjoitettu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 1 1/8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123/-13 = - 123/13 = - (117 + 6)/13 = - 117/13 - 6/13 = - 9 - 6/13, </a:t>
            </a:r>
            <a:r>
              <a:rPr lang="en-US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joka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US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kirjoitettu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 - 9 6/13</a:t>
            </a:r>
          </a:p>
          <a:p>
            <a:pPr marL="102394" marR="102394" algn="just">
              <a:lnSpc>
                <a:spcPct val="107000"/>
              </a:lnSpc>
              <a:spcAft>
                <a:spcPts val="600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Huomaa, että sekamurto koostuu kokonais- ja alayksikkömurto-osasta, joilla molemmilla on sama merkki.</a:t>
            </a:r>
          </a:p>
          <a:p>
            <a:pPr marL="102394" marR="102394" algn="just">
              <a:lnSpc>
                <a:spcPct val="107000"/>
              </a:lnSpc>
              <a:spcAft>
                <a:spcPts val="600"/>
              </a:spcAft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Jos murtoluvun osoittaja on yhtä suuri kuin toisen murtoluvun nimittäjä ja päinvastoin, niin murtolukuja kutsutaan käänteisiksi tai käänteisiksi.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fi-FI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Esim: 3/5 ja 5/3; 6/17 ja 6/17 - murtoluvun ja sen käänteisluvun tulo on 1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893165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329</TotalTime>
  <Words>4581</Words>
  <Application>Microsoft Office PowerPoint</Application>
  <PresentationFormat>On-screen Show (4:3)</PresentationFormat>
  <Paragraphs>392</Paragraphs>
  <Slides>62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8" baseType="lpstr">
      <vt:lpstr>Adobe Heiti Std R</vt:lpstr>
      <vt:lpstr>Arial</vt:lpstr>
      <vt:lpstr>Calibri</vt:lpstr>
      <vt:lpstr>Calibri Light</vt:lpstr>
      <vt:lpstr>Symbol</vt:lpstr>
      <vt:lpstr>Office Theme</vt:lpstr>
      <vt:lpstr>Mitä ovat murtoluvut?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Esimerkkejä murtoluvuista</vt:lpstr>
      <vt:lpstr>PowerPoint Presentation</vt:lpstr>
      <vt:lpstr>PowerPoint Presentation</vt:lpstr>
      <vt:lpstr>PowerPoint Presentation</vt:lpstr>
      <vt:lpstr>Lähteet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Numere întregi</dc:title>
  <dc:creator>Microsoft account</dc:creator>
  <cp:lastModifiedBy>User</cp:lastModifiedBy>
  <cp:revision>115</cp:revision>
  <dcterms:created xsi:type="dcterms:W3CDTF">2022-06-19T18:34:58Z</dcterms:created>
  <dcterms:modified xsi:type="dcterms:W3CDTF">2023-02-02T11:43:24Z</dcterms:modified>
</cp:coreProperties>
</file>