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vfB0gbA1U5ftXjH5mbdh/aAKI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f67eb43c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g11f67eb43c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1f67eb43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g11f67eb43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1f67eb43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1f67eb43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1f67eb43c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" name="Google Shape;57;g11f67eb43c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f67eb43c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" name="Google Shape;64;g11f67eb43c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1f67eb43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g11f67eb43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1f67eb43c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" name="Google Shape;77;g11f67eb43c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f67eb43c5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11f67eb43c5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f67eb43c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" name="Google Shape;92;g11f67eb43c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Vektoriesitys kolmiulotteisessa koordinaattijärjestelmässä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f67eb43c5_0_5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Vektorit ja tasot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1" name="Google Shape;101;g11f67eb43c5_0_56"/>
          <p:cNvSpPr txBox="1">
            <a:spLocks noGrp="1"/>
          </p:cNvSpPr>
          <p:nvPr>
            <p:ph type="body" idx="1"/>
          </p:nvPr>
        </p:nvSpPr>
        <p:spPr>
          <a:xfrm>
            <a:off x="457200" y="104769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 dirty="0"/>
              <a:t>Vektoreita voidaan käyttää myös kolmiulotteisen avaruuden sisällä olevan tason tunnistamiseen.</a:t>
            </a:r>
            <a:endParaRPr b="1" dirty="0"/>
          </a:p>
          <a:p>
            <a:pPr marL="742950" lvl="1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 i="1" dirty="0"/>
              <a:t>Normaalivektori</a:t>
            </a:r>
            <a:r>
              <a:rPr lang="it-IT" b="1" dirty="0"/>
              <a:t> on kohtisuorassa tason pintaa vastaan ja se määrittää tason.</a:t>
            </a:r>
            <a:endParaRPr b="1" dirty="0"/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endParaRPr sz="1200" b="1" dirty="0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dirty="0"/>
          </a:p>
        </p:txBody>
      </p:sp>
      <p:pic>
        <p:nvPicPr>
          <p:cNvPr id="102" name="Google Shape;102;g11f67eb43c5_0_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01200" y="3966925"/>
            <a:ext cx="3458350" cy="21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11f67eb43c5_0_56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1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image from [1]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11f67eb43c5_0_56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[1]:</a:t>
            </a:r>
            <a:r>
              <a:rPr lang="it-IT"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1f67eb43c5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900" b="1">
                <a:solidFill>
                  <a:srgbClr val="166C59"/>
                </a:solidFill>
              </a:rPr>
              <a:t>Vektorit kolmiulotteisessa avaruudessa</a:t>
            </a:r>
            <a:endParaRPr sz="3900" b="1">
              <a:solidFill>
                <a:srgbClr val="166C59"/>
              </a:solidFill>
            </a:endParaRPr>
          </a:p>
        </p:txBody>
      </p:sp>
      <p:sp>
        <p:nvSpPr>
          <p:cNvPr id="47" name="Google Shape;47;g11f67eb43c5_0_0"/>
          <p:cNvSpPr txBox="1">
            <a:spLocks noGrp="1"/>
          </p:cNvSpPr>
          <p:nvPr>
            <p:ph type="body" idx="1"/>
          </p:nvPr>
        </p:nvSpPr>
        <p:spPr>
          <a:xfrm>
            <a:off x="457200" y="1165950"/>
            <a:ext cx="8229600" cy="187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Kolmiulotteista vektoria edustaa kolmiulotteisessa koordinaatistossa jana, joka kulkee pisteestä A pisteeseen B.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8" name="Google Shape;48;g11f67eb43c5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2252" y="3121150"/>
            <a:ext cx="4919500" cy="3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1f67eb43c5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900" b="1">
                <a:solidFill>
                  <a:srgbClr val="166C59"/>
                </a:solidFill>
              </a:rPr>
              <a:t>Kolmulotteisen vektorin komponentit</a:t>
            </a:r>
            <a:endParaRPr sz="3900" b="1">
              <a:solidFill>
                <a:srgbClr val="166C59"/>
              </a:solidFill>
            </a:endParaRPr>
          </a:p>
        </p:txBody>
      </p:sp>
      <p:sp>
        <p:nvSpPr>
          <p:cNvPr id="54" name="Google Shape;54;g11f67eb43c5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Kolme koordinaatistotasoa: x-akseli, y-akseli ja z-akseli.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v=(1 ,2 ,-3) 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Tämä on vektori, joka kulkee pisteestä (0,0,0) pisteeseen (1,2,-3).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1f67eb43c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Suuruus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0" name="Google Shape;60;g11f67eb43c5_0_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3D-vektorin suuruudella tarkoitetaan sitä määrittelevän janan pituutta.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Aina positiivinen tai 0, jos kyseessä on nollavektori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Kaava:</a:t>
            </a:r>
            <a:endParaRPr b="1"/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  <p:pic>
        <p:nvPicPr>
          <p:cNvPr id="61" name="Google Shape;61;g11f67eb43c5_0_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4225" y="4314850"/>
            <a:ext cx="4085175" cy="137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1f67eb43c5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Suunta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7" name="Google Shape;67;g11f67eb43c5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3100" b="1">
                <a:solidFill>
                  <a:schemeClr val="dk1"/>
                </a:solidFill>
              </a:rPr>
              <a:t>Suunnalla tarkoitetaan sitä kulmaa, jonka vektori muodostaa vakioperustan (the canonical basis) kolmen vektorin kanssa, jotka ovat (1,0,0) , (0,1,0) ja (0,0,1).</a:t>
            </a:r>
            <a:endParaRPr sz="31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8" name="Google Shape;68;g11f67eb43c5_0_19"/>
          <p:cNvPicPr preferRelativeResize="0"/>
          <p:nvPr/>
        </p:nvPicPr>
        <p:blipFill rotWithShape="1">
          <a:blip r:embed="rId3">
            <a:alphaModFix/>
          </a:blip>
          <a:srcRect t="8622" b="20993"/>
          <a:stretch/>
        </p:blipFill>
        <p:spPr>
          <a:xfrm>
            <a:off x="4230550" y="3730028"/>
            <a:ext cx="3290900" cy="2316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1f67eb43c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Karteesinen koordinaatisto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4" name="Google Shape;74;g11f67eb43c5_0_27"/>
          <p:cNvSpPr txBox="1">
            <a:spLocks noGrp="1"/>
          </p:cNvSpPr>
          <p:nvPr>
            <p:ph type="body" idx="1"/>
          </p:nvPr>
        </p:nvSpPr>
        <p:spPr>
          <a:xfrm>
            <a:off x="339505" y="948350"/>
            <a:ext cx="8614372" cy="528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Kolme toisiaan nähden kohtisuoraa akselia (x,y,z).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Jokainen piste avaruudessa voidaan ilmoittaa seuraavalla tavalla:</a:t>
            </a:r>
            <a:endParaRPr b="1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p = (p1,p2,p3)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</a:pPr>
            <a:r>
              <a:rPr lang="it-IT" b="1"/>
              <a:t>Matemaattiset operaatiot suoritetaan komponenteittain:</a:t>
            </a:r>
            <a:endParaRPr b="1"/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v + u =  ( v1+ u1, v2+u2, v3+u3 )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u - v = ( u1-v1, u2-v2, u3-v3 )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n * v = ( n* v1, n*v2, n * v3 )   ( n = numero 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7429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f67eb43c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Lieriökoordinaatisto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0" name="Google Shape;80;g11f67eb43c5_0_33"/>
          <p:cNvSpPr txBox="1">
            <a:spLocks noGrp="1"/>
          </p:cNvSpPr>
          <p:nvPr>
            <p:ph type="body" idx="1"/>
          </p:nvPr>
        </p:nvSpPr>
        <p:spPr>
          <a:xfrm>
            <a:off x="-42856" y="1553306"/>
            <a:ext cx="6005531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Kolme komponenttia:</a:t>
            </a:r>
            <a:endParaRPr b="1"/>
          </a:p>
          <a:p>
            <a:pPr marL="742950" lvl="1" indent="-2603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pisteen ja origon yhdistävän suoran pituus r.</a:t>
            </a:r>
            <a:endParaRPr sz="2400" b="1"/>
          </a:p>
          <a:p>
            <a:pPr marL="742950" lvl="1" indent="-2603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kulma θ, jonka suora muodostaa kiinteän suoran (yleensä x-akselin) kanssa.</a:t>
            </a:r>
            <a:endParaRPr/>
          </a:p>
          <a:p>
            <a:pPr marL="742950" lvl="1" indent="-2603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korkeus h suhteessa z-akseliin nähden</a:t>
            </a:r>
            <a:endParaRPr b="1"/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endParaRPr sz="1200"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  <p:pic>
        <p:nvPicPr>
          <p:cNvPr id="81" name="Google Shape;81;g11f67eb43c5_0_33"/>
          <p:cNvPicPr preferRelativeResize="0"/>
          <p:nvPr/>
        </p:nvPicPr>
        <p:blipFill rotWithShape="1">
          <a:blip r:embed="rId3">
            <a:alphaModFix/>
          </a:blip>
          <a:srcRect l="9175" t="2646" r="6244"/>
          <a:stretch/>
        </p:blipFill>
        <p:spPr>
          <a:xfrm>
            <a:off x="5679270" y="2243868"/>
            <a:ext cx="3290935" cy="256465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11f67eb43c5_0_33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200" b="1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image from [1]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1f67eb43c5_0_33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[1]:</a:t>
            </a:r>
            <a:r>
              <a:rPr lang="it-IT"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f67eb43c5_0_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00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Homogeeninen koordinaattijärjestelmä</a:t>
            </a:r>
            <a:endParaRPr/>
          </a:p>
        </p:txBody>
      </p:sp>
      <p:sp>
        <p:nvSpPr>
          <p:cNvPr id="89" name="Google Shape;89;g11f67eb43c5_0_43"/>
          <p:cNvSpPr txBox="1">
            <a:spLocks noGrp="1"/>
          </p:cNvSpPr>
          <p:nvPr>
            <p:ph type="body" idx="1"/>
          </p:nvPr>
        </p:nvSpPr>
        <p:spPr>
          <a:xfrm>
            <a:off x="457200" y="1600199"/>
            <a:ext cx="8229600" cy="4882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Neljä komponenttia:</a:t>
            </a:r>
            <a:endParaRPr b="1"/>
          </a:p>
          <a:p>
            <a:pPr marL="742950" lvl="1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x,y ja z kartesiankoordinaatistosta.</a:t>
            </a:r>
            <a:endParaRPr b="1"/>
          </a:p>
          <a:p>
            <a:pPr marL="742950" lvl="1" indent="-2857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asteikko w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Yksi piste vastaa useampaa kuin yhtä kvaternionia.</a:t>
            </a:r>
            <a:endParaRPr/>
          </a:p>
          <a:p>
            <a:pPr marL="742950" lvl="1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it-IT" sz="2200" b="1"/>
              <a:t>Saadaksesi kartesiittisen ekvivalentin sinun on jaettava kolme ensimmäistä komponenttia viimeisellä komponentilla:</a:t>
            </a:r>
            <a:endParaRPr sz="2200" b="1"/>
          </a:p>
          <a:p>
            <a:pPr marL="7429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2200" b="1"/>
          </a:p>
          <a:p>
            <a:pPr marL="18288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(2,2,2,1) → (2/1, 2/1, 2/1)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8288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(1,1,1,0.5) → (1/0.5, 1/0.5, 1/0.5)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endParaRPr sz="1200"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f67eb43c5_0_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Mahtavuus eli kardinaliteetti 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5" name="Google Shape;95;g11f67eb43c5_0_51"/>
          <p:cNvSpPr txBox="1">
            <a:spLocks noGrp="1"/>
          </p:cNvSpPr>
          <p:nvPr>
            <p:ph type="body" idx="1"/>
          </p:nvPr>
        </p:nvSpPr>
        <p:spPr>
          <a:xfrm>
            <a:off x="199176" y="1165950"/>
            <a:ext cx="8487624" cy="483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900" b="1">
                <a:solidFill>
                  <a:schemeClr val="dk1"/>
                </a:solidFill>
              </a:rPr>
              <a:t>Vektoria edustaa aina kokoelma numeroita, joita kutsumme komponenteiksi. Vektorin komponenttien lukumäärää kutsutaan sen mahtavuudeksi eli kardinaliteetiksi (tai ulottuvuudeksi).</a:t>
            </a:r>
            <a:endParaRPr sz="5000" b="1"/>
          </a:p>
          <a:p>
            <a:pPr marL="742950" lvl="1" indent="-28575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Karteesisen koordinaatiston kardinaliteetti: 3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it-IT" b="1"/>
              <a:t>(x,y,z)</a:t>
            </a:r>
            <a:endParaRPr b="1"/>
          </a:p>
          <a:p>
            <a:pPr marL="742950" lvl="1" indent="-28575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Homogeenisen koordinaatiston kardinaliteetti: 4</a:t>
            </a:r>
            <a:endParaRPr b="1"/>
          </a:p>
          <a:p>
            <a:pPr marL="1143000" lvl="2" indent="-228600" algn="just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it-IT" b="1"/>
              <a:t>(x,y,z,w)</a:t>
            </a:r>
            <a:endParaRPr b="1"/>
          </a:p>
          <a:p>
            <a:pPr marL="742950" lvl="0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</a:pPr>
            <a:endParaRPr sz="1200" b="1"/>
          </a:p>
          <a:p>
            <a:pPr marL="3429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On-screen Show (4:3)</PresentationFormat>
  <Paragraphs>56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Vektoriesitys kolmiulotteisessa koordinaattijärjestelmässä</vt:lpstr>
      <vt:lpstr>Vektorit kolmiulotteisessa avaruudessa</vt:lpstr>
      <vt:lpstr>Kolmulotteisen vektorin komponentit</vt:lpstr>
      <vt:lpstr>Suuruus</vt:lpstr>
      <vt:lpstr>Suunta</vt:lpstr>
      <vt:lpstr>Karteesinen koordinaatisto</vt:lpstr>
      <vt:lpstr>Lieriökoordinaatisto</vt:lpstr>
      <vt:lpstr>Homogeeninen koordinaattijärjestelmä</vt:lpstr>
      <vt:lpstr>Mahtavuus eli kardinaliteetti </vt:lpstr>
      <vt:lpstr>Vektorit ja tasot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Vektoriesitys kolmiulotteisessa koordinaattijärjestelmässä</dc:title>
  <cp:lastModifiedBy>Athanasios Christopoulos</cp:lastModifiedBy>
  <cp:revision>1</cp:revision>
  <dcterms:created xsi:type="dcterms:W3CDTF">2016-10-07T11:12:08Z</dcterms:created>
  <dcterms:modified xsi:type="dcterms:W3CDTF">2022-09-19T08:03:56Z</dcterms:modified>
</cp:coreProperties>
</file>