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8071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66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1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768" y="2109494"/>
            <a:ext cx="10972800" cy="1143000"/>
          </a:xfrm>
        </p:spPr>
        <p:txBody>
          <a:bodyPr/>
          <a:lstStyle/>
          <a:p>
            <a:r>
              <a:rPr lang="ro-RO" b="1" dirty="0"/>
              <a:t>Suhteet ja mittasuhteet</a:t>
            </a:r>
          </a:p>
        </p:txBody>
      </p:sp>
    </p:spTree>
    <p:extLst>
      <p:ext uri="{BB962C8B-B14F-4D97-AF65-F5344CB8AC3E}">
        <p14:creationId xmlns:p14="http://schemas.microsoft.com/office/powerpoint/2010/main" val="356081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Suhteet ja mittasuhteet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400" b="1" dirty="0">
                <a:solidFill>
                  <a:schemeClr val="tx1"/>
                </a:solidFill>
              </a:rPr>
              <a:t>Raportti</a:t>
            </a:r>
            <a:r>
              <a:rPr lang="fi-FI" sz="2400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fi-FI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Lukujen a ja b suhteella b≠0 tarkoitetaan rationaalilukua 𝑎/𝑏.</a:t>
            </a:r>
          </a:p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Suhteen 𝑎/𝑏 arvo on luku c, joka saadaan suhteesta c=a:b.</a:t>
            </a:r>
          </a:p>
          <a:p>
            <a:pPr marL="0" indent="0">
              <a:buNone/>
            </a:pPr>
            <a:endParaRPr lang="fi-FI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Esimerkki:</a:t>
            </a:r>
          </a:p>
          <a:p>
            <a:pPr marL="0" indent="0">
              <a:buNone/>
            </a:pPr>
            <a:r>
              <a:rPr lang="fi-FI" sz="2400" dirty="0">
                <a:solidFill>
                  <a:schemeClr val="tx1"/>
                </a:solidFill>
              </a:rPr>
              <a:t>Luokassa on 12 tyttöä ja 16 poikaa. Sanotaan, että tyttöjen ja poikien lukumäärän suhde on 12/16. Suhteen arvo on </a:t>
            </a:r>
            <a:r>
              <a:rPr lang="en-US" sz="2400" dirty="0">
                <a:solidFill>
                  <a:schemeClr val="tx1"/>
                </a:solidFill>
              </a:rPr>
              <a:t>12:16=0.75.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Suhteet ja mittasuhteet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Prosenttisuhde on muotoa 𝑝/100 oleva suhde, jota merkitään p%.</a:t>
            </a:r>
          </a:p>
          <a:p>
            <a:pPr marL="0" indent="0">
              <a:buNone/>
            </a:pPr>
            <a:endParaRPr lang="fi-FI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Esimerkki:</a:t>
            </a:r>
          </a:p>
          <a:p>
            <a:pPr marL="0" indent="0">
              <a:buNone/>
            </a:pPr>
            <a:r>
              <a:rPr lang="fi-FI" dirty="0">
                <a:solidFill>
                  <a:schemeClr val="tx1"/>
                </a:solidFill>
              </a:rPr>
              <a:t>Kohteen alkuhinta on 600 lei. Se tulee kalliimmaksi 30 prosenttia. Mikä on uusi hinta?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467" y="2551192"/>
            <a:ext cx="1676400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36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Suhteet ja mittasuhteet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SUHTEET</a:t>
            </a:r>
          </a:p>
          <a:p>
            <a:pPr marL="0" indent="0">
              <a:buNone/>
            </a:pPr>
            <a:r>
              <a:rPr lang="fi-FI" sz="2400" dirty="0"/>
              <a:t>Kahden suhteen yhtäläisyyttä kutsutaan suhteeksi.</a:t>
            </a:r>
          </a:p>
          <a:p>
            <a:pPr marL="0" indent="0">
              <a:buNone/>
            </a:pPr>
            <a:r>
              <a:rPr lang="fi-FI" sz="2400" dirty="0"/>
              <a:t>Jos suhteilla 𝑎/𝑏 ja 𝑐/𝑑 on sama arvo, ne muodostavat osuuden 𝑎/𝑏 = 𝑐/𝑑, ja lukuja a, b, c, d kutsutaan osuuden termeiksi.</a:t>
            </a:r>
          </a:p>
          <a:p>
            <a:pPr marL="0" indent="0">
              <a:buNone/>
            </a:pPr>
            <a:r>
              <a:rPr lang="fi-FI" sz="2400" dirty="0"/>
              <a:t>Termejä a ja d kutsutaan ääriarvoiksi ja termejä b ja d kutsutaan keskiarvoiksi.</a:t>
            </a:r>
          </a:p>
          <a:p>
            <a:pPr marL="0" indent="0">
              <a:buNone/>
            </a:pPr>
            <a:r>
              <a:rPr lang="fi-FI" sz="2400" dirty="0"/>
              <a:t>Esimerkki:</a:t>
            </a:r>
          </a:p>
          <a:p>
            <a:pPr marL="0" indent="0">
              <a:buNone/>
            </a:pPr>
            <a:endParaRPr lang="fi-FI" sz="2400" dirty="0"/>
          </a:p>
          <a:p>
            <a:pPr marL="0" indent="0">
              <a:buNone/>
            </a:pPr>
            <a:r>
              <a:rPr lang="fi-FI" sz="2400" dirty="0"/>
              <a:t>Suhteen perusominaisuus: Suhteessa keskiarvon tulo on yhtä suuri kuin äärimmäisyyksien tulo</a:t>
            </a:r>
            <a:r>
              <a:rPr lang="en-US" sz="2400" dirty="0"/>
              <a:t>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064" y="3778403"/>
            <a:ext cx="866775" cy="666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328" y="5257799"/>
            <a:ext cx="16192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7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Suhteet ja mittasuhteet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377" y="1541461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err="1"/>
              <a:t>Johdetut</a:t>
            </a:r>
            <a:r>
              <a:rPr lang="en-US" sz="2800" b="1" dirty="0"/>
              <a:t> </a:t>
            </a:r>
            <a:r>
              <a:rPr lang="en-US" sz="2800" b="1" dirty="0" err="1"/>
              <a:t>mittasuhteet</a:t>
            </a:r>
            <a:endParaRPr lang="en-US" sz="2800" b="1" dirty="0"/>
          </a:p>
          <a:p>
            <a:pPr marL="0" indent="0">
              <a:buNone/>
            </a:pPr>
            <a:r>
              <a:rPr lang="fi-FI" sz="2800" dirty="0"/>
              <a:t>Keinot tai ääripäät vaihtuvat niiden välillä.</a:t>
            </a:r>
          </a:p>
          <a:p>
            <a:pPr marL="0" indent="0">
              <a:buNone/>
            </a:pPr>
            <a:r>
              <a:rPr lang="fi-FI" sz="2800" dirty="0"/>
              <a:t>Suhteet ovat käänteisiä</a:t>
            </a:r>
          </a:p>
          <a:p>
            <a:pPr marL="0" indent="0">
              <a:buNone/>
            </a:pPr>
            <a:r>
              <a:rPr lang="fi-FI" sz="2800" dirty="0"/>
              <a:t>Tarkastellaan rationaalilukuja a,b,c,d,k, joissa b,d,k≠0, niin että meillä on suhde:</a:t>
            </a:r>
          </a:p>
          <a:p>
            <a:pPr marL="0" indent="0">
              <a:buNone/>
            </a:pPr>
            <a:endParaRPr lang="fi-FI" sz="2800" dirty="0"/>
          </a:p>
          <a:p>
            <a:pPr marL="0" indent="0">
              <a:buNone/>
            </a:pPr>
            <a:r>
              <a:rPr lang="fi-FI" sz="2800" dirty="0"/>
              <a:t>Voimme saada johdetut suhteet: Kerro ensimmäisen suhteen molemmat termit k:llä</a:t>
            </a:r>
            <a:r>
              <a:rPr lang="en-US" sz="2800" dirty="0"/>
              <a:t>.</a:t>
            </a:r>
            <a:endParaRPr lang="ro-RO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123" y="2028411"/>
            <a:ext cx="3371850" cy="514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081" y="2581698"/>
            <a:ext cx="726038" cy="564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246" y="3722785"/>
            <a:ext cx="885825" cy="676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461" y="5257799"/>
            <a:ext cx="11430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19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Suhteet ja mittasuhteet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33388"/>
            <a:ext cx="10972800" cy="4525963"/>
          </a:xfrm>
        </p:spPr>
        <p:txBody>
          <a:bodyPr/>
          <a:lstStyle/>
          <a:p>
            <a:r>
              <a:rPr lang="fi-FI" sz="2400" dirty="0"/>
              <a:t>Voimme saada johdetut mittasuhteet:</a:t>
            </a:r>
          </a:p>
          <a:p>
            <a:r>
              <a:rPr lang="fi-FI" sz="2400" dirty="0"/>
              <a:t>Osoittajat kerrotaan k:lla.</a:t>
            </a:r>
          </a:p>
          <a:p>
            <a:endParaRPr lang="fi-FI" sz="2400" dirty="0"/>
          </a:p>
          <a:p>
            <a:r>
              <a:rPr lang="fi-FI" sz="2400" dirty="0"/>
              <a:t>Voimme saada johdetut mittasuhteet:</a:t>
            </a:r>
          </a:p>
          <a:p>
            <a:r>
              <a:rPr lang="fi-FI" sz="2400" dirty="0"/>
              <a:t>Nimittäjät kerrotaan k:lla.</a:t>
            </a:r>
          </a:p>
          <a:p>
            <a:endParaRPr lang="fi-FI" sz="2400" dirty="0"/>
          </a:p>
          <a:p>
            <a:r>
              <a:rPr lang="fi-FI" sz="2400" dirty="0"/>
              <a:t>Nimittäjät lisätään osoittajiin ja nimittäjät jätetään ennalleen</a:t>
            </a:r>
          </a:p>
          <a:p>
            <a:endParaRPr lang="fi-FI" sz="2400" dirty="0"/>
          </a:p>
          <a:p>
            <a:r>
              <a:rPr lang="fi-FI" sz="2400" dirty="0"/>
              <a:t>Osoittajat lisätään nimittäjiin ja osoittajat jätetään ennalleen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053" y="1285428"/>
            <a:ext cx="1228725" cy="771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053" y="2615653"/>
            <a:ext cx="1266825" cy="80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3793" y="3706310"/>
            <a:ext cx="1457325" cy="771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5833" y="4658172"/>
            <a:ext cx="13239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63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Suhteet ja mittasuhteet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400" dirty="0"/>
              <a:t>Osoittajat vähennetään osoittajista ja nimittäjät jätetään ennalleen</a:t>
            </a:r>
          </a:p>
          <a:p>
            <a:endParaRPr lang="fi-FI" sz="2400" dirty="0"/>
          </a:p>
          <a:p>
            <a:r>
              <a:rPr lang="fi-FI" sz="2400" dirty="0"/>
              <a:t>Vähennä osoittajat nimittäjistä ja jätä osoittajat ennalleen</a:t>
            </a:r>
          </a:p>
          <a:p>
            <a:endParaRPr lang="fi-FI" sz="2400" dirty="0"/>
          </a:p>
          <a:p>
            <a:r>
              <a:rPr lang="fi-FI" sz="2400" dirty="0"/>
              <a:t>Lisää ensimmäisen suhteen osoittaja ja nimittäjä toisen suhteen osoittajaan ja nimittäjään.</a:t>
            </a:r>
          </a:p>
          <a:p>
            <a:endParaRPr lang="fi-FI" sz="2400" dirty="0"/>
          </a:p>
          <a:p>
            <a:r>
              <a:rPr lang="fi-FI" sz="2400" dirty="0"/>
              <a:t>Toisen suhteen osoittaja ja nimittäjä vähennetään ensimmäisen suhteen osoittajasta ja nimittäjästä</a:t>
            </a:r>
            <a:r>
              <a:rPr lang="en-US" sz="2400" dirty="0"/>
              <a:t>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4483" y="1600201"/>
            <a:ext cx="1571625" cy="7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694" y="2391571"/>
            <a:ext cx="1647825" cy="752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9747" y="3838628"/>
            <a:ext cx="1390650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5972" y="5045394"/>
            <a:ext cx="111442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5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</TotalTime>
  <Words>313</Words>
  <Application>Microsoft Office PowerPoint</Application>
  <PresentationFormat>Widescreen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Adobe Heiti Std R</vt:lpstr>
      <vt:lpstr>Arial</vt:lpstr>
      <vt:lpstr>Calibri</vt:lpstr>
      <vt:lpstr>Office Theme</vt:lpstr>
      <vt:lpstr>Suhteet ja mittasuhteet</vt:lpstr>
      <vt:lpstr>Suhteet ja mittasuhteet</vt:lpstr>
      <vt:lpstr>Suhteet ja mittasuhteet</vt:lpstr>
      <vt:lpstr>Suhteet ja mittasuhteet</vt:lpstr>
      <vt:lpstr>Suhteet ja mittasuhteet</vt:lpstr>
      <vt:lpstr>Suhteet ja mittasuhteet</vt:lpstr>
      <vt:lpstr>Suhteet ja mittasuhteet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Rapoarte și proporții</dc:title>
  <dc:creator>Microsoft account</dc:creator>
  <cp:lastModifiedBy>User</cp:lastModifiedBy>
  <cp:revision>18</cp:revision>
  <dcterms:created xsi:type="dcterms:W3CDTF">2022-06-19T19:37:49Z</dcterms:created>
  <dcterms:modified xsi:type="dcterms:W3CDTF">2023-02-02T13:29:24Z</dcterms:modified>
</cp:coreProperties>
</file>