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27"/>
  </p:notes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1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5B008-AFF0-40F7-A3E8-1CCE5AD87301}" type="datetimeFigureOut">
              <a:rPr lang="en-US" smtClean="0"/>
              <a:t>03-Feb-23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15856-AE8F-4E51-A3EA-8FF918D5A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87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o.wikipedia.org/wiki/Rafael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1" name="Google Shape;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Un matematician grec, secolul 3 î.Hr., cum e imaginat de către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Rafael</a:t>
            </a:r>
            <a:r>
              <a:rPr lang="en-US"/>
              <a:t>, într-un detaliu al lucrării „Şcoala ateniană”!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37456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9" name="Google Shape;29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31615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2566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59520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6523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01818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" name="Google Shape;15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63359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0" name="Google Shape;1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08970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7" name="Google Shape;2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90405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163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9" name="Google Shape;27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26978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47083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424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584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1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366808"/>
            <a:ext cx="10363200" cy="1470025"/>
          </a:xfrm>
        </p:spPr>
        <p:txBody>
          <a:bodyPr/>
          <a:lstStyle/>
          <a:p>
            <a:pPr algn="ctr"/>
            <a:r>
              <a:rPr lang="ro-RO" b="1" dirty="0"/>
              <a:t>Ensimmäisen asteen toiminto</a:t>
            </a:r>
          </a:p>
        </p:txBody>
      </p:sp>
    </p:spTree>
    <p:extLst>
      <p:ext uri="{BB962C8B-B14F-4D97-AF65-F5344CB8AC3E}">
        <p14:creationId xmlns:p14="http://schemas.microsoft.com/office/powerpoint/2010/main" val="3790029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/>
              <a:t>Esimerkkejä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ro-RO" sz="2000" dirty="0">
                <a:solidFill>
                  <a:schemeClr val="tx1"/>
                </a:solidFill>
              </a:rPr>
              <a:t>1) f(x)=3x+2 </a:t>
            </a:r>
          </a:p>
          <a:p>
            <a:r>
              <a:rPr lang="en-US" sz="2000" dirty="0">
                <a:solidFill>
                  <a:schemeClr val="tx1"/>
                </a:solidFill>
              </a:rPr>
              <a:t>A: </a:t>
            </a:r>
            <a:r>
              <a:rPr lang="fi-FI" sz="2000" dirty="0">
                <a:solidFill>
                  <a:schemeClr val="tx1"/>
                </a:solidFill>
              </a:rPr>
              <a:t>Ensin on laskettava piste, jossa funktion etumerkki muuttuu, eli milloin</a:t>
            </a:r>
          </a:p>
          <a:p>
            <a:r>
              <a:rPr lang="en-US" sz="2000" dirty="0">
                <a:solidFill>
                  <a:schemeClr val="tx1"/>
                </a:solidFill>
              </a:rPr>
              <a:t>f(x)=0 =&gt; x=-3/2.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ro-RO" sz="2000" dirty="0">
              <a:solidFill>
                <a:schemeClr val="tx1"/>
              </a:solidFill>
            </a:endParaRPr>
          </a:p>
          <a:p>
            <a:endParaRPr lang="ro-RO" sz="2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5960" y="3358253"/>
            <a:ext cx="3181350" cy="819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5318" y="3732873"/>
            <a:ext cx="8195062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2) </a:t>
            </a:r>
            <a:r>
              <a:rPr lang="ro-RO" dirty="0">
                <a:solidFill>
                  <a:prstClr val="black">
                    <a:lumMod val="75000"/>
                    <a:lumOff val="25000"/>
                  </a:prstClr>
                </a:solidFill>
              </a:rPr>
              <a:t>f(x)=4−5⋅x</a:t>
            </a:r>
          </a:p>
          <a:p>
            <a:pPr marL="34290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A: </a:t>
            </a:r>
            <a:r>
              <a:rPr lang="fi-FI" dirty="0">
                <a:solidFill>
                  <a:prstClr val="black">
                    <a:lumMod val="75000"/>
                    <a:lumOff val="25000"/>
                  </a:prstClr>
                </a:solidFill>
              </a:rPr>
              <a:t>laskemme pisteen, jossa merkki muuttuu</a:t>
            </a:r>
            <a:r>
              <a:rPr lang="ro-RO" dirty="0">
                <a:solidFill>
                  <a:prstClr val="black">
                    <a:lumMod val="75000"/>
                    <a:lumOff val="25000"/>
                  </a:prstClr>
                </a:solidFill>
              </a:rPr>
              <a:t>: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 4</a:t>
            </a:r>
            <a:r>
              <a:rPr lang="ro-RO" dirty="0">
                <a:solidFill>
                  <a:prstClr val="black">
                    <a:lumMod val="75000"/>
                    <a:lumOff val="25000"/>
                  </a:prstClr>
                </a:solidFill>
              </a:rPr>
              <a:t>−5⋅x=0 ⇒ −5⋅x=−4 ⇒ x=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4/5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1634" y="4965401"/>
            <a:ext cx="28194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245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601" y="737844"/>
            <a:ext cx="10363200" cy="1470025"/>
          </a:xfrm>
        </p:spPr>
        <p:txBody>
          <a:bodyPr/>
          <a:lstStyle/>
          <a:p>
            <a:r>
              <a:rPr lang="en-US" b="1" dirty="0" err="1"/>
              <a:t>Ensimmäisen</a:t>
            </a:r>
            <a:r>
              <a:rPr lang="en-US" b="1" dirty="0"/>
              <a:t> </a:t>
            </a:r>
            <a:r>
              <a:rPr lang="en-US" b="1" dirty="0" err="1"/>
              <a:t>asteen</a:t>
            </a:r>
            <a:r>
              <a:rPr lang="en-US" b="1" dirty="0"/>
              <a:t> </a:t>
            </a:r>
            <a:r>
              <a:rPr lang="en-US" b="1" dirty="0" err="1"/>
              <a:t>epätasa-arvo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7819" y="1946570"/>
            <a:ext cx="10650430" cy="175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800" dirty="0">
                <a:solidFill>
                  <a:schemeClr val="tx1"/>
                </a:solidFill>
              </a:rPr>
              <a:t>Ensimmäisen asteen funktiolle, kuten f(x)=7⋅x+8, voidaan luoda epäyhtälö, jonka muoto on 7⋅x+8≥0 (tai ≤0).</a:t>
            </a:r>
          </a:p>
          <a:p>
            <a:pPr marL="0" indent="0">
              <a:buNone/>
            </a:pPr>
            <a:r>
              <a:rPr lang="fi-FI" sz="1800" dirty="0">
                <a:solidFill>
                  <a:schemeClr val="tx1"/>
                </a:solidFill>
              </a:rPr>
              <a:t>Tämä epäyhtälö ei ole muuta kuin sen funktion lauseke, jolle haluamme laskea x:n arvot, jotka kertovat meille paikat, joissa funktio on pienempi tai suurempi kuin 0. Ja kun sanomme, että funktio on suurempi kuin 0, se tarkoittaa, että se palauttaa </a:t>
            </a:r>
            <a:r>
              <a:rPr lang="fi-FI" sz="1800" b="1" dirty="0">
                <a:solidFill>
                  <a:schemeClr val="tx1"/>
                </a:solidFill>
              </a:rPr>
              <a:t>positiivisia lukuja</a:t>
            </a:r>
            <a:r>
              <a:rPr lang="fi-FI" sz="18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fi-FI" sz="1800" dirty="0">
                <a:solidFill>
                  <a:schemeClr val="tx1"/>
                </a:solidFill>
              </a:rPr>
              <a:t>Miksi?</a:t>
            </a:r>
          </a:p>
          <a:p>
            <a:pPr marL="0" indent="0">
              <a:buNone/>
            </a:pPr>
            <a:r>
              <a:rPr lang="fi-FI" sz="1800" dirty="0">
                <a:solidFill>
                  <a:schemeClr val="tx1"/>
                </a:solidFill>
              </a:rPr>
              <a:t>Tärkein syy epäyhtälön luomiseen funktiolausekkeesta on oppia lisää funktiosta. Tarkemmin sanottuna voimme selvittää, mille x:n arvoille funktio on suurempi tai pienempi kuin 0.</a:t>
            </a:r>
          </a:p>
          <a:p>
            <a:pPr marL="0" indent="0">
              <a:buNone/>
            </a:pPr>
            <a:r>
              <a:rPr lang="fi-FI" sz="1800" dirty="0">
                <a:solidFill>
                  <a:schemeClr val="tx1"/>
                </a:solidFill>
              </a:rPr>
              <a:t>Meidän ei välttämättä tarvitse tehdä tätä, mutta vain jos meiltä kysytään tai jos olemme erityisen kiinnostuneita saamaan selville, millä aikavälillä funktio palauttaa positiivisia tai negatiivisia arvoja.</a:t>
            </a:r>
          </a:p>
          <a:p>
            <a:pPr marL="0" indent="0">
              <a:buNone/>
            </a:pPr>
            <a:r>
              <a:rPr lang="fi-FI" sz="1800" dirty="0">
                <a:solidFill>
                  <a:schemeClr val="tx1"/>
                </a:solidFill>
              </a:rPr>
              <a:t>Voimme itse asiassa kuvitella, että millä tahansa epäyhtälöllä (muotoa a⋅x+b≥0) on liitetty funktio, ja kun sen ratkaisemme, opimme jotain funktiosta, jolla on sama lauseke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  <a:endParaRPr lang="ro-RO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628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706706"/>
            <a:ext cx="10363200" cy="1470025"/>
          </a:xfrm>
        </p:spPr>
        <p:txBody>
          <a:bodyPr/>
          <a:lstStyle/>
          <a:p>
            <a:r>
              <a:rPr lang="en-US" b="1" dirty="0" err="1"/>
              <a:t>Ensimmäisen</a:t>
            </a:r>
            <a:r>
              <a:rPr lang="en-US" b="1" dirty="0"/>
              <a:t> </a:t>
            </a:r>
            <a:r>
              <a:rPr lang="en-US" b="1" dirty="0" err="1"/>
              <a:t>asteen</a:t>
            </a:r>
            <a:r>
              <a:rPr lang="en-US" b="1" dirty="0"/>
              <a:t> </a:t>
            </a:r>
            <a:r>
              <a:rPr lang="en-US" b="1" dirty="0" err="1"/>
              <a:t>epätasa-arvo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1744021"/>
            <a:ext cx="8534400" cy="26454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800" dirty="0">
                <a:solidFill>
                  <a:schemeClr val="tx1"/>
                </a:solidFill>
              </a:rPr>
              <a:t>Miten laskemme?</a:t>
            </a:r>
          </a:p>
          <a:p>
            <a:pPr marL="0" indent="0">
              <a:buNone/>
            </a:pPr>
            <a:r>
              <a:rPr lang="fi-FI" sz="1800" dirty="0">
                <a:solidFill>
                  <a:schemeClr val="tx1"/>
                </a:solidFill>
              </a:rPr>
              <a:t>Ratkaisu tehdään tavallisella epäyhtälön laskentatavalla. Tulkinta on silloin mielenkiintoisempi.</a:t>
            </a:r>
          </a:p>
          <a:p>
            <a:pPr marL="0" indent="0">
              <a:buNone/>
            </a:pPr>
            <a:r>
              <a:rPr lang="fi-FI" sz="1800" dirty="0">
                <a:solidFill>
                  <a:schemeClr val="tx1"/>
                </a:solidFill>
              </a:rPr>
              <a:t>Oletetaan esimerkiksi, että meillä on funktio</a:t>
            </a:r>
            <a:r>
              <a:rPr lang="en-US" sz="1800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fi-FI" sz="1800" dirty="0">
                <a:solidFill>
                  <a:schemeClr val="tx1"/>
                </a:solidFill>
              </a:rPr>
              <a:t>ja laskemme tälle funktiolle, kun sen yhtälö on suurempi kuin 0, nimittäin</a:t>
            </a:r>
            <a:r>
              <a:rPr lang="en-US" sz="1800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1800" dirty="0">
                <a:solidFill>
                  <a:schemeClr val="tx1"/>
                </a:solidFill>
              </a:rPr>
              <a:t>Ja käy ilmi, että funktio f(x) on aina suurempi kuin 0, kun x kuuluu väliin </a:t>
            </a:r>
            <a:r>
              <a:rPr lang="en-US" sz="1800" dirty="0">
                <a:solidFill>
                  <a:schemeClr val="tx1"/>
                </a:solidFill>
              </a:rPr>
              <a:t>[8/15;+∞)</a:t>
            </a:r>
            <a:endParaRPr lang="ro-RO" sz="1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9389" y="2552416"/>
            <a:ext cx="1790700" cy="51435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26463" y="2209800"/>
            <a:ext cx="1952625" cy="24384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17458" y="5355374"/>
            <a:ext cx="439102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22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628843"/>
            <a:ext cx="10363200" cy="1470025"/>
          </a:xfrm>
        </p:spPr>
        <p:txBody>
          <a:bodyPr/>
          <a:lstStyle/>
          <a:p>
            <a:r>
              <a:rPr lang="en-US" dirty="0" err="1"/>
              <a:t>Epätasa-arvo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1980191"/>
            <a:ext cx="8534400" cy="2409321"/>
          </a:xfrm>
        </p:spPr>
        <p:txBody>
          <a:bodyPr/>
          <a:lstStyle/>
          <a:p>
            <a:r>
              <a:rPr lang="fi-FI" dirty="0">
                <a:solidFill>
                  <a:schemeClr val="tx1"/>
                </a:solidFill>
              </a:rPr>
              <a:t>Muotoa a⋅x+b≥0a⋅x+b≥0 (tai ≤0≤0) olevan epäyhtälön ratkaisu on väli, joka alkaa (tai päättyy) -b/a, mutta riippuu a seuraavasti</a:t>
            </a:r>
            <a:r>
              <a:rPr lang="en-US" dirty="0">
                <a:solidFill>
                  <a:schemeClr val="tx1"/>
                </a:solidFill>
              </a:rPr>
              <a:t>: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07971" y="3901883"/>
            <a:ext cx="381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759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9990" y="653066"/>
            <a:ext cx="10363200" cy="1470025"/>
          </a:xfrm>
        </p:spPr>
        <p:txBody>
          <a:bodyPr/>
          <a:lstStyle/>
          <a:p>
            <a:pPr algn="ctr"/>
            <a:r>
              <a:rPr lang="en-US" dirty="0" err="1"/>
              <a:t>Lähteet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509990" y="1946570"/>
            <a:ext cx="8534400" cy="1752600"/>
          </a:xfrm>
        </p:spPr>
        <p:txBody>
          <a:bodyPr/>
          <a:lstStyle/>
          <a:p>
            <a:pPr marL="0" indent="0">
              <a:buNone/>
            </a:pPr>
            <a:endParaRPr lang="ro-RO" sz="1800" dirty="0">
              <a:solidFill>
                <a:schemeClr val="tx1"/>
              </a:solidFill>
            </a:endParaRPr>
          </a:p>
          <a:p>
            <a:r>
              <a:rPr lang="ro-RO" sz="1800" dirty="0">
                <a:solidFill>
                  <a:schemeClr val="tx1"/>
                </a:solidFill>
              </a:rPr>
              <a:t>https://matematic.eu/LectiaDeMatematica/FunctiaDeGradul1.html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https://www.edumo.org/lectie/6401139935281152 - fctie de gr 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https://www.edumo.org/lectie/6086439091568640 - propr fct gr 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https://www.edumo.org/lectie/5551744788463616 - monotonie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https://www.edumo.org/lectie/5345009758896128 - semnul fctiei de  gr 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https://www.edumo.org/lectie/5037387289722880 - inecuatii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https://ro.wikipedia.org/wiki/Func%C8%9Bie_algebric%C4%83_de_gradul_%C3%AEnt%C3%A2i</a:t>
            </a:r>
          </a:p>
          <a:p>
            <a:endParaRPr lang="ro-RO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93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 descr="Marmură albă"/>
          <p:cNvSpPr/>
          <p:nvPr/>
        </p:nvSpPr>
        <p:spPr>
          <a:xfrm>
            <a:off x="3810000" y="5486400"/>
            <a:ext cx="6515100" cy="6096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>
              <a:buClr>
                <a:srgbClr val="000000"/>
              </a:buClr>
            </a:pPr>
            <a:r>
              <a:rPr sz="1400" b="1" kern="0">
                <a:noFill/>
                <a:latin typeface="Arial"/>
                <a:cs typeface="Arial"/>
                <a:sym typeface="Arial"/>
              </a:rPr>
              <a:t>FUNCTIA DE GRADUL 2</a:t>
            </a:r>
          </a:p>
        </p:txBody>
      </p:sp>
      <p:sp>
        <p:nvSpPr>
          <p:cNvPr id="85" name="Google Shape;85;p1"/>
          <p:cNvSpPr txBox="1"/>
          <p:nvPr/>
        </p:nvSpPr>
        <p:spPr>
          <a:xfrm>
            <a:off x="2973784" y="2782800"/>
            <a:ext cx="5689926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srgbClr val="000000"/>
              </a:buClr>
              <a:buSzPts val="1800"/>
            </a:pPr>
            <a:r>
              <a:rPr lang="en-US" sz="4400" b="1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Toisen</a:t>
            </a:r>
            <a:r>
              <a:rPr lang="en-US" sz="4400" b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sz="4400" b="1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asteen</a:t>
            </a:r>
            <a:r>
              <a:rPr lang="en-US" sz="4400" b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sz="4400" b="1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toiminto</a:t>
            </a:r>
            <a:endParaRPr sz="4400" b="1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/>
          <p:nvPr/>
        </p:nvSpPr>
        <p:spPr>
          <a:xfrm>
            <a:off x="1153092" y="435502"/>
            <a:ext cx="3249349" cy="70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kern="0" dirty="0" err="1">
                <a:solidFill>
                  <a:srgbClr val="FF0000"/>
                </a:solidFill>
                <a:ea typeface="Times New Roman"/>
                <a:cs typeface="Times New Roman"/>
                <a:sym typeface="Times New Roman"/>
              </a:rPr>
              <a:t>Määritelmä</a:t>
            </a:r>
            <a:r>
              <a:rPr lang="en-US" sz="4000" kern="0" dirty="0">
                <a:solidFill>
                  <a:srgbClr val="FF0000"/>
                </a:solidFill>
                <a:ea typeface="Times New Roman"/>
                <a:cs typeface="Times New Roman"/>
                <a:sym typeface="Times New Roman"/>
              </a:rPr>
              <a:t>: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1153093" y="1370013"/>
            <a:ext cx="7092950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Toiminto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ƒ: R→R, ƒ(x)= ax</a:t>
            </a:r>
            <a:r>
              <a:rPr lang="en-US" kern="0" baseline="30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2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+ bx + c,  </a:t>
            </a: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a,b,c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є R  a≠0, </a:t>
            </a:r>
            <a:r>
              <a:rPr lang="fi-FI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kutsutaan</a:t>
            </a:r>
          </a:p>
          <a:p>
            <a:pPr>
              <a:buClr>
                <a:srgbClr val="000000"/>
              </a:buClr>
              <a:buSzPts val="1800"/>
            </a:pPr>
            <a:r>
              <a:rPr lang="fi-FI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Toisen asteen funktio (sau neliöfunktio) kertoimilla </a:t>
            </a: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a,b,c</a:t>
            </a:r>
            <a:endParaRPr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1153093" y="2514599"/>
            <a:ext cx="43275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 dirty="0" err="1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Toisen</a:t>
            </a:r>
            <a:r>
              <a:rPr lang="en-US" sz="2000" kern="0" dirty="0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 </a:t>
            </a:r>
            <a:r>
              <a:rPr lang="en-US" sz="2000" kern="0" dirty="0" err="1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asteen</a:t>
            </a:r>
            <a:r>
              <a:rPr lang="en-US" sz="2000" kern="0" dirty="0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 </a:t>
            </a:r>
            <a:r>
              <a:rPr lang="en-US" sz="2000" kern="0" dirty="0" err="1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funktiolle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3733800" y="3159500"/>
            <a:ext cx="6934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ax</a:t>
            </a:r>
            <a:r>
              <a:rPr lang="en-US" sz="2400" kern="0" baseline="300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 </a:t>
            </a:r>
            <a:r>
              <a:rPr lang="en-US" sz="2400" kern="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fi-FI" i="1" kern="0" dirty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sitä kutsutaan toisen asteen termiksi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3733800" y="3505200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bx   - </a:t>
            </a:r>
            <a:r>
              <a:rPr lang="fi-FI" i="1" kern="0" dirty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sitä kutsutaan ensimmäisen asteen termiksi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3657600" y="3886200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c    - </a:t>
            </a:r>
            <a:r>
              <a:rPr lang="en-US" i="1" kern="0" dirty="0" err="1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sitä</a:t>
            </a:r>
            <a:r>
              <a:rPr lang="en-US" i="1" kern="0" dirty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 </a:t>
            </a:r>
            <a:r>
              <a:rPr lang="en-US" i="1" kern="0" dirty="0" err="1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kutsutaan</a:t>
            </a:r>
            <a:r>
              <a:rPr lang="en-US" i="1" kern="0" dirty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 </a:t>
            </a:r>
            <a:r>
              <a:rPr lang="en-US" i="1" kern="0" dirty="0" err="1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vapaaksi</a:t>
            </a:r>
            <a:r>
              <a:rPr lang="en-US" i="1" kern="0" dirty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 </a:t>
            </a:r>
            <a:r>
              <a:rPr lang="en-US" i="1" kern="0" dirty="0" err="1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termiksi</a:t>
            </a:r>
            <a:endParaRPr kern="0" dirty="0">
              <a:solidFill>
                <a:srgbClr val="000000"/>
              </a:solidFill>
              <a:latin typeface="Bodoni"/>
              <a:ea typeface="Bodoni"/>
              <a:cs typeface="Bodoni"/>
              <a:sym typeface="Bodoni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3179205" y="4490199"/>
            <a:ext cx="6781800" cy="2016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800"/>
            </a:pPr>
            <a:r>
              <a:rPr lang="fi-FI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Toisen asteen funktio f : R-&gt;R, f(x) = ax²+bx +c</a:t>
            </a:r>
          </a:p>
          <a:p>
            <a:pPr>
              <a:buClr>
                <a:srgbClr val="000000"/>
              </a:buClr>
              <a:buSzPts val="800"/>
            </a:pPr>
            <a:r>
              <a:rPr lang="fi-FI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on täysin määritetty, kun a,b,c (a‡0) tunnetaan.</a:t>
            </a:r>
          </a:p>
          <a:p>
            <a:pPr>
              <a:buClr>
                <a:srgbClr val="000000"/>
              </a:buClr>
              <a:buSzPts val="800"/>
            </a:pPr>
            <a:endParaRPr lang="fi-FI" sz="1600" i="1" kern="0" dirty="0">
              <a:solidFill>
                <a:srgbClr val="FF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800"/>
            </a:pPr>
            <a:r>
              <a:rPr lang="fi-FI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Toisen asteen funktion määritelmässä ehto a‡0 on</a:t>
            </a:r>
          </a:p>
          <a:p>
            <a:pPr>
              <a:buClr>
                <a:srgbClr val="000000"/>
              </a:buClr>
              <a:buSzPts val="800"/>
            </a:pPr>
            <a:r>
              <a:rPr lang="fi-FI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oleellinen siinä mielessä, että hypoteesi a=0 johtaa funktioon</a:t>
            </a:r>
          </a:p>
          <a:p>
            <a:pPr>
              <a:buClr>
                <a:srgbClr val="000000"/>
              </a:buClr>
              <a:buSzPts val="800"/>
            </a:pPr>
            <a:r>
              <a:rPr lang="fi-FI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ensimmäisen asteen</a:t>
            </a: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.</a:t>
            </a:r>
            <a:endParaRPr sz="1600" i="1" kern="0" dirty="0">
              <a:solidFill>
                <a:srgbClr val="FF0000"/>
              </a:solidFill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8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8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8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8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8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/>
          <p:nvPr/>
        </p:nvSpPr>
        <p:spPr>
          <a:xfrm>
            <a:off x="1524000" y="3684588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3"/>
          <p:cNvSpPr/>
          <p:nvPr/>
        </p:nvSpPr>
        <p:spPr>
          <a:xfrm>
            <a:off x="1716832" y="1150496"/>
            <a:ext cx="8178066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algn="ctr">
              <a:lnSpc>
                <a:spcPct val="85000"/>
              </a:lnSpc>
              <a:buClr>
                <a:srgbClr val="000000"/>
              </a:buClr>
              <a:buSzPts val="3600"/>
            </a:pPr>
            <a:r>
              <a:rPr lang="en-US" sz="3600" b="1" kern="0" dirty="0" err="1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Esimerkkejä</a:t>
            </a:r>
            <a:r>
              <a:rPr lang="en-US" sz="3600" b="1" kern="0" dirty="0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 </a:t>
            </a:r>
            <a:r>
              <a:rPr lang="en-US" sz="3600" b="1" kern="0" dirty="0" err="1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toisen</a:t>
            </a:r>
            <a:r>
              <a:rPr lang="en-US" sz="3600" b="1" kern="0" dirty="0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 </a:t>
            </a:r>
            <a:r>
              <a:rPr lang="en-US" sz="3600" b="1" kern="0" dirty="0" err="1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asteen</a:t>
            </a:r>
            <a:r>
              <a:rPr lang="en-US" sz="3600" b="1" kern="0" dirty="0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 </a:t>
            </a:r>
            <a:r>
              <a:rPr lang="en-US" sz="3600" b="1" kern="0" dirty="0" err="1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funktioista</a:t>
            </a:r>
            <a:r>
              <a:rPr lang="en-US" sz="3600" b="1" kern="0" dirty="0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…</a:t>
            </a:r>
            <a:endParaRPr sz="4400" b="1" kern="0" dirty="0">
              <a:solidFill>
                <a:srgbClr val="000000"/>
              </a:solidFill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09" name="Google Shape;109;p3"/>
          <p:cNvSpPr/>
          <p:nvPr/>
        </p:nvSpPr>
        <p:spPr>
          <a:xfrm>
            <a:off x="968901" y="2364723"/>
            <a:ext cx="6705600" cy="2408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800"/>
            </a:pPr>
            <a:endParaRPr sz="8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000"/>
              <a:buFont typeface="Times New Roman"/>
              <a:buChar char="•"/>
            </a:pPr>
            <a:r>
              <a:rPr lang="en-US" sz="20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 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(x) = 7x²-9x +10,   (a=7,      b=-9,    c= 10);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(x) = 0,51x²-2x ,    (a=0,51; b=-2,    c= 0);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(x) = x²+0,31,        (a=1,       b=0,     c= 0,31);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4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(x) = -x²-5x -0,3,   (a=-1,      b=-5,   c=-0,3);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2400"/>
            </a:pPr>
            <a:endParaRPr sz="2400" kern="0" dirty="0">
              <a:solidFill>
                <a:srgbClr val="000000"/>
              </a:solidFill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Google Shape;116;p5"/>
          <p:cNvCxnSpPr/>
          <p:nvPr/>
        </p:nvCxnSpPr>
        <p:spPr>
          <a:xfrm>
            <a:off x="9296400" y="0"/>
            <a:ext cx="1588" cy="1588"/>
          </a:xfrm>
          <a:prstGeom prst="straightConnector1">
            <a:avLst/>
          </a:prstGeom>
          <a:noFill/>
          <a:ln w="9525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7" name="Google Shape;117;p5"/>
          <p:cNvSpPr/>
          <p:nvPr/>
        </p:nvSpPr>
        <p:spPr>
          <a:xfrm>
            <a:off x="9296401" y="1"/>
            <a:ext cx="15875" cy="15875"/>
          </a:xfrm>
          <a:prstGeom prst="rect">
            <a:avLst/>
          </a:prstGeom>
          <a:solidFill>
            <a:srgbClr val="C0C0C0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9" name="Google Shape;119;p5"/>
          <p:cNvSpPr/>
          <p:nvPr/>
        </p:nvSpPr>
        <p:spPr>
          <a:xfrm>
            <a:off x="569912" y="266700"/>
            <a:ext cx="7318375" cy="6715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kern="0" dirty="0" err="1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Toisen</a:t>
            </a: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 </a:t>
            </a:r>
            <a:r>
              <a:rPr lang="en-US" sz="2800" kern="0" dirty="0" err="1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asteen</a:t>
            </a: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 </a:t>
            </a:r>
            <a:r>
              <a:rPr lang="en-US" sz="2800" kern="0" dirty="0" err="1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funktion</a:t>
            </a: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 </a:t>
            </a:r>
            <a:r>
              <a:rPr lang="en-US" sz="2800" kern="0" dirty="0" err="1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yksitoikkoisuus</a:t>
            </a:r>
            <a:endParaRPr sz="10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569912" y="869157"/>
            <a:ext cx="10233329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700"/>
            </a:pPr>
            <a:r>
              <a:rPr lang="fi-FI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Funktion monotonisuuden tutkiminen tiivistyy määrittämään välit, joilla funktio tiukasti kasvaa (kasvaa) tai tiukasti pienenee (laskee).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1" name="Google Shape;121;p5"/>
          <p:cNvSpPr/>
          <p:nvPr/>
        </p:nvSpPr>
        <p:spPr>
          <a:xfrm>
            <a:off x="562127" y="1514000"/>
            <a:ext cx="9658045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fi-FI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Funktion monotonisuudesta päätämme funktion ääriarvon</a:t>
            </a:r>
            <a:r>
              <a:rPr lang="en-US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2" name="Google Shape;122;p5"/>
          <p:cNvSpPr/>
          <p:nvPr/>
        </p:nvSpPr>
        <p:spPr>
          <a:xfrm>
            <a:off x="585914" y="1852614"/>
            <a:ext cx="1641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 err="1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Lause</a:t>
            </a:r>
            <a:r>
              <a:rPr lang="en-US" sz="2400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: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3" name="Google Shape;123;p5"/>
          <p:cNvSpPr/>
          <p:nvPr/>
        </p:nvSpPr>
        <p:spPr>
          <a:xfrm>
            <a:off x="592932" y="2290001"/>
            <a:ext cx="6221412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Ole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toisen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asteen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funktio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f:R →R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(x) = ax²+bx +c , a≠ 0.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4" name="Google Shape;124;p5"/>
          <p:cNvSpPr/>
          <p:nvPr/>
        </p:nvSpPr>
        <p:spPr>
          <a:xfrm>
            <a:off x="3505201" y="2774950"/>
            <a:ext cx="2784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1.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</a:t>
            </a:r>
            <a:r>
              <a:rPr lang="en-US" sz="2000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Jos a &gt;0, </a:t>
            </a:r>
            <a:r>
              <a:rPr lang="en-US" sz="2000" kern="0" dirty="0" err="1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sitten</a:t>
            </a:r>
            <a:r>
              <a:rPr lang="en-US" sz="2000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:</a:t>
            </a:r>
            <a:r>
              <a:rPr lang="en-US" sz="20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5" name="Google Shape;125;p5"/>
          <p:cNvSpPr/>
          <p:nvPr/>
        </p:nvSpPr>
        <p:spPr>
          <a:xfrm>
            <a:off x="6142038" y="2819400"/>
            <a:ext cx="4525962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on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tiukasti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pienenevä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(-∞,  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 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]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                                                     2a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6" name="Google Shape;126;p5"/>
          <p:cNvSpPr/>
          <p:nvPr/>
        </p:nvSpPr>
        <p:spPr>
          <a:xfrm>
            <a:off x="5913438" y="3352800"/>
            <a:ext cx="42481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ja f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kasvaa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tarkasti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[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 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∞).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                                                    2a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7" name="Google Shape;127;p5"/>
          <p:cNvSpPr/>
          <p:nvPr/>
        </p:nvSpPr>
        <p:spPr>
          <a:xfrm>
            <a:off x="611188" y="3787775"/>
            <a:ext cx="3852862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 dirty="0" err="1">
                <a:solidFill>
                  <a:srgbClr val="CC33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Funktiovariaatiotaulukko</a:t>
            </a:r>
            <a:r>
              <a:rPr lang="en-US" sz="2000" kern="0" dirty="0">
                <a:solidFill>
                  <a:srgbClr val="CC33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on: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28" name="Google Shape;128;p5"/>
          <p:cNvCxnSpPr/>
          <p:nvPr/>
        </p:nvCxnSpPr>
        <p:spPr>
          <a:xfrm>
            <a:off x="3703638" y="48768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9" name="Google Shape;129;p5"/>
          <p:cNvCxnSpPr/>
          <p:nvPr/>
        </p:nvCxnSpPr>
        <p:spPr>
          <a:xfrm>
            <a:off x="4770438" y="4343400"/>
            <a:ext cx="0" cy="12192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0" name="Google Shape;130;p5"/>
          <p:cNvSpPr/>
          <p:nvPr/>
        </p:nvSpPr>
        <p:spPr>
          <a:xfrm>
            <a:off x="4084638" y="4343400"/>
            <a:ext cx="3794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1" name="Google Shape;131;p5"/>
          <p:cNvSpPr/>
          <p:nvPr/>
        </p:nvSpPr>
        <p:spPr>
          <a:xfrm>
            <a:off x="3856039" y="5029200"/>
            <a:ext cx="8143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2" name="Google Shape;132;p5"/>
          <p:cNvSpPr/>
          <p:nvPr/>
        </p:nvSpPr>
        <p:spPr>
          <a:xfrm>
            <a:off x="4770438" y="43434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3" name="Google Shape;133;p5"/>
          <p:cNvSpPr/>
          <p:nvPr/>
        </p:nvSpPr>
        <p:spPr>
          <a:xfrm>
            <a:off x="9799638" y="43434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4" name="Google Shape;134;p5"/>
          <p:cNvSpPr/>
          <p:nvPr/>
        </p:nvSpPr>
        <p:spPr>
          <a:xfrm>
            <a:off x="4735514" y="4840822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5" name="Google Shape;135;p5"/>
          <p:cNvSpPr/>
          <p:nvPr/>
        </p:nvSpPr>
        <p:spPr>
          <a:xfrm>
            <a:off x="9799638" y="48768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6" name="Google Shape;136;p5"/>
          <p:cNvSpPr/>
          <p:nvPr/>
        </p:nvSpPr>
        <p:spPr>
          <a:xfrm>
            <a:off x="7132639" y="4267201"/>
            <a:ext cx="59503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u="sng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  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37" name="Google Shape;137;p5"/>
          <p:cNvGrpSpPr/>
          <p:nvPr/>
        </p:nvGrpSpPr>
        <p:grpSpPr>
          <a:xfrm>
            <a:off x="7132638" y="5105400"/>
            <a:ext cx="755650" cy="641350"/>
            <a:chOff x="3312" y="3504"/>
            <a:chExt cx="476" cy="404"/>
          </a:xfrm>
        </p:grpSpPr>
        <p:sp>
          <p:nvSpPr>
            <p:cNvPr id="138" name="Google Shape;138;p5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 </a:t>
              </a:r>
              <a:b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39" name="Google Shape;139;p5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40" name="Google Shape;140;p5"/>
          <p:cNvCxnSpPr/>
          <p:nvPr/>
        </p:nvCxnSpPr>
        <p:spPr>
          <a:xfrm>
            <a:off x="5684838" y="5181600"/>
            <a:ext cx="12192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41" name="Google Shape;141;p5"/>
          <p:cNvCxnSpPr/>
          <p:nvPr/>
        </p:nvCxnSpPr>
        <p:spPr>
          <a:xfrm rot="10800000" flipH="1">
            <a:off x="7818438" y="5181600"/>
            <a:ext cx="1295400" cy="4572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142" name="Google Shape;142;p5"/>
          <p:cNvSpPr/>
          <p:nvPr/>
        </p:nvSpPr>
        <p:spPr>
          <a:xfrm>
            <a:off x="3429000" y="5791201"/>
            <a:ext cx="9398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Xmin =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3" name="Google Shape;143;p5"/>
          <p:cNvSpPr/>
          <p:nvPr/>
        </p:nvSpPr>
        <p:spPr>
          <a:xfrm>
            <a:off x="4343400" y="5683250"/>
            <a:ext cx="5905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u="sng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  </a:t>
            </a: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b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4" name="Google Shape;144;p5"/>
          <p:cNvSpPr/>
          <p:nvPr/>
        </p:nvSpPr>
        <p:spPr>
          <a:xfrm>
            <a:off x="5029200" y="5715001"/>
            <a:ext cx="2533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Onko </a:t>
            </a:r>
            <a:r>
              <a:rPr lang="en-US" kern="0" dirty="0" err="1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minimipiste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5" name="Google Shape;145;p5"/>
          <p:cNvSpPr/>
          <p:nvPr/>
        </p:nvSpPr>
        <p:spPr>
          <a:xfrm>
            <a:off x="3429000" y="6324601"/>
            <a:ext cx="9779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ƒ min =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46" name="Google Shape;146;p5"/>
          <p:cNvGrpSpPr/>
          <p:nvPr/>
        </p:nvGrpSpPr>
        <p:grpSpPr>
          <a:xfrm>
            <a:off x="4343400" y="6216650"/>
            <a:ext cx="755650" cy="641350"/>
            <a:chOff x="3312" y="3504"/>
            <a:chExt cx="476" cy="404"/>
          </a:xfrm>
        </p:grpSpPr>
        <p:sp>
          <p:nvSpPr>
            <p:cNvPr id="147" name="Google Shape;147;p5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</a:t>
              </a:r>
              <a:b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48" name="Google Shape;148;p5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49" name="Google Shape;149;p5"/>
          <p:cNvSpPr/>
          <p:nvPr/>
        </p:nvSpPr>
        <p:spPr>
          <a:xfrm>
            <a:off x="5029200" y="6248400"/>
            <a:ext cx="4144200" cy="3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Onko f:n </a:t>
            </a:r>
            <a:r>
              <a:rPr lang="en-US" kern="0" dirty="0" err="1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vähimmäisarvo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8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6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6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4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4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4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4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4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4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4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4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74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74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24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74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8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8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8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8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"/>
          <p:cNvSpPr/>
          <p:nvPr/>
        </p:nvSpPr>
        <p:spPr>
          <a:xfrm>
            <a:off x="881858" y="333376"/>
            <a:ext cx="6767512" cy="134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2.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Jos a&lt;0, </a:t>
            </a:r>
            <a:r>
              <a:rPr lang="en-US" kern="0" dirty="0" err="1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sitten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:</a:t>
            </a: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on </a:t>
            </a:r>
            <a:r>
              <a:rPr lang="en-US" i="1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tiukasti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i="1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pienenevä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(-∞, 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  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]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                                                                                            2a 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sz="16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                                 ja f </a:t>
            </a:r>
            <a:r>
              <a:rPr lang="en-US" sz="1600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kasvaa</a:t>
            </a:r>
            <a:r>
              <a:rPr lang="en-US" sz="16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sz="1600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tarkasti</a:t>
            </a:r>
            <a:r>
              <a:rPr lang="en-US" sz="16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[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 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∞).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                                                                                         2a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3352801" y="1524001"/>
            <a:ext cx="38528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 dirty="0" err="1">
                <a:solidFill>
                  <a:srgbClr val="CC33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Funktiovariaatiotaulukko</a:t>
            </a:r>
            <a:r>
              <a:rPr lang="en-US" sz="2000" kern="0" dirty="0">
                <a:solidFill>
                  <a:srgbClr val="CC33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on: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58" name="Google Shape;158;p6"/>
          <p:cNvCxnSpPr/>
          <p:nvPr/>
        </p:nvCxnSpPr>
        <p:spPr>
          <a:xfrm>
            <a:off x="3505200" y="25908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9" name="Google Shape;159;p6"/>
          <p:cNvCxnSpPr/>
          <p:nvPr/>
        </p:nvCxnSpPr>
        <p:spPr>
          <a:xfrm>
            <a:off x="4572000" y="2057400"/>
            <a:ext cx="0" cy="12192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0" name="Google Shape;160;p6"/>
          <p:cNvSpPr/>
          <p:nvPr/>
        </p:nvSpPr>
        <p:spPr>
          <a:xfrm>
            <a:off x="3886201" y="2057400"/>
            <a:ext cx="3794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1" name="Google Shape;161;p6"/>
          <p:cNvSpPr/>
          <p:nvPr/>
        </p:nvSpPr>
        <p:spPr>
          <a:xfrm>
            <a:off x="3657600" y="2743200"/>
            <a:ext cx="8143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2" name="Google Shape;162;p6"/>
          <p:cNvSpPr/>
          <p:nvPr/>
        </p:nvSpPr>
        <p:spPr>
          <a:xfrm>
            <a:off x="4572001" y="2057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3" name="Google Shape;163;p6"/>
          <p:cNvSpPr/>
          <p:nvPr/>
        </p:nvSpPr>
        <p:spPr>
          <a:xfrm>
            <a:off x="9601201" y="2057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4" name="Google Shape;164;p6"/>
          <p:cNvSpPr/>
          <p:nvPr/>
        </p:nvSpPr>
        <p:spPr>
          <a:xfrm>
            <a:off x="4572001" y="2819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5" name="Google Shape;165;p6"/>
          <p:cNvSpPr/>
          <p:nvPr/>
        </p:nvSpPr>
        <p:spPr>
          <a:xfrm>
            <a:off x="9601201" y="2819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6" name="Google Shape;166;p6"/>
          <p:cNvSpPr/>
          <p:nvPr/>
        </p:nvSpPr>
        <p:spPr>
          <a:xfrm>
            <a:off x="6934201" y="1981201"/>
            <a:ext cx="59503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u="sng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  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67" name="Google Shape;167;p6"/>
          <p:cNvGrpSpPr/>
          <p:nvPr/>
        </p:nvGrpSpPr>
        <p:grpSpPr>
          <a:xfrm>
            <a:off x="6934200" y="2819400"/>
            <a:ext cx="755650" cy="641350"/>
            <a:chOff x="3312" y="3504"/>
            <a:chExt cx="476" cy="404"/>
          </a:xfrm>
        </p:grpSpPr>
        <p:sp>
          <p:nvSpPr>
            <p:cNvPr id="168" name="Google Shape;168;p6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</a:t>
              </a:r>
              <a:b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69" name="Google Shape;169;p6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70" name="Google Shape;170;p6"/>
          <p:cNvCxnSpPr/>
          <p:nvPr/>
        </p:nvCxnSpPr>
        <p:spPr>
          <a:xfrm rot="10800000" flipH="1">
            <a:off x="5334000" y="2895600"/>
            <a:ext cx="13716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71" name="Google Shape;171;p6"/>
          <p:cNvCxnSpPr/>
          <p:nvPr/>
        </p:nvCxnSpPr>
        <p:spPr>
          <a:xfrm>
            <a:off x="7696200" y="2895600"/>
            <a:ext cx="15240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172" name="Google Shape;172;p6"/>
          <p:cNvSpPr/>
          <p:nvPr/>
        </p:nvSpPr>
        <p:spPr>
          <a:xfrm>
            <a:off x="3352800" y="3276601"/>
            <a:ext cx="7086600" cy="1190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b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xmax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=  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  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 on </a:t>
            </a:r>
            <a:r>
              <a:rPr lang="en-US" kern="0" dirty="0" err="1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maksimipiste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;                 </a:t>
            </a:r>
            <a:r>
              <a:rPr lang="en-US" i="1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max = </a:t>
            </a:r>
            <a:r>
              <a:rPr lang="en-US" i="1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(</a:t>
            </a:r>
            <a:r>
              <a:rPr lang="en-US" kern="0" dirty="0" err="1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xmax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)= 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-Δ </a:t>
            </a:r>
            <a:b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              2a                                                                                4a</a:t>
            </a:r>
            <a:b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                          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3" name="Google Shape;173;p6"/>
          <p:cNvSpPr/>
          <p:nvPr/>
        </p:nvSpPr>
        <p:spPr>
          <a:xfrm>
            <a:off x="3352801" y="4191001"/>
            <a:ext cx="18843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 dirty="0" err="1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Havainto</a:t>
            </a:r>
            <a:r>
              <a:rPr lang="en-US" sz="2000" i="1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: 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4" name="Google Shape;174;p6"/>
          <p:cNvSpPr/>
          <p:nvPr/>
        </p:nvSpPr>
        <p:spPr>
          <a:xfrm>
            <a:off x="3276599" y="4572000"/>
            <a:ext cx="6945315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 err="1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Intervallit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 (-∞, </a:t>
            </a:r>
            <a:r>
              <a:rPr lang="en-US" u="sng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  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 ] , [</a:t>
            </a:r>
            <a:r>
              <a:rPr lang="en-US" u="sng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 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, ∞)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Niitä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kutsutaan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 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                          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2a        </a:t>
            </a:r>
            <a:r>
              <a:rPr lang="en-US" kern="0" dirty="0" err="1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2a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  </a:t>
            </a:r>
            <a:b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</a:b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toisen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asteen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funktio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. 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5" name="Google Shape;175;p6"/>
          <p:cNvSpPr/>
          <p:nvPr/>
        </p:nvSpPr>
        <p:spPr>
          <a:xfrm>
            <a:off x="3128964" y="5486401"/>
            <a:ext cx="7539037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</a:t>
            </a:r>
            <a:r>
              <a:rPr lang="en-US" sz="2400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=</a:t>
            </a:r>
            <a:r>
              <a:rPr lang="en-US" sz="2400" u="sng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</a:t>
            </a:r>
            <a:r>
              <a:rPr lang="en-US" sz="2400" u="sng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 </a:t>
            </a:r>
            <a:r>
              <a:rPr lang="en-US" sz="24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 </a:t>
            </a:r>
            <a:r>
              <a:rPr lang="fi-FI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sitä kutsutaan funktion ääripisteeksi ja  </a:t>
            </a:r>
            <a:r>
              <a:rPr lang="en-US" i="1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f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(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 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)=  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-Δ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on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    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 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2a  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 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                                                                         </a:t>
            </a:r>
            <a:r>
              <a:rPr lang="en-US" kern="0" dirty="0" err="1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2a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       4a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kutsua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funktion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ääriarvoa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6" name="Google Shape;176;p6"/>
          <p:cNvSpPr/>
          <p:nvPr/>
        </p:nvSpPr>
        <p:spPr>
          <a:xfrm>
            <a:off x="3128963" y="6491288"/>
            <a:ext cx="6767511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fi-FI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Äärimmäisen luonne antaa merkin a.</a:t>
            </a:r>
            <a:endParaRPr i="1" kern="0" dirty="0">
              <a:solidFill>
                <a:srgbClr val="FFFF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7048" y="525487"/>
            <a:ext cx="10363200" cy="1470025"/>
          </a:xfrm>
        </p:spPr>
        <p:txBody>
          <a:bodyPr/>
          <a:lstStyle/>
          <a:p>
            <a:r>
              <a:rPr lang="ro-RO" dirty="0"/>
              <a:t>Geometrinen esitys</a:t>
            </a:r>
          </a:p>
        </p:txBody>
      </p:sp>
      <p:sp>
        <p:nvSpPr>
          <p:cNvPr id="7" name="Rectangle 6"/>
          <p:cNvSpPr/>
          <p:nvPr/>
        </p:nvSpPr>
        <p:spPr>
          <a:xfrm>
            <a:off x="534317" y="1417886"/>
            <a:ext cx="9789814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Määritelmä</a:t>
            </a:r>
            <a:endParaRPr lang="en-US" b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Funktiota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f:R→R,f(x)=ax+b,a,b∈R,a≠0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kutsutaan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asteen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funktioksi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I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asteen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funktion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graafin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geometrinen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esitys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suora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viiva</a:t>
            </a: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786" y="2330082"/>
            <a:ext cx="1905000" cy="19050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304" y="2330082"/>
            <a:ext cx="1905000" cy="190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7048" y="3665853"/>
            <a:ext cx="88008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Jos a&gt;0 funktio on tiukasti kasvava, ja jos a&lt;0 funktio on</a:t>
            </a:r>
          </a:p>
          <a:p>
            <a:r>
              <a:rPr lang="fi-FI" sz="1600" dirty="0"/>
              <a:t>tiukasti laskeva.</a:t>
            </a:r>
          </a:p>
          <a:p>
            <a:endParaRPr lang="fi-FI" sz="1600" dirty="0"/>
          </a:p>
          <a:p>
            <a:r>
              <a:rPr lang="fi-FI" sz="1600" dirty="0"/>
              <a:t>Ensimmäisen asteen funktio on vain tavallinen funktio, jolla on muoto:</a:t>
            </a:r>
          </a:p>
          <a:p>
            <a:r>
              <a:rPr lang="fi-FI" sz="1600" dirty="0"/>
              <a:t>f(x)=a⋅x+bf(x)=a⋅x+b, missä a ja b ovat kaksi reaalilukua.</a:t>
            </a:r>
          </a:p>
          <a:p>
            <a:endParaRPr lang="fi-FI" sz="1600" dirty="0"/>
          </a:p>
          <a:p>
            <a:r>
              <a:rPr lang="fi-FI" sz="1600" dirty="0"/>
              <a:t>Nyt olisi hyvä, jos meillä olisi ≠0a≠0, koska jos se olisi 00,</a:t>
            </a:r>
          </a:p>
          <a:p>
            <a:r>
              <a:rPr lang="fi-FI" sz="1600" dirty="0"/>
              <a:t>silloin meillä olisi vain vakiofunktio muotoa f(x)=bf(x)=b,</a:t>
            </a:r>
          </a:p>
          <a:p>
            <a:r>
              <a:rPr lang="fi-FI" sz="1600" dirty="0"/>
              <a:t>joka palauttaa aina saman arvon</a:t>
            </a:r>
            <a:r>
              <a:rPr lang="en-US" sz="1600" dirty="0"/>
              <a:t>.</a:t>
            </a:r>
            <a:endParaRPr lang="ro-RO" sz="1600" dirty="0"/>
          </a:p>
        </p:txBody>
      </p:sp>
    </p:spTree>
    <p:extLst>
      <p:ext uri="{BB962C8B-B14F-4D97-AF65-F5344CB8AC3E}">
        <p14:creationId xmlns:p14="http://schemas.microsoft.com/office/powerpoint/2010/main" val="12696873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"/>
          <p:cNvSpPr/>
          <p:nvPr/>
        </p:nvSpPr>
        <p:spPr>
          <a:xfrm>
            <a:off x="620713" y="611190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fi-FI" sz="3600" b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Vaiheet funktion monotonisuuden löytämiseksi</a:t>
            </a:r>
          </a:p>
          <a:p>
            <a:pPr>
              <a:buClr>
                <a:srgbClr val="000000"/>
              </a:buClr>
              <a:buSzPts val="3600"/>
            </a:pPr>
            <a:r>
              <a:rPr lang="fi-FI" sz="3600" b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aste II</a:t>
            </a:r>
            <a:endParaRPr sz="3600" b="1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84" name="Google Shape;184;p7"/>
          <p:cNvSpPr/>
          <p:nvPr/>
        </p:nvSpPr>
        <p:spPr>
          <a:xfrm>
            <a:off x="3505199" y="1143001"/>
            <a:ext cx="7328321" cy="241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r>
              <a:rPr lang="fi-FI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VAIHE 1: laske huipun koordinaatit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V(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Xv,Yv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):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                </a:t>
            </a: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                                                                         </a:t>
            </a: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r>
              <a:rPr lang="fi-FI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VAIHE 2: täytä jokin seuraavista taulukoista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:</a:t>
            </a:r>
            <a:endParaRPr kern="0" dirty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</p:txBody>
      </p:sp>
      <p:grpSp>
        <p:nvGrpSpPr>
          <p:cNvPr id="185" name="Google Shape;185;p7"/>
          <p:cNvGrpSpPr/>
          <p:nvPr/>
        </p:nvGrpSpPr>
        <p:grpSpPr>
          <a:xfrm>
            <a:off x="4343400" y="1676400"/>
            <a:ext cx="4953000" cy="990600"/>
            <a:chOff x="1776" y="1872"/>
            <a:chExt cx="3120" cy="624"/>
          </a:xfrm>
        </p:grpSpPr>
        <p:cxnSp>
          <p:nvCxnSpPr>
            <p:cNvPr id="186" name="Google Shape;186;p7"/>
            <p:cNvCxnSpPr/>
            <p:nvPr/>
          </p:nvCxnSpPr>
          <p:spPr>
            <a:xfrm>
              <a:off x="2412" y="2208"/>
              <a:ext cx="577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7" name="Google Shape;187;p7"/>
            <p:cNvCxnSpPr/>
            <p:nvPr/>
          </p:nvCxnSpPr>
          <p:spPr>
            <a:xfrm>
              <a:off x="4260" y="2208"/>
              <a:ext cx="636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88" name="Google Shape;188;p7"/>
            <p:cNvSpPr/>
            <p:nvPr/>
          </p:nvSpPr>
          <p:spPr>
            <a:xfrm>
              <a:off x="1776" y="2016"/>
              <a:ext cx="542" cy="312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b="1" kern="0">
                  <a:ln w="9525" cap="flat" cmpd="sng">
                    <a:solidFill>
                      <a:srgbClr val="CC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33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Xv =</a:t>
              </a: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3567" y="2016"/>
              <a:ext cx="578" cy="336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b="1" kern="0" dirty="0" err="1">
                  <a:ln w="9525" cap="flat" cmpd="sng">
                    <a:solidFill>
                      <a:srgbClr val="CC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33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Yv</a:t>
              </a:r>
              <a:r>
                <a:rPr sz="1400" b="1" kern="0" dirty="0">
                  <a:ln w="9525" cap="flat" cmpd="sng">
                    <a:solidFill>
                      <a:srgbClr val="CC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33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 =</a:t>
              </a:r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4376" y="1968"/>
              <a:ext cx="404" cy="48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kern="0" dirty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- Δ</a:t>
              </a:r>
              <a:br>
                <a:rPr sz="1400" kern="0" dirty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</a:br>
              <a:r>
                <a:rPr sz="1400" kern="0" dirty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4a</a:t>
              </a: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2527" y="1872"/>
              <a:ext cx="289" cy="624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 -b</a:t>
              </a:r>
              <a:b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</a:br>
              <a: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 2a</a:t>
              </a:r>
            </a:p>
          </p:txBody>
        </p:sp>
      </p:grpSp>
      <p:pic>
        <p:nvPicPr>
          <p:cNvPr id="192" name="Google Shape;192;p7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0" y="3962400"/>
            <a:ext cx="6781800" cy="1066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93" name="Google Shape;193;p7"/>
          <p:cNvSpPr/>
          <p:nvPr/>
        </p:nvSpPr>
        <p:spPr>
          <a:xfrm>
            <a:off x="3657600" y="3505201"/>
            <a:ext cx="21209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Jos a &gt;0, </a:t>
            </a:r>
            <a:r>
              <a:rPr lang="en-US" b="1" kern="0" dirty="0" err="1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sitten</a:t>
            </a:r>
            <a:r>
              <a:rPr lang="en-US" b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94" name="Google Shape;194;p7"/>
          <p:cNvCxnSpPr/>
          <p:nvPr/>
        </p:nvCxnSpPr>
        <p:spPr>
          <a:xfrm>
            <a:off x="3733800" y="4497388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5" name="Google Shape;195;p7"/>
          <p:cNvCxnSpPr/>
          <p:nvPr/>
        </p:nvCxnSpPr>
        <p:spPr>
          <a:xfrm>
            <a:off x="4800600" y="3963988"/>
            <a:ext cx="0" cy="1065212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6" name="Google Shape;196;p7"/>
          <p:cNvSpPr/>
          <p:nvPr/>
        </p:nvSpPr>
        <p:spPr>
          <a:xfrm>
            <a:off x="4114801" y="3952875"/>
            <a:ext cx="33496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7" name="Google Shape;197;p7"/>
          <p:cNvSpPr/>
          <p:nvPr/>
        </p:nvSpPr>
        <p:spPr>
          <a:xfrm>
            <a:off x="3886201" y="44958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8" name="Google Shape;198;p7"/>
          <p:cNvSpPr/>
          <p:nvPr/>
        </p:nvSpPr>
        <p:spPr>
          <a:xfrm>
            <a:off x="4800600" y="395446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9" name="Google Shape;199;p7"/>
          <p:cNvSpPr/>
          <p:nvPr/>
        </p:nvSpPr>
        <p:spPr>
          <a:xfrm>
            <a:off x="9829800" y="3954463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0" name="Google Shape;200;p7"/>
          <p:cNvSpPr/>
          <p:nvPr/>
        </p:nvSpPr>
        <p:spPr>
          <a:xfrm>
            <a:off x="4832350" y="4553744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 dirty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1" name="Google Shape;201;p7"/>
          <p:cNvSpPr/>
          <p:nvPr/>
        </p:nvSpPr>
        <p:spPr>
          <a:xfrm>
            <a:off x="9829800" y="448786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2" name="Google Shape;202;p7"/>
          <p:cNvSpPr/>
          <p:nvPr/>
        </p:nvSpPr>
        <p:spPr>
          <a:xfrm>
            <a:off x="7162801" y="3886201"/>
            <a:ext cx="52129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u="sng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-b  </a:t>
            </a: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</a:t>
            </a:r>
            <a:b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</a:b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203" name="Google Shape;203;p7"/>
          <p:cNvGrpSpPr/>
          <p:nvPr/>
        </p:nvGrpSpPr>
        <p:grpSpPr>
          <a:xfrm>
            <a:off x="7086600" y="4419600"/>
            <a:ext cx="755650" cy="641350"/>
            <a:chOff x="3312" y="3504"/>
            <a:chExt cx="476" cy="404"/>
          </a:xfrm>
        </p:grpSpPr>
        <p:sp>
          <p:nvSpPr>
            <p:cNvPr id="204" name="Google Shape;204;p7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-Δ</a:t>
              </a:r>
              <a:b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</a:b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205" name="Google Shape;205;p7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06" name="Google Shape;206;p7"/>
          <p:cNvCxnSpPr/>
          <p:nvPr/>
        </p:nvCxnSpPr>
        <p:spPr>
          <a:xfrm>
            <a:off x="5562600" y="4648200"/>
            <a:ext cx="13716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207" name="Google Shape;207;p7"/>
          <p:cNvCxnSpPr/>
          <p:nvPr/>
        </p:nvCxnSpPr>
        <p:spPr>
          <a:xfrm rot="10800000" flipH="1">
            <a:off x="7848600" y="4648200"/>
            <a:ext cx="13716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208" name="Google Shape;208;p7"/>
          <p:cNvSpPr/>
          <p:nvPr/>
        </p:nvSpPr>
        <p:spPr>
          <a:xfrm>
            <a:off x="3657600" y="5181601"/>
            <a:ext cx="20574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Jos a&lt;0, </a:t>
            </a:r>
            <a:r>
              <a:rPr lang="en-US" b="1" kern="0" dirty="0" err="1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sitten</a:t>
            </a:r>
            <a:r>
              <a:rPr lang="en-US" b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09" name="Google Shape;209;p7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49650" y="5584827"/>
            <a:ext cx="6781800" cy="1066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10" name="Google Shape;210;p7"/>
          <p:cNvCxnSpPr/>
          <p:nvPr/>
        </p:nvCxnSpPr>
        <p:spPr>
          <a:xfrm>
            <a:off x="3657600" y="6142038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1" name="Google Shape;211;p7"/>
          <p:cNvCxnSpPr/>
          <p:nvPr/>
        </p:nvCxnSpPr>
        <p:spPr>
          <a:xfrm>
            <a:off x="4724400" y="5608638"/>
            <a:ext cx="0" cy="1020762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2" name="Google Shape;212;p7"/>
          <p:cNvSpPr/>
          <p:nvPr/>
        </p:nvSpPr>
        <p:spPr>
          <a:xfrm>
            <a:off x="4038601" y="5562600"/>
            <a:ext cx="33496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3" name="Google Shape;213;p7"/>
          <p:cNvSpPr/>
          <p:nvPr/>
        </p:nvSpPr>
        <p:spPr>
          <a:xfrm>
            <a:off x="3810001" y="614045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4" name="Google Shape;214;p7"/>
          <p:cNvSpPr/>
          <p:nvPr/>
        </p:nvSpPr>
        <p:spPr>
          <a:xfrm>
            <a:off x="4724400" y="559911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5" name="Google Shape;215;p7"/>
          <p:cNvSpPr/>
          <p:nvPr/>
        </p:nvSpPr>
        <p:spPr>
          <a:xfrm>
            <a:off x="9753600" y="5599113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6" name="Google Shape;216;p7"/>
          <p:cNvSpPr/>
          <p:nvPr/>
        </p:nvSpPr>
        <p:spPr>
          <a:xfrm>
            <a:off x="4724400" y="6154129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 dirty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7" name="Google Shape;217;p7"/>
          <p:cNvSpPr/>
          <p:nvPr/>
        </p:nvSpPr>
        <p:spPr>
          <a:xfrm>
            <a:off x="9753600" y="613251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8" name="Google Shape;218;p7"/>
          <p:cNvSpPr/>
          <p:nvPr/>
        </p:nvSpPr>
        <p:spPr>
          <a:xfrm>
            <a:off x="7086601" y="5530851"/>
            <a:ext cx="52129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u="sng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-b  </a:t>
            </a: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</a:t>
            </a:r>
            <a:b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</a:b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219" name="Google Shape;219;p7"/>
          <p:cNvGrpSpPr/>
          <p:nvPr/>
        </p:nvGrpSpPr>
        <p:grpSpPr>
          <a:xfrm>
            <a:off x="7010400" y="6064250"/>
            <a:ext cx="755650" cy="641350"/>
            <a:chOff x="3312" y="3504"/>
            <a:chExt cx="476" cy="404"/>
          </a:xfrm>
        </p:grpSpPr>
        <p:sp>
          <p:nvSpPr>
            <p:cNvPr id="220" name="Google Shape;220;p7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-Δ</a:t>
              </a: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 </a:t>
              </a:r>
              <a:b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</a:b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221" name="Google Shape;221;p7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22" name="Google Shape;222;p7"/>
          <p:cNvCxnSpPr/>
          <p:nvPr/>
        </p:nvCxnSpPr>
        <p:spPr>
          <a:xfrm rot="10800000" flipH="1">
            <a:off x="5334000" y="6248400"/>
            <a:ext cx="1524000" cy="304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223" name="Google Shape;223;p7"/>
          <p:cNvCxnSpPr/>
          <p:nvPr/>
        </p:nvCxnSpPr>
        <p:spPr>
          <a:xfrm>
            <a:off x="7772400" y="6248400"/>
            <a:ext cx="14478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1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2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2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2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2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2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2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1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2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2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2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2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02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2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8"/>
          <p:cNvSpPr/>
          <p:nvPr/>
        </p:nvSpPr>
        <p:spPr>
          <a:xfrm>
            <a:off x="2390998" y="903502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algn="ctr">
              <a:buClr>
                <a:srgbClr val="000000"/>
              </a:buClr>
              <a:buSzPts val="3600"/>
            </a:pPr>
            <a:r>
              <a:rPr lang="fi-FI" sz="36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Toisen asteen funktion etumerkin löytäminen</a:t>
            </a:r>
            <a:endParaRPr sz="3600" b="1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8"/>
          <p:cNvSpPr/>
          <p:nvPr/>
        </p:nvSpPr>
        <p:spPr>
          <a:xfrm>
            <a:off x="3610198" y="3277047"/>
            <a:ext cx="58674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VAIHE 1: </a:t>
            </a:r>
            <a:r>
              <a:rPr lang="en-US" sz="2400" kern="0" dirty="0" err="1">
                <a:solidFill>
                  <a:srgbClr val="CC3300"/>
                </a:solidFill>
                <a:ea typeface="Arial"/>
                <a:cs typeface="Arial"/>
                <a:sym typeface="Arial"/>
              </a:rPr>
              <a:t>laske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:        </a:t>
            </a:r>
            <a:r>
              <a:rPr lang="en-US" sz="2400" kern="0" dirty="0">
                <a:solidFill>
                  <a:srgbClr val="000000"/>
                </a:solidFill>
                <a:ea typeface="Bodoni"/>
                <a:cs typeface="Bodoni"/>
                <a:sym typeface="Bodoni"/>
              </a:rPr>
              <a:t>Δ = b2-4ac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FF"/>
                </a:solidFill>
                <a:cs typeface="Arial"/>
                <a:sym typeface="Arial"/>
              </a:rPr>
              <a:t>Ja </a:t>
            </a:r>
            <a:r>
              <a:rPr lang="en-US" kern="0" dirty="0" err="1">
                <a:solidFill>
                  <a:srgbClr val="0000FF"/>
                </a:solidFill>
                <a:cs typeface="Arial"/>
                <a:sym typeface="Arial"/>
              </a:rPr>
              <a:t>ratkaise</a:t>
            </a:r>
            <a:r>
              <a:rPr lang="en-US" kern="0" dirty="0">
                <a:solidFill>
                  <a:srgbClr val="0000FF"/>
                </a:solidFill>
                <a:cs typeface="Arial"/>
                <a:sym typeface="Arial"/>
              </a:rPr>
              <a:t> </a:t>
            </a:r>
            <a:r>
              <a:rPr lang="en-US" kern="0" dirty="0" err="1">
                <a:solidFill>
                  <a:srgbClr val="0000FF"/>
                </a:solidFill>
                <a:cs typeface="Arial"/>
                <a:sym typeface="Arial"/>
              </a:rPr>
              <a:t>seuraava</a:t>
            </a:r>
            <a:r>
              <a:rPr lang="en-US" kern="0" dirty="0">
                <a:solidFill>
                  <a:srgbClr val="0000FF"/>
                </a:solidFill>
                <a:cs typeface="Arial"/>
                <a:sym typeface="Arial"/>
              </a:rPr>
              <a:t>:     </a:t>
            </a:r>
            <a:r>
              <a:rPr lang="en-US" sz="2400" kern="0" dirty="0">
                <a:solidFill>
                  <a:srgbClr val="000000"/>
                </a:solidFill>
                <a:ea typeface="Bodoni"/>
                <a:cs typeface="Bodoni"/>
                <a:sym typeface="Bodoni"/>
              </a:rPr>
              <a:t>ax2+bx+c=0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8"/>
          <p:cNvSpPr/>
          <p:nvPr/>
        </p:nvSpPr>
        <p:spPr>
          <a:xfrm>
            <a:off x="3751968" y="4278099"/>
            <a:ext cx="653256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fi-FI" sz="2400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VAIHE 2: täytä jokin seuraavista taulukoista</a:t>
            </a:r>
            <a:r>
              <a:rPr lang="en-US" kern="0" dirty="0">
                <a:solidFill>
                  <a:srgbClr val="0000FF"/>
                </a:solidFill>
                <a:cs typeface="Arial"/>
                <a:sym typeface="Arial"/>
              </a:rPr>
              <a:t>:</a:t>
            </a:r>
            <a:endParaRPr kern="0" dirty="0">
              <a:solidFill>
                <a:srgbClr val="0000FF"/>
              </a:solidFill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9"/>
          <p:cNvSpPr/>
          <p:nvPr/>
        </p:nvSpPr>
        <p:spPr>
          <a:xfrm>
            <a:off x="697650" y="426299"/>
            <a:ext cx="6529500" cy="6714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b="1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2. </a:t>
            </a:r>
            <a:r>
              <a:rPr lang="en-US" sz="2800" b="1" kern="0" dirty="0" err="1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asteen</a:t>
            </a:r>
            <a:r>
              <a:rPr lang="en-US" sz="2800" b="1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 </a:t>
            </a:r>
            <a:r>
              <a:rPr lang="en-US" sz="2800" b="1" kern="0" dirty="0" err="1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funktion</a:t>
            </a:r>
            <a:r>
              <a:rPr lang="en-US" sz="2800" b="1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 </a:t>
            </a:r>
            <a:r>
              <a:rPr lang="en-US" sz="2800" b="1" kern="0" dirty="0" err="1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merkki</a:t>
            </a:r>
            <a:endParaRPr sz="1000" b="1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1" name="Google Shape;241;p9"/>
          <p:cNvSpPr/>
          <p:nvPr/>
        </p:nvSpPr>
        <p:spPr>
          <a:xfrm>
            <a:off x="3429001" y="2209800"/>
            <a:ext cx="1641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 err="1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Lause</a:t>
            </a:r>
            <a:r>
              <a:rPr lang="en-US" sz="2400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: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2" name="Google Shape;242;p9"/>
          <p:cNvSpPr/>
          <p:nvPr/>
        </p:nvSpPr>
        <p:spPr>
          <a:xfrm>
            <a:off x="3657601" y="2667000"/>
            <a:ext cx="6792913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Olkoon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toisen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asteen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funktio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</a:t>
            </a: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f:R →R, f(x) = ax²+bx +c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a≠ 0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ja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liitteenä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oleva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yhtälö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ax²+bx +c=0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3" name="Google Shape;243;p9"/>
          <p:cNvSpPr/>
          <p:nvPr/>
        </p:nvSpPr>
        <p:spPr>
          <a:xfrm>
            <a:off x="2997535" y="838200"/>
            <a:ext cx="8350713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Merkki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kern="0" dirty="0">
                <a:solidFill>
                  <a:srgbClr val="FF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Δ=b2-4ac </a:t>
            </a:r>
            <a:r>
              <a:rPr lang="fi-FI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yhdessä a-merkin kanssa määrittää funktion f etumerkin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4" name="Google Shape;244;p9"/>
          <p:cNvSpPr/>
          <p:nvPr/>
        </p:nvSpPr>
        <p:spPr>
          <a:xfrm>
            <a:off x="3505200" y="1524000"/>
            <a:ext cx="7162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fi-FI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F:n etumerkin määrittäminen tarkoittaa x:n arvojen löytämistä</a:t>
            </a:r>
          </a:p>
          <a:p>
            <a:pPr>
              <a:buClr>
                <a:srgbClr val="000000"/>
              </a:buClr>
              <a:buSzPts val="1800"/>
            </a:pPr>
            <a:r>
              <a:rPr lang="fi-FI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joka f(x)&gt;0 tai f(x)&lt;0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5" name="Google Shape;245;p9"/>
          <p:cNvSpPr/>
          <p:nvPr/>
        </p:nvSpPr>
        <p:spPr>
          <a:xfrm>
            <a:off x="3276601" y="3276600"/>
            <a:ext cx="7140575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indent="-342900">
              <a:buClr>
                <a:srgbClr val="CC3300"/>
              </a:buClr>
              <a:buSzPts val="1800"/>
              <a:buFont typeface="Arial"/>
              <a:buAutoNum type="arabicPeriod"/>
            </a:pP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Jos Δ&gt;0, </a:t>
            </a:r>
            <a:r>
              <a:rPr lang="fi-FI" kern="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silloin f:ään liitetyllä yhtälöllä on kaksi reaalijuurta, jotka eroavat x1&lt;x2, ja f:n merkki on a:n merkki juurien ulkopuolella ja hänen merkki juurien välillä</a:t>
            </a:r>
            <a:r>
              <a:rPr lang="en-US" kern="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:</a:t>
            </a:r>
            <a:endParaRPr sz="1400" kern="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46" name="Google Shape;246;p9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648200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47" name="Google Shape;247;p9"/>
          <p:cNvCxnSpPr/>
          <p:nvPr/>
        </p:nvCxnSpPr>
        <p:spPr>
          <a:xfrm>
            <a:off x="3581400" y="49530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8" name="Google Shape;248;p9"/>
          <p:cNvCxnSpPr/>
          <p:nvPr/>
        </p:nvCxnSpPr>
        <p:spPr>
          <a:xfrm>
            <a:off x="4572000" y="4648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9" name="Google Shape;249;p9"/>
          <p:cNvSpPr/>
          <p:nvPr/>
        </p:nvSpPr>
        <p:spPr>
          <a:xfrm>
            <a:off x="3962400" y="4572001"/>
            <a:ext cx="300038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0" name="Google Shape;250;p9"/>
          <p:cNvSpPr/>
          <p:nvPr/>
        </p:nvSpPr>
        <p:spPr>
          <a:xfrm>
            <a:off x="3810001" y="49530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1" name="Google Shape;251;p9"/>
          <p:cNvSpPr/>
          <p:nvPr/>
        </p:nvSpPr>
        <p:spPr>
          <a:xfrm>
            <a:off x="4572000" y="45720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2" name="Google Shape;252;p9"/>
          <p:cNvSpPr/>
          <p:nvPr/>
        </p:nvSpPr>
        <p:spPr>
          <a:xfrm>
            <a:off x="9677400" y="45720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3" name="Google Shape;253;p9"/>
          <p:cNvSpPr/>
          <p:nvPr/>
        </p:nvSpPr>
        <p:spPr>
          <a:xfrm>
            <a:off x="6400800" y="4572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</a:t>
            </a: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4" name="Google Shape;254;p9"/>
          <p:cNvSpPr/>
          <p:nvPr/>
        </p:nvSpPr>
        <p:spPr>
          <a:xfrm>
            <a:off x="8229600" y="4572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</a:t>
            </a: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5" name="Google Shape;255;p9"/>
          <p:cNvSpPr/>
          <p:nvPr/>
        </p:nvSpPr>
        <p:spPr>
          <a:xfrm>
            <a:off x="6400800" y="49530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6" name="Google Shape;256;p9"/>
          <p:cNvSpPr/>
          <p:nvPr/>
        </p:nvSpPr>
        <p:spPr>
          <a:xfrm>
            <a:off x="8229600" y="49530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7" name="Google Shape;257;p9"/>
          <p:cNvSpPr/>
          <p:nvPr/>
        </p:nvSpPr>
        <p:spPr>
          <a:xfrm>
            <a:off x="4648200" y="4953001"/>
            <a:ext cx="1784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++++++++++++</a:t>
            </a:r>
            <a:endParaRPr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8" name="Google Shape;258;p9"/>
          <p:cNvSpPr/>
          <p:nvPr/>
        </p:nvSpPr>
        <p:spPr>
          <a:xfrm>
            <a:off x="8458200" y="4953001"/>
            <a:ext cx="1784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++++++++++++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9" name="Google Shape;259;p9"/>
          <p:cNvSpPr/>
          <p:nvPr/>
        </p:nvSpPr>
        <p:spPr>
          <a:xfrm>
            <a:off x="6629400" y="49530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0" name="Google Shape;260;p9"/>
          <p:cNvSpPr/>
          <p:nvPr/>
        </p:nvSpPr>
        <p:spPr>
          <a:xfrm>
            <a:off x="3657601" y="4252914"/>
            <a:ext cx="15335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Jos  a&gt;0</a:t>
            </a:r>
            <a:r>
              <a:rPr lang="en-US" i="1" kern="0" dirty="0">
                <a:solidFill>
                  <a:srgbClr val="0000FF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 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1" name="Google Shape;261;p9"/>
          <p:cNvSpPr/>
          <p:nvPr/>
        </p:nvSpPr>
        <p:spPr>
          <a:xfrm>
            <a:off x="3657601" y="5410201"/>
            <a:ext cx="160337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Jos  a&lt; 0</a:t>
            </a:r>
            <a:r>
              <a:rPr lang="en-US" i="1" kern="0" dirty="0">
                <a:solidFill>
                  <a:srgbClr val="0000FF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 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62" name="Google Shape;262;p9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19500" y="5921376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63" name="Google Shape;263;p9"/>
          <p:cNvCxnSpPr/>
          <p:nvPr/>
        </p:nvCxnSpPr>
        <p:spPr>
          <a:xfrm>
            <a:off x="3581400" y="62484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4" name="Google Shape;264;p9"/>
          <p:cNvCxnSpPr/>
          <p:nvPr/>
        </p:nvCxnSpPr>
        <p:spPr>
          <a:xfrm>
            <a:off x="4572000" y="59436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5" name="Google Shape;265;p9"/>
          <p:cNvSpPr/>
          <p:nvPr/>
        </p:nvSpPr>
        <p:spPr>
          <a:xfrm>
            <a:off x="3962400" y="5867401"/>
            <a:ext cx="300038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6" name="Google Shape;266;p9"/>
          <p:cNvSpPr/>
          <p:nvPr/>
        </p:nvSpPr>
        <p:spPr>
          <a:xfrm>
            <a:off x="3810001" y="62484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7" name="Google Shape;267;p9"/>
          <p:cNvSpPr/>
          <p:nvPr/>
        </p:nvSpPr>
        <p:spPr>
          <a:xfrm>
            <a:off x="4572000" y="58674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8" name="Google Shape;268;p9"/>
          <p:cNvSpPr/>
          <p:nvPr/>
        </p:nvSpPr>
        <p:spPr>
          <a:xfrm>
            <a:off x="9677400" y="58674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9" name="Google Shape;269;p9"/>
          <p:cNvSpPr/>
          <p:nvPr/>
        </p:nvSpPr>
        <p:spPr>
          <a:xfrm>
            <a:off x="6400800" y="58674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</a:t>
            </a: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0" name="Google Shape;270;p9"/>
          <p:cNvSpPr/>
          <p:nvPr/>
        </p:nvSpPr>
        <p:spPr>
          <a:xfrm>
            <a:off x="8229600" y="58674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</a:t>
            </a: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1" name="Google Shape;271;p9"/>
          <p:cNvSpPr/>
          <p:nvPr/>
        </p:nvSpPr>
        <p:spPr>
          <a:xfrm>
            <a:off x="6400800" y="62484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2" name="Google Shape;272;p9"/>
          <p:cNvSpPr/>
          <p:nvPr/>
        </p:nvSpPr>
        <p:spPr>
          <a:xfrm>
            <a:off x="8229600" y="62484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3" name="Google Shape;273;p9"/>
          <p:cNvSpPr/>
          <p:nvPr/>
        </p:nvSpPr>
        <p:spPr>
          <a:xfrm>
            <a:off x="6629400" y="6248401"/>
            <a:ext cx="16510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4" name="Google Shape;274;p9"/>
          <p:cNvSpPr/>
          <p:nvPr/>
        </p:nvSpPr>
        <p:spPr>
          <a:xfrm>
            <a:off x="4648200" y="62484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5" name="Google Shape;275;p9"/>
          <p:cNvSpPr/>
          <p:nvPr/>
        </p:nvSpPr>
        <p:spPr>
          <a:xfrm>
            <a:off x="8534400" y="62484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0"/>
          <p:cNvSpPr/>
          <p:nvPr/>
        </p:nvSpPr>
        <p:spPr>
          <a:xfrm>
            <a:off x="3508376" y="533400"/>
            <a:ext cx="7159625" cy="94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2. </a:t>
            </a:r>
            <a:r>
              <a:rPr lang="en-US" sz="2000" kern="0" dirty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Jos Δ=0</a:t>
            </a: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, </a:t>
            </a:r>
            <a:r>
              <a:rPr lang="fi-FI" sz="1600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silloin f:hen liitetyllä yhtälöllä on kaksi yhtä suurta reaalijuurta x1=x2 = -b/2a ja funktion f etumerkki on a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283" name="Google Shape;283;p10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1981200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84" name="Google Shape;284;p10"/>
          <p:cNvCxnSpPr/>
          <p:nvPr/>
        </p:nvCxnSpPr>
        <p:spPr>
          <a:xfrm>
            <a:off x="3505200" y="2286000"/>
            <a:ext cx="67818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85" name="Google Shape;285;p10"/>
          <p:cNvCxnSpPr/>
          <p:nvPr/>
        </p:nvCxnSpPr>
        <p:spPr>
          <a:xfrm>
            <a:off x="4648200" y="1981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6" name="Google Shape;286;p10"/>
          <p:cNvSpPr/>
          <p:nvPr/>
        </p:nvSpPr>
        <p:spPr>
          <a:xfrm>
            <a:off x="3505200" y="1981200"/>
            <a:ext cx="6781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                    -∞                                                                   +∞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f(x)                sign a                                     0                      sign a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0"/>
          <p:cNvSpPr/>
          <p:nvPr/>
        </p:nvSpPr>
        <p:spPr>
          <a:xfrm>
            <a:off x="7467600" y="1905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</a:t>
            </a:r>
            <a:r>
              <a:rPr lang="en-US" i="1" kern="0" baseline="-2500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</a:t>
            </a:r>
            <a:r>
              <a:rPr lang="en-US" i="1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 </a:t>
            </a: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0"/>
          <p:cNvSpPr/>
          <p:nvPr/>
        </p:nvSpPr>
        <p:spPr>
          <a:xfrm>
            <a:off x="6781800" y="1905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</a:t>
            </a:r>
            <a:r>
              <a:rPr lang="en-US" i="1" kern="0" baseline="-2500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</a:t>
            </a:r>
            <a:r>
              <a:rPr lang="en-US" i="1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 </a:t>
            </a: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10"/>
          <p:cNvSpPr/>
          <p:nvPr/>
        </p:nvSpPr>
        <p:spPr>
          <a:xfrm>
            <a:off x="7086600" y="1905001"/>
            <a:ext cx="4445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= </a:t>
            </a: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0"/>
          <p:cNvSpPr/>
          <p:nvPr/>
        </p:nvSpPr>
        <p:spPr>
          <a:xfrm>
            <a:off x="3505201" y="3276600"/>
            <a:ext cx="6346825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3. </a:t>
            </a:r>
            <a:r>
              <a:rPr lang="en-US" sz="2000" kern="0" dirty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Jos Δ&lt;0,</a:t>
            </a: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 </a:t>
            </a:r>
            <a:r>
              <a:rPr lang="fi-FI" sz="1600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silloin f:ään liitetyllä yhtälöllä ei ole todellisia juuria,</a:t>
            </a:r>
          </a:p>
          <a:p>
            <a:pPr>
              <a:buClr>
                <a:srgbClr val="000000"/>
              </a:buClr>
              <a:buSzPts val="1800"/>
            </a:pPr>
            <a:r>
              <a:rPr lang="fi-FI" sz="1600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  ja funktion f etumerkki on a:n etumerkki R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.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291" name="Google Shape;291;p10"/>
          <p:cNvCxnSpPr/>
          <p:nvPr/>
        </p:nvCxnSpPr>
        <p:spPr>
          <a:xfrm>
            <a:off x="3581400" y="4953000"/>
            <a:ext cx="67818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2" name="Google Shape;292;p10"/>
          <p:cNvSpPr/>
          <p:nvPr/>
        </p:nvSpPr>
        <p:spPr>
          <a:xfrm>
            <a:off x="3581400" y="4648200"/>
            <a:ext cx="6781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                    -∞                                                                   +∞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f(x)                                              semn a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293" name="Google Shape;293;p10" descr="TitleSlideBorder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05200" y="4648200"/>
            <a:ext cx="68580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94" name="Google Shape;294;p10"/>
          <p:cNvCxnSpPr/>
          <p:nvPr/>
        </p:nvCxnSpPr>
        <p:spPr>
          <a:xfrm>
            <a:off x="4724400" y="4648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5" name="Google Shape;295;p10"/>
          <p:cNvSpPr/>
          <p:nvPr/>
        </p:nvSpPr>
        <p:spPr>
          <a:xfrm>
            <a:off x="3505200" y="5791201"/>
            <a:ext cx="7162800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2000"/>
            </a:pPr>
            <a:r>
              <a:rPr lang="fi-FI" sz="2000" u="sng" kern="0" dirty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Huomautus: Todistus tehdään kanonisella lomakkeella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1"/>
          <p:cNvSpPr/>
          <p:nvPr/>
        </p:nvSpPr>
        <p:spPr>
          <a:xfrm>
            <a:off x="858838" y="334962"/>
            <a:ext cx="4070350" cy="70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b="1" kern="0" dirty="0" err="1">
                <a:solidFill>
                  <a:srgbClr val="00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Funktiokaavio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11"/>
          <p:cNvSpPr/>
          <p:nvPr/>
        </p:nvSpPr>
        <p:spPr>
          <a:xfrm>
            <a:off x="6572378" y="929538"/>
            <a:ext cx="4146600" cy="5190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b="1" i="1" kern="0" dirty="0" err="1">
                <a:solidFill>
                  <a:srgbClr val="0000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Variaatiotaulukko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1"/>
          <p:cNvSpPr/>
          <p:nvPr/>
        </p:nvSpPr>
        <p:spPr>
          <a:xfrm>
            <a:off x="3505201" y="1295401"/>
            <a:ext cx="8937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sz="2000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a  &gt; 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5" name="Google Shape;305;p11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1752600"/>
            <a:ext cx="7010400" cy="8382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306" name="Google Shape;306;p11"/>
          <p:cNvCxnSpPr/>
          <p:nvPr/>
        </p:nvCxnSpPr>
        <p:spPr>
          <a:xfrm>
            <a:off x="3505200" y="2133600"/>
            <a:ext cx="69342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7" name="Google Shape;307;p11"/>
          <p:cNvCxnSpPr/>
          <p:nvPr/>
        </p:nvCxnSpPr>
        <p:spPr>
          <a:xfrm>
            <a:off x="44196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8" name="Google Shape;308;p11"/>
          <p:cNvSpPr/>
          <p:nvPr/>
        </p:nvSpPr>
        <p:spPr>
          <a:xfrm>
            <a:off x="7924800" y="17526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11"/>
          <p:cNvSpPr/>
          <p:nvPr/>
        </p:nvSpPr>
        <p:spPr>
          <a:xfrm>
            <a:off x="5638800" y="17526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r>
              <a:rPr lang="en-US" b="1" i="1" kern="0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p11"/>
          <p:cNvCxnSpPr/>
          <p:nvPr/>
        </p:nvCxnSpPr>
        <p:spPr>
          <a:xfrm>
            <a:off x="50292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1" name="Google Shape;311;p11"/>
          <p:cNvCxnSpPr/>
          <p:nvPr/>
        </p:nvCxnSpPr>
        <p:spPr>
          <a:xfrm>
            <a:off x="5638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2" name="Google Shape;312;p11"/>
          <p:cNvCxnSpPr/>
          <p:nvPr/>
        </p:nvCxnSpPr>
        <p:spPr>
          <a:xfrm>
            <a:off x="62484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3" name="Google Shape;313;p11"/>
          <p:cNvCxnSpPr/>
          <p:nvPr/>
        </p:nvCxnSpPr>
        <p:spPr>
          <a:xfrm>
            <a:off x="6781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4" name="Google Shape;314;p11"/>
          <p:cNvCxnSpPr/>
          <p:nvPr/>
        </p:nvCxnSpPr>
        <p:spPr>
          <a:xfrm>
            <a:off x="83820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5" name="Google Shape;315;p11"/>
          <p:cNvCxnSpPr/>
          <p:nvPr/>
        </p:nvCxnSpPr>
        <p:spPr>
          <a:xfrm>
            <a:off x="89154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6" name="Google Shape;316;p11"/>
          <p:cNvCxnSpPr/>
          <p:nvPr/>
        </p:nvCxnSpPr>
        <p:spPr>
          <a:xfrm>
            <a:off x="73152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7" name="Google Shape;317;p11"/>
          <p:cNvCxnSpPr/>
          <p:nvPr/>
        </p:nvCxnSpPr>
        <p:spPr>
          <a:xfrm>
            <a:off x="78486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8" name="Google Shape;318;p11"/>
          <p:cNvCxnSpPr/>
          <p:nvPr/>
        </p:nvCxnSpPr>
        <p:spPr>
          <a:xfrm>
            <a:off x="9448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9" name="Google Shape;319;p11"/>
          <p:cNvSpPr/>
          <p:nvPr/>
        </p:nvSpPr>
        <p:spPr>
          <a:xfrm>
            <a:off x="8915400" y="17526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r>
              <a:rPr lang="en-US" b="1" i="1" kern="0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1"/>
          <p:cNvSpPr/>
          <p:nvPr/>
        </p:nvSpPr>
        <p:spPr>
          <a:xfrm>
            <a:off x="6858000" y="1676401"/>
            <a:ext cx="41433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u="sng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-</a:t>
            </a:r>
            <a:r>
              <a:rPr lang="en-US" sz="1200" b="1" u="sng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b  </a:t>
            </a:r>
            <a: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b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1"/>
          <p:cNvSpPr/>
          <p:nvPr/>
        </p:nvSpPr>
        <p:spPr>
          <a:xfrm>
            <a:off x="4419600" y="16764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p11"/>
          <p:cNvCxnSpPr/>
          <p:nvPr/>
        </p:nvCxnSpPr>
        <p:spPr>
          <a:xfrm>
            <a:off x="99060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3" name="Google Shape;323;p11"/>
          <p:cNvSpPr/>
          <p:nvPr/>
        </p:nvSpPr>
        <p:spPr>
          <a:xfrm>
            <a:off x="9906000" y="16764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11"/>
          <p:cNvSpPr/>
          <p:nvPr/>
        </p:nvSpPr>
        <p:spPr>
          <a:xfrm>
            <a:off x="4419601" y="2057400"/>
            <a:ext cx="474663" cy="5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3200"/>
            </a:pPr>
            <a:r>
              <a:rPr lang="en-US" sz="3200" b="1" ker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5" name="Google Shape;325;p11"/>
          <p:cNvCxnSpPr/>
          <p:nvPr/>
        </p:nvCxnSpPr>
        <p:spPr>
          <a:xfrm>
            <a:off x="5105400" y="2209800"/>
            <a:ext cx="3810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26" name="Google Shape;326;p11"/>
          <p:cNvSpPr/>
          <p:nvPr/>
        </p:nvSpPr>
        <p:spPr>
          <a:xfrm>
            <a:off x="5715000" y="21336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7" name="Google Shape;327;p11"/>
          <p:cNvCxnSpPr/>
          <p:nvPr/>
        </p:nvCxnSpPr>
        <p:spPr>
          <a:xfrm>
            <a:off x="63246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328" name="Google Shape;328;p11"/>
          <p:cNvGrpSpPr/>
          <p:nvPr/>
        </p:nvGrpSpPr>
        <p:grpSpPr>
          <a:xfrm>
            <a:off x="6781800" y="2057400"/>
            <a:ext cx="609600" cy="579438"/>
            <a:chOff x="3312" y="3504"/>
            <a:chExt cx="476" cy="365"/>
          </a:xfrm>
        </p:grpSpPr>
        <p:sp>
          <p:nvSpPr>
            <p:cNvPr id="329" name="Google Shape;329;p11"/>
            <p:cNvSpPr/>
            <p:nvPr/>
          </p:nvSpPr>
          <p:spPr>
            <a:xfrm>
              <a:off x="3312" y="3504"/>
              <a:ext cx="476" cy="3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</a:t>
              </a:r>
              <a: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Δ</a:t>
              </a:r>
              <a:r>
                <a:rPr lang="en-US" sz="1400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</a:t>
              </a:r>
              <a: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]</a:t>
              </a:r>
              <a:b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</a:br>
              <a: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0" name="Google Shape;330;p11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331" name="Google Shape;331;p11"/>
          <p:cNvCxnSpPr/>
          <p:nvPr/>
        </p:nvCxnSpPr>
        <p:spPr>
          <a:xfrm rot="10800000" flipH="1">
            <a:off x="74676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32" name="Google Shape;332;p11"/>
          <p:cNvCxnSpPr/>
          <p:nvPr/>
        </p:nvCxnSpPr>
        <p:spPr>
          <a:xfrm rot="10800000" flipH="1">
            <a:off x="8534400" y="22860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3" name="Google Shape;333;p11"/>
          <p:cNvSpPr/>
          <p:nvPr/>
        </p:nvSpPr>
        <p:spPr>
          <a:xfrm>
            <a:off x="7924800" y="2209801"/>
            <a:ext cx="3111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1"/>
          <p:cNvSpPr/>
          <p:nvPr/>
        </p:nvSpPr>
        <p:spPr>
          <a:xfrm>
            <a:off x="8991600" y="22098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5" name="Google Shape;335;p11"/>
          <p:cNvCxnSpPr/>
          <p:nvPr/>
        </p:nvCxnSpPr>
        <p:spPr>
          <a:xfrm rot="10800000" flipH="1">
            <a:off x="95250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6" name="Google Shape;336;p11"/>
          <p:cNvSpPr/>
          <p:nvPr/>
        </p:nvSpPr>
        <p:spPr>
          <a:xfrm>
            <a:off x="9906000" y="21336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11"/>
          <p:cNvSpPr/>
          <p:nvPr/>
        </p:nvSpPr>
        <p:spPr>
          <a:xfrm>
            <a:off x="3429000" y="2819401"/>
            <a:ext cx="387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a)</a:t>
            </a:r>
            <a:endParaRPr b="1" kern="0">
              <a:solidFill>
                <a:srgbClr val="CC33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1"/>
          <p:cNvSpPr/>
          <p:nvPr/>
        </p:nvSpPr>
        <p:spPr>
          <a:xfrm>
            <a:off x="38100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Δ&gt;0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29000" y="3200400"/>
            <a:ext cx="24384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cxnSp>
        <p:nvCxnSpPr>
          <p:cNvPr id="340" name="Google Shape;340;p11"/>
          <p:cNvCxnSpPr/>
          <p:nvPr/>
        </p:nvCxnSpPr>
        <p:spPr>
          <a:xfrm>
            <a:off x="4267200" y="3124200"/>
            <a:ext cx="0" cy="25908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341" name="Google Shape;341;p11"/>
          <p:cNvCxnSpPr/>
          <p:nvPr/>
        </p:nvCxnSpPr>
        <p:spPr>
          <a:xfrm>
            <a:off x="3505200" y="4495800"/>
            <a:ext cx="24384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342" name="Google Shape;342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43600" y="3200400"/>
            <a:ext cx="22860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343" name="Google Shape;343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305800" y="3200400"/>
            <a:ext cx="22098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344" name="Google Shape;344;p11"/>
          <p:cNvSpPr/>
          <p:nvPr/>
        </p:nvSpPr>
        <p:spPr>
          <a:xfrm>
            <a:off x="67056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Δ=0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11"/>
          <p:cNvSpPr/>
          <p:nvPr/>
        </p:nvSpPr>
        <p:spPr>
          <a:xfrm>
            <a:off x="90678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Δ&lt;0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6" name="Google Shape;346;p11"/>
          <p:cNvCxnSpPr/>
          <p:nvPr/>
        </p:nvCxnSpPr>
        <p:spPr>
          <a:xfrm>
            <a:off x="7315200" y="3200400"/>
            <a:ext cx="0" cy="25908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347" name="Google Shape;347;p11"/>
          <p:cNvCxnSpPr/>
          <p:nvPr/>
        </p:nvCxnSpPr>
        <p:spPr>
          <a:xfrm>
            <a:off x="5943600" y="4495800"/>
            <a:ext cx="22860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8" name="Google Shape;348;p11"/>
          <p:cNvCxnSpPr/>
          <p:nvPr/>
        </p:nvCxnSpPr>
        <p:spPr>
          <a:xfrm>
            <a:off x="8382000" y="4495800"/>
            <a:ext cx="20574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9" name="Google Shape;349;p11"/>
          <p:cNvCxnSpPr/>
          <p:nvPr/>
        </p:nvCxnSpPr>
        <p:spPr>
          <a:xfrm flipH="1">
            <a:off x="9144000" y="3124200"/>
            <a:ext cx="33338" cy="26670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sp>
        <p:nvSpPr>
          <p:cNvPr id="350" name="Google Shape;350;p11"/>
          <p:cNvSpPr/>
          <p:nvPr/>
        </p:nvSpPr>
        <p:spPr>
          <a:xfrm>
            <a:off x="4191000" y="3657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11"/>
          <p:cNvSpPr/>
          <p:nvPr/>
        </p:nvSpPr>
        <p:spPr>
          <a:xfrm>
            <a:off x="4648200" y="44958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11"/>
          <p:cNvSpPr/>
          <p:nvPr/>
        </p:nvSpPr>
        <p:spPr>
          <a:xfrm>
            <a:off x="5257800" y="4419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11"/>
          <p:cNvSpPr/>
          <p:nvPr/>
        </p:nvSpPr>
        <p:spPr>
          <a:xfrm>
            <a:off x="3810000" y="35814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11"/>
          <p:cNvSpPr/>
          <p:nvPr/>
        </p:nvSpPr>
        <p:spPr>
          <a:xfrm>
            <a:off x="4419600" y="44958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11"/>
          <p:cNvSpPr/>
          <p:nvPr/>
        </p:nvSpPr>
        <p:spPr>
          <a:xfrm>
            <a:off x="5257800" y="44958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11"/>
          <p:cNvSpPr/>
          <p:nvPr/>
        </p:nvSpPr>
        <p:spPr>
          <a:xfrm>
            <a:off x="4876801" y="4953000"/>
            <a:ext cx="30321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11"/>
          <p:cNvSpPr/>
          <p:nvPr/>
        </p:nvSpPr>
        <p:spPr>
          <a:xfrm>
            <a:off x="37338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11"/>
          <p:cNvSpPr/>
          <p:nvPr/>
        </p:nvSpPr>
        <p:spPr>
          <a:xfrm>
            <a:off x="6553201" y="4648200"/>
            <a:ext cx="30321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11"/>
          <p:cNvSpPr/>
          <p:nvPr/>
        </p:nvSpPr>
        <p:spPr>
          <a:xfrm>
            <a:off x="6934200" y="44958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11"/>
          <p:cNvSpPr/>
          <p:nvPr/>
        </p:nvSpPr>
        <p:spPr>
          <a:xfrm flipH="1">
            <a:off x="7239000" y="38100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11"/>
          <p:cNvSpPr/>
          <p:nvPr/>
        </p:nvSpPr>
        <p:spPr>
          <a:xfrm>
            <a:off x="73152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11"/>
          <p:cNvSpPr/>
          <p:nvPr/>
        </p:nvSpPr>
        <p:spPr>
          <a:xfrm>
            <a:off x="92964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11"/>
          <p:cNvSpPr/>
          <p:nvPr/>
        </p:nvSpPr>
        <p:spPr>
          <a:xfrm>
            <a:off x="7391400" y="3810000"/>
            <a:ext cx="293688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12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11"/>
          <p:cNvSpPr/>
          <p:nvPr/>
        </p:nvSpPr>
        <p:spPr>
          <a:xfrm>
            <a:off x="9144000" y="34290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11"/>
          <p:cNvSpPr/>
          <p:nvPr/>
        </p:nvSpPr>
        <p:spPr>
          <a:xfrm>
            <a:off x="8763000" y="3505200"/>
            <a:ext cx="293688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12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1"/>
          <p:cNvSpPr/>
          <p:nvPr/>
        </p:nvSpPr>
        <p:spPr>
          <a:xfrm>
            <a:off x="9601200" y="4038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11"/>
          <p:cNvSpPr/>
          <p:nvPr/>
        </p:nvSpPr>
        <p:spPr>
          <a:xfrm>
            <a:off x="9601200" y="4419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8" name="Google Shape;368;p11"/>
          <p:cNvCxnSpPr/>
          <p:nvPr/>
        </p:nvCxnSpPr>
        <p:spPr>
          <a:xfrm>
            <a:off x="9677400" y="4038600"/>
            <a:ext cx="0" cy="4572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9" name="Google Shape;369;p11"/>
          <p:cNvSpPr/>
          <p:nvPr/>
        </p:nvSpPr>
        <p:spPr>
          <a:xfrm>
            <a:off x="4114800" y="3429000"/>
            <a:ext cx="1371600" cy="1536700"/>
          </a:xfrm>
          <a:custGeom>
            <a:avLst/>
            <a:gdLst/>
            <a:ahLst/>
            <a:cxnLst/>
            <a:rect l="l" t="t" r="r" b="b"/>
            <a:pathLst>
              <a:path w="912" h="968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1"/>
          <p:cNvSpPr/>
          <p:nvPr/>
        </p:nvSpPr>
        <p:spPr>
          <a:xfrm rot="331658">
            <a:off x="6243638" y="3351213"/>
            <a:ext cx="1149350" cy="1092200"/>
          </a:xfrm>
          <a:custGeom>
            <a:avLst/>
            <a:gdLst/>
            <a:ahLst/>
            <a:cxnLst/>
            <a:rect l="l" t="t" r="r" b="b"/>
            <a:pathLst>
              <a:path w="912" h="968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11"/>
          <p:cNvSpPr/>
          <p:nvPr/>
        </p:nvSpPr>
        <p:spPr>
          <a:xfrm rot="331658">
            <a:off x="8990014" y="3276600"/>
            <a:ext cx="1074737" cy="793750"/>
          </a:xfrm>
          <a:custGeom>
            <a:avLst/>
            <a:gdLst/>
            <a:ahLst/>
            <a:cxnLst/>
            <a:rect l="l" t="t" r="r" b="b"/>
            <a:pathLst>
              <a:path w="912" h="968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2"/>
          <p:cNvSpPr/>
          <p:nvPr/>
        </p:nvSpPr>
        <p:spPr>
          <a:xfrm>
            <a:off x="3758222" y="811850"/>
            <a:ext cx="3686100" cy="701700"/>
          </a:xfrm>
          <a:prstGeom prst="rect">
            <a:avLst/>
          </a:prstGeom>
          <a:noFill/>
          <a:ln>
            <a:noFill/>
          </a:ln>
          <a:effectLst>
            <a:outerShdw dist="25400" dir="5400000" algn="ctr" rotWithShape="0">
              <a:schemeClr val="dk1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b="1" kern="0" dirty="0">
                <a:solidFill>
                  <a:srgbClr val="000000"/>
                </a:solidFill>
                <a:latin typeface="Calibri" panose="020F0502020204030204" pitchFamily="34" charset="0"/>
                <a:ea typeface="Libre Baskerville"/>
                <a:cs typeface="Calibri" panose="020F0502020204030204" pitchFamily="34" charset="0"/>
                <a:sym typeface="Libre Baskerville"/>
              </a:rPr>
              <a:t>PARITEETTI….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379" name="Google Shape;379;p12"/>
          <p:cNvSpPr/>
          <p:nvPr/>
        </p:nvSpPr>
        <p:spPr>
          <a:xfrm>
            <a:off x="3119582" y="1513550"/>
            <a:ext cx="6934200" cy="2981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indent="-342900">
              <a:lnSpc>
                <a:spcPct val="80000"/>
              </a:lnSpc>
              <a:buClr>
                <a:srgbClr val="000000"/>
              </a:buClr>
              <a:buSzPts val="2800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780"/>
              <a:buFont typeface="Noto Sans Symbols"/>
              <a:buChar char="🖝"/>
            </a:pPr>
            <a:r>
              <a:rPr lang="en-US" sz="2800" kern="0" dirty="0" err="1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Toiminto</a:t>
            </a: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 on </a:t>
            </a:r>
            <a:r>
              <a:rPr lang="en-US" sz="2800" kern="0" dirty="0" err="1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vaikka</a:t>
            </a: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…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2800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		</a:t>
            </a:r>
            <a:r>
              <a:rPr lang="en-US" sz="3200" b="1" kern="0" dirty="0">
                <a:solidFill>
                  <a:srgbClr val="CC33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f(x) = f(-x)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3200"/>
            </a:pPr>
            <a:endParaRPr sz="3200" b="1" kern="0" dirty="0">
              <a:solidFill>
                <a:srgbClr val="CC33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480"/>
              </a:spcBef>
              <a:buClr>
                <a:srgbClr val="000000"/>
              </a:buClr>
              <a:buSzPts val="2400"/>
            </a:pPr>
            <a:endParaRPr sz="2400" b="1" kern="0" dirty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640"/>
              <a:buFont typeface="Noto Sans Symbols"/>
              <a:buChar char="🖝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en-US" sz="2800" kern="0" dirty="0" err="1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Funktio</a:t>
            </a: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 on </a:t>
            </a:r>
            <a:r>
              <a:rPr lang="en-US" sz="2800" kern="0" dirty="0" err="1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outo</a:t>
            </a: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, </a:t>
            </a:r>
            <a:r>
              <a:rPr lang="en-US" sz="2800" kern="0" dirty="0" err="1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jos</a:t>
            </a: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…</a:t>
            </a:r>
            <a:endParaRPr lang="en-US"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640"/>
              <a:buFont typeface="Noto Sans Symbols"/>
              <a:buChar char="🖝"/>
            </a:pP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2800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		</a:t>
            </a:r>
            <a:r>
              <a:rPr lang="en-US" sz="3200" b="1" kern="0" dirty="0">
                <a:solidFill>
                  <a:srgbClr val="CC33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f(-x) = -f(x)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    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SzPts val="1800"/>
            </a:pPr>
            <a:endParaRPr b="1" kern="0" dirty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     * </a:t>
            </a:r>
            <a:r>
              <a:rPr lang="fi-FI" sz="2000" b="1" i="1" kern="0" dirty="0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Jos mikään näistä vaihtoehdoista ei ole kelvollinen, pariteettia ei ole</a:t>
            </a:r>
            <a:endParaRPr sz="2000" b="1" i="1" kern="0" dirty="0">
              <a:solidFill>
                <a:srgbClr val="0000FF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784" y="465211"/>
            <a:ext cx="10363200" cy="1470025"/>
          </a:xfrm>
        </p:spPr>
        <p:txBody>
          <a:bodyPr/>
          <a:lstStyle/>
          <a:p>
            <a:r>
              <a:rPr lang="ro-RO" dirty="0">
                <a:latin typeface="+mn-lt"/>
              </a:rPr>
              <a:t>Esimerkkejä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042910" y="3108954"/>
            <a:ext cx="2600325" cy="29337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520784" y="1280184"/>
            <a:ext cx="8123977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50"/>
              </a:lnSpc>
              <a:spcBef>
                <a:spcPts val="3000"/>
              </a:spcBef>
              <a:spcAft>
                <a:spcPts val="0"/>
              </a:spcAft>
            </a:pPr>
            <a:r>
              <a:rPr lang="en-US" b="0" dirty="0" err="1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Miksi</a:t>
            </a:r>
            <a:r>
              <a:rPr lang="en-US" b="0" dirty="0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 "</a:t>
            </a:r>
            <a:r>
              <a:rPr lang="en-US" b="0" dirty="0" err="1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ensimmäisen</a:t>
            </a:r>
            <a:r>
              <a:rPr lang="en-US" b="0" dirty="0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b="0" dirty="0" err="1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asteen</a:t>
            </a:r>
            <a:r>
              <a:rPr lang="en-US" b="0" dirty="0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b="0" dirty="0" err="1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toiminto</a:t>
            </a:r>
            <a:r>
              <a:rPr lang="en-US" b="0" dirty="0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“?</a:t>
            </a:r>
          </a:p>
          <a:p>
            <a:pPr>
              <a:lnSpc>
                <a:spcPts val="2250"/>
              </a:lnSpc>
              <a:spcBef>
                <a:spcPts val="3000"/>
              </a:spcBef>
              <a:spcAft>
                <a:spcPts val="0"/>
              </a:spcAft>
            </a:pPr>
            <a:r>
              <a:rPr lang="fi-FI" b="0" dirty="0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Kaikki riippuu siitä, mikä teho x on. Meidän tapauksessamme se on 1:n potenssiin, nimittäin</a:t>
            </a:r>
            <a:endParaRPr lang="ro-RO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312" y="5053639"/>
            <a:ext cx="2333625" cy="6858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6039" y="1875040"/>
            <a:ext cx="2400300" cy="60007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396" y="3214935"/>
            <a:ext cx="7181850" cy="1495425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587396" y="2733402"/>
            <a:ext cx="5882829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dirty="0">
                <a:solidFill>
                  <a:srgbClr val="44444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Esimerkiksi seuraaviin funktioihin jokaiseen on liitetty yhtälö</a:t>
            </a:r>
            <a:r>
              <a:rPr lang="en-US" dirty="0">
                <a:solidFill>
                  <a:srgbClr val="44444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193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latin typeface="+mn-lt"/>
              </a:rPr>
              <a:t>Ensimmäisen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asteen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funktion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ominaisuudet</a:t>
            </a:r>
            <a:endParaRPr lang="ro-RO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2636911"/>
            <a:ext cx="8534400" cy="2188035"/>
          </a:xfrm>
        </p:spPr>
        <p:txBody>
          <a:bodyPr/>
          <a:lstStyle/>
          <a:p>
            <a:r>
              <a:rPr lang="fi-FI" sz="2000" dirty="0">
                <a:solidFill>
                  <a:schemeClr val="tx1"/>
                </a:solidFill>
              </a:rPr>
              <a:t>Ensimmäisen asteen funktio on loppujen lopuksi lineaarinen funktio. Tämä tarkoittaa, että sitä edustaa suora viiva ja että se jopa lainaa tällaisen funktion ominaisuuksia. Joiden joukossa:</a:t>
            </a:r>
          </a:p>
          <a:p>
            <a:r>
              <a:rPr lang="fi-FI" sz="2000" dirty="0">
                <a:solidFill>
                  <a:schemeClr val="tx1"/>
                </a:solidFill>
              </a:rPr>
              <a:t>Ensimmäisen asteen funktion kuvaaja on suora, jolla on kaltevuus, jonka voimme laskea</a:t>
            </a:r>
            <a:endParaRPr lang="ro-RO" sz="2000" dirty="0">
              <a:solidFill>
                <a:schemeClr val="tx1"/>
              </a:solidFill>
            </a:endParaRPr>
          </a:p>
        </p:txBody>
      </p:sp>
      <p:pic>
        <p:nvPicPr>
          <p:cNvPr id="307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050" y="2157391"/>
            <a:ext cx="1409700" cy="22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1" y="4024095"/>
            <a:ext cx="299799" cy="20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687" y="1959926"/>
            <a:ext cx="14478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31371" y="2092757"/>
            <a:ext cx="18429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Yhtälölle</a:t>
            </a:r>
            <a:endParaRPr kumimoji="0" lang="ro-RO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950615" y="2084293"/>
            <a:ext cx="4209207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o-RO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viivan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kaltevuuden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kaava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on:</a:t>
            </a:r>
            <a:endParaRPr kumimoji="0" lang="ro-RO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51025" y="298284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pic>
        <p:nvPicPr>
          <p:cNvPr id="3087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568" y="4184175"/>
            <a:ext cx="1439863" cy="57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485357" y="4304707"/>
            <a:ext cx="655506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Ja funktion tapauksessa emme tee muuta kuin korvaamme sen y:llä f(x), =</a:t>
            </a:r>
            <a:endParaRPr kumimoji="0" lang="ro-RO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485357" y="4902548"/>
            <a:ext cx="50478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Siten ensimmäisen asteen funktion suoran yhtälöstä tulee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kumimoji="0" 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892304" y="602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pic>
        <p:nvPicPr>
          <p:cNvPr id="25" name="Picture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597483" y="4902548"/>
            <a:ext cx="1600200" cy="295275"/>
          </a:xfrm>
          <a:prstGeom prst="rect">
            <a:avLst/>
          </a:prstGeom>
        </p:spPr>
      </p:pic>
      <p:pic>
        <p:nvPicPr>
          <p:cNvPr id="2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909" y="4346491"/>
            <a:ext cx="299799" cy="20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16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9652" y="1046681"/>
            <a:ext cx="10363200" cy="1470025"/>
          </a:xfrm>
        </p:spPr>
        <p:txBody>
          <a:bodyPr/>
          <a:lstStyle/>
          <a:p>
            <a:r>
              <a:rPr lang="en-US" sz="3200" b="1" dirty="0" err="1"/>
              <a:t>Ensimmäisen</a:t>
            </a:r>
            <a:r>
              <a:rPr lang="en-US" sz="3200" b="1" dirty="0"/>
              <a:t> </a:t>
            </a:r>
            <a:r>
              <a:rPr lang="en-US" sz="3200" b="1" dirty="0" err="1"/>
              <a:t>asteen</a:t>
            </a:r>
            <a:r>
              <a:rPr lang="en-US" sz="3200" b="1" dirty="0"/>
              <a:t> </a:t>
            </a:r>
            <a:r>
              <a:rPr lang="en-US" sz="3200" b="1" dirty="0" err="1"/>
              <a:t>funktion</a:t>
            </a:r>
            <a:r>
              <a:rPr lang="en-US" sz="3200" b="1" dirty="0"/>
              <a:t> </a:t>
            </a:r>
            <a:r>
              <a:rPr lang="en-US" sz="3200" b="1" dirty="0" err="1"/>
              <a:t>monotonisuus</a:t>
            </a:r>
            <a:endParaRPr lang="ro-R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79652" y="2309908"/>
            <a:ext cx="8534400" cy="1752600"/>
          </a:xfrm>
        </p:spPr>
        <p:txBody>
          <a:bodyPr>
            <a:noAutofit/>
          </a:bodyPr>
          <a:lstStyle/>
          <a:p>
            <a:r>
              <a:rPr lang="fi-FI" sz="1600" dirty="0">
                <a:solidFill>
                  <a:schemeClr val="tx1"/>
                </a:solidFill>
              </a:rPr>
              <a:t>Kun haluamme oppia lisää toiminnosta, on tärkeää huomata sen yksitoikkoisuus.</a:t>
            </a:r>
          </a:p>
          <a:p>
            <a:r>
              <a:rPr lang="fi-FI" sz="1600" dirty="0">
                <a:solidFill>
                  <a:schemeClr val="tx1"/>
                </a:solidFill>
              </a:rPr>
              <a:t>Eli jos funktio kasvaa tai pienenee.</a:t>
            </a:r>
          </a:p>
          <a:p>
            <a:endParaRPr lang="fi-FI" sz="1600" dirty="0">
              <a:solidFill>
                <a:schemeClr val="tx1"/>
              </a:solidFill>
            </a:endParaRPr>
          </a:p>
          <a:p>
            <a:r>
              <a:rPr lang="fi-FI" sz="1600" dirty="0">
                <a:solidFill>
                  <a:schemeClr val="tx1"/>
                </a:solidFill>
              </a:rPr>
              <a:t>Ensimmäisen asteen funktion monotonisuus saadaan x:n kertoimella a, nimittäin:</a:t>
            </a:r>
          </a:p>
          <a:p>
            <a:r>
              <a:rPr lang="fi-FI" sz="1600" dirty="0">
                <a:solidFill>
                  <a:schemeClr val="tx1"/>
                </a:solidFill>
              </a:rPr>
              <a:t>kun a&gt;0, niin funktio kasvaa ↗</a:t>
            </a:r>
          </a:p>
          <a:p>
            <a:r>
              <a:rPr lang="fi-FI" sz="1600" dirty="0">
                <a:solidFill>
                  <a:schemeClr val="tx1"/>
                </a:solidFill>
              </a:rPr>
              <a:t>tai kun a&lt;0 funktio pienenee ↘</a:t>
            </a:r>
          </a:p>
          <a:p>
            <a:r>
              <a:rPr lang="fi-FI" sz="1600" dirty="0">
                <a:solidFill>
                  <a:schemeClr val="tx1"/>
                </a:solidFill>
              </a:rPr>
              <a:t>Jos ajattelemme f(x):tä suoran yhtälönä, niin aa olisi suoran kaltevuus. Tarkemmin sanottuna a on se m suoran yhtälön yleisessä muodossa</a:t>
            </a:r>
            <a:r>
              <a:rPr lang="en-US" sz="1600" dirty="0">
                <a:solidFill>
                  <a:schemeClr val="tx1"/>
                </a:solidFill>
              </a:rPr>
              <a:t>:</a:t>
            </a:r>
            <a:endParaRPr lang="ro-RO" sz="1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91877" y="4801905"/>
            <a:ext cx="1909950" cy="34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0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sz="3600" b="1" dirty="0"/>
              <a:t>Yksitoikkoisuus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sz="2400" dirty="0">
                <a:solidFill>
                  <a:schemeClr val="tx1"/>
                </a:solidFill>
              </a:rPr>
              <a:t>Funktion monotonisuuden testaamiseen käytetään f:n kasvu- (vähennys) -nopeutta</a:t>
            </a:r>
            <a:r>
              <a:rPr lang="en-US" sz="2400" dirty="0">
                <a:solidFill>
                  <a:schemeClr val="tx1"/>
                </a:solidFill>
              </a:rPr>
              <a:t>,</a:t>
            </a:r>
            <a:endParaRPr lang="ro-RO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18755" y="4585524"/>
            <a:ext cx="4829175" cy="438150"/>
          </a:xfrm>
          <a:prstGeom prst="rect">
            <a:avLst/>
          </a:prstGeom>
        </p:spPr>
      </p:pic>
      <p:pic>
        <p:nvPicPr>
          <p:cNvPr id="4099" name="Picture 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009" y="2725032"/>
            <a:ext cx="1035966" cy="30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32509" y="3688389"/>
            <a:ext cx="75184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fi-FI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jos x1 on eri kuin x2, jos a&gt;0, niin f on tiukasti kasvava,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i-FI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 x1 eri kuin x2:lle, jos a&lt;0, niin f on tiukasti laskeva</a:t>
            </a:r>
            <a:endParaRPr kumimoji="0" lang="ro-RO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103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9591" y="586453"/>
            <a:ext cx="10363200" cy="1470025"/>
          </a:xfrm>
        </p:spPr>
        <p:txBody>
          <a:bodyPr/>
          <a:lstStyle/>
          <a:p>
            <a:r>
              <a:rPr lang="en-US" sz="3600" b="1" dirty="0" err="1"/>
              <a:t>Ensimmäisen</a:t>
            </a:r>
            <a:r>
              <a:rPr lang="en-US" sz="3600" b="1" dirty="0"/>
              <a:t> </a:t>
            </a:r>
            <a:r>
              <a:rPr lang="en-US" sz="3600" b="1" dirty="0" err="1"/>
              <a:t>asteen</a:t>
            </a:r>
            <a:r>
              <a:rPr lang="en-US" sz="3600" b="1" dirty="0"/>
              <a:t> </a:t>
            </a:r>
            <a:r>
              <a:rPr lang="en-US" sz="3600" b="1" dirty="0" err="1"/>
              <a:t>funktion</a:t>
            </a:r>
            <a:r>
              <a:rPr lang="en-US" sz="3600" b="1" dirty="0"/>
              <a:t> </a:t>
            </a:r>
            <a:r>
              <a:rPr lang="en-US" sz="3600" b="1" dirty="0" err="1"/>
              <a:t>merkki</a:t>
            </a:r>
            <a:endParaRPr lang="ro-R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70109" y="1525010"/>
            <a:ext cx="8534400" cy="1752600"/>
          </a:xfrm>
        </p:spPr>
        <p:txBody>
          <a:bodyPr>
            <a:noAutofit/>
          </a:bodyPr>
          <a:lstStyle/>
          <a:p>
            <a:r>
              <a:rPr lang="fi-FI" sz="1600" dirty="0">
                <a:solidFill>
                  <a:schemeClr val="tx1"/>
                </a:solidFill>
              </a:rPr>
              <a:t>Yleensä ensimmäisen asteen funktio määritellään kohdassa ℝ, mikä tarkoittaa, että se ulottuu välillä −∞ arvoon +∞.</a:t>
            </a:r>
          </a:p>
          <a:p>
            <a:r>
              <a:rPr lang="fi-FI" sz="1600" dirty="0">
                <a:solidFill>
                  <a:schemeClr val="tx1"/>
                </a:solidFill>
              </a:rPr>
              <a:t>Ja koska funktiota edustaa suora viiva ja suurimman osan ajasta suora on vino, funktion kuvaaja leikkaa Ox-akselin pisteessä, joka kertoo meille, että puolet kaaviosta on akselin yläpuolella ja puolet. sen alla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b="1" dirty="0" err="1">
                <a:solidFill>
                  <a:schemeClr val="tx1"/>
                </a:solidFill>
              </a:rPr>
              <a:t>Ensimmäisen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asteen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funktion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err="1">
                <a:solidFill>
                  <a:schemeClr val="tx1"/>
                </a:solidFill>
              </a:rPr>
              <a:t>arvot</a:t>
            </a:r>
            <a:endParaRPr lang="en-US" sz="1600" b="1" dirty="0">
              <a:solidFill>
                <a:schemeClr val="tx1"/>
              </a:solidFill>
            </a:endParaRPr>
          </a:p>
          <a:p>
            <a:r>
              <a:rPr lang="fi-FI" sz="1600" dirty="0">
                <a:solidFill>
                  <a:schemeClr val="tx1"/>
                </a:solidFill>
              </a:rPr>
              <a:t>Jos haluamme tietää, millaisen luvun funktio palauttaa, eli onko se positiivinen vai negatiivinen, voidaan ensinnäkin tarkastella funktion monotonisuutta.</a:t>
            </a:r>
          </a:p>
          <a:p>
            <a:r>
              <a:rPr lang="fi-FI" sz="1600" dirty="0">
                <a:solidFill>
                  <a:schemeClr val="tx1"/>
                </a:solidFill>
              </a:rPr>
              <a:t>Jos a, x:n kerroin, on positiivinen, niin funktion kuvaaja on kasvava suora, kuten tämä</a:t>
            </a:r>
            <a:r>
              <a:rPr lang="en-US" sz="1600" dirty="0">
                <a:solidFill>
                  <a:schemeClr val="tx1"/>
                </a:solidFill>
              </a:rPr>
              <a:t>:</a:t>
            </a:r>
            <a:endParaRPr lang="ro-RO" sz="1600" dirty="0">
              <a:solidFill>
                <a:schemeClr val="tx1"/>
              </a:solidFill>
            </a:endParaRPr>
          </a:p>
        </p:txBody>
      </p:sp>
      <p:pic>
        <p:nvPicPr>
          <p:cNvPr id="4" name="Picture 3" descr="https://storage.googleapis.com/edumo-bucket/courses/math/9/functia-grad-I/crescatoa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758" y="4424218"/>
            <a:ext cx="2210187" cy="21330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7434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6324" y="713622"/>
            <a:ext cx="10363200" cy="1470025"/>
          </a:xfrm>
        </p:spPr>
        <p:txBody>
          <a:bodyPr/>
          <a:lstStyle/>
          <a:p>
            <a:r>
              <a:rPr lang="en-US" sz="3600" b="1" dirty="0" err="1"/>
              <a:t>Ensimmäisen</a:t>
            </a:r>
            <a:r>
              <a:rPr lang="en-US" sz="3600" b="1" dirty="0"/>
              <a:t> </a:t>
            </a:r>
            <a:r>
              <a:rPr lang="en-US" sz="3600" b="1" dirty="0" err="1"/>
              <a:t>asteen</a:t>
            </a:r>
            <a:r>
              <a:rPr lang="en-US" sz="3600" b="1" dirty="0"/>
              <a:t> </a:t>
            </a:r>
            <a:r>
              <a:rPr lang="en-US" sz="3600" b="1" dirty="0" err="1"/>
              <a:t>funktion</a:t>
            </a:r>
            <a:r>
              <a:rPr lang="en-US" sz="3600" b="1" dirty="0"/>
              <a:t> </a:t>
            </a:r>
            <a:r>
              <a:rPr lang="en-US" sz="3600" b="1" dirty="0" err="1"/>
              <a:t>merkki</a:t>
            </a:r>
            <a:endParaRPr lang="ro-R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79816" y="1964737"/>
            <a:ext cx="8534400" cy="1752600"/>
          </a:xfrm>
        </p:spPr>
        <p:txBody>
          <a:bodyPr/>
          <a:lstStyle/>
          <a:p>
            <a:r>
              <a:rPr lang="fi-FI" sz="2800" dirty="0">
                <a:solidFill>
                  <a:schemeClr val="tx1"/>
                </a:solidFill>
              </a:rPr>
              <a:t>Ja tässä tapauksessa havaitaan, että siihen pisteeseen asti, kun x=−6, funktio palauttaa negatiiviset arvot (eli y&lt;0). Ja tämän jälkeen se palauttaa vain positiivisia arvoja.</a:t>
            </a:r>
          </a:p>
          <a:p>
            <a:r>
              <a:rPr lang="fi-FI" sz="2800" dirty="0">
                <a:solidFill>
                  <a:schemeClr val="tx1"/>
                </a:solidFill>
              </a:rPr>
              <a:t>Jos a&lt;0, niin funktion kuvaaja on laskeva viiva</a:t>
            </a:r>
            <a:r>
              <a:rPr lang="en-US" sz="2800" dirty="0">
                <a:solidFill>
                  <a:schemeClr val="tx1"/>
                </a:solidFill>
              </a:rPr>
              <a:t>:</a:t>
            </a:r>
            <a:endParaRPr lang="ro-RO" sz="2800" dirty="0">
              <a:solidFill>
                <a:schemeClr val="tx1"/>
              </a:solidFill>
            </a:endParaRPr>
          </a:p>
        </p:txBody>
      </p:sp>
      <p:pic>
        <p:nvPicPr>
          <p:cNvPr id="4" name="Picture 3" descr="https://storage.googleapis.com/edumo-bucket/courses/math/9/functia-grad-I/descrescatoa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4216" y="2112223"/>
            <a:ext cx="2393887" cy="25621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3747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7437" y="630216"/>
            <a:ext cx="10363200" cy="1470025"/>
          </a:xfrm>
        </p:spPr>
        <p:txBody>
          <a:bodyPr/>
          <a:lstStyle/>
          <a:p>
            <a:r>
              <a:rPr lang="ro-RO" b="1" dirty="0"/>
              <a:t>Vaihtopiste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19260" y="1365229"/>
            <a:ext cx="8534400" cy="1752600"/>
          </a:xfrm>
        </p:spPr>
        <p:txBody>
          <a:bodyPr/>
          <a:lstStyle/>
          <a:p>
            <a:r>
              <a:rPr lang="fi-FI" sz="2800" dirty="0">
                <a:solidFill>
                  <a:schemeClr val="tx1"/>
                </a:solidFill>
              </a:rPr>
              <a:t>Molemmissa tapauksissa näimme, että funktio palauttaa arvot a:n vastakkaisella merkillä tiettyyn pisteeseen asti ja sen jälkeen a:n merkillä.</a:t>
            </a:r>
          </a:p>
          <a:p>
            <a:r>
              <a:rPr lang="fi-FI" sz="2800" dirty="0">
                <a:solidFill>
                  <a:schemeClr val="tx1"/>
                </a:solidFill>
              </a:rPr>
              <a:t>Sitä pistettä kutsutaan myös yhtälön juureksi, koska sillä hetkellä y=0.</a:t>
            </a:r>
          </a:p>
          <a:p>
            <a:r>
              <a:rPr lang="fi-FI" sz="2800" dirty="0">
                <a:solidFill>
                  <a:schemeClr val="tx1"/>
                </a:solidFill>
              </a:rPr>
              <a:t>Joten löytääksemme tämän pisteen, meillä on oltava f(x)=0 ja jos otamme funktion yleisen muodon: ax+b=0, niin arvo x=-b/a.</a:t>
            </a:r>
          </a:p>
          <a:p>
            <a:r>
              <a:rPr lang="fi-FI" sz="2800" dirty="0">
                <a:solidFill>
                  <a:schemeClr val="tx1"/>
                </a:solidFill>
              </a:rPr>
              <a:t>Merkkipöytä</a:t>
            </a:r>
            <a:r>
              <a:rPr lang="en-US" sz="2800" dirty="0">
                <a:solidFill>
                  <a:schemeClr val="tx1"/>
                </a:solidFill>
              </a:rPr>
              <a:t>:</a:t>
            </a:r>
            <a:endParaRPr lang="ro-RO" sz="28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38683" y="4986176"/>
            <a:ext cx="4591050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84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205</TotalTime>
  <Words>2157</Words>
  <Application>Microsoft Office PowerPoint</Application>
  <PresentationFormat>Widescreen</PresentationFormat>
  <Paragraphs>271</Paragraphs>
  <Slides>25</Slides>
  <Notes>11</Notes>
  <HiddenSlides>1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Adobe Heiti Std R</vt:lpstr>
      <vt:lpstr>Arial</vt:lpstr>
      <vt:lpstr>Arial Narrow</vt:lpstr>
      <vt:lpstr>Bodoni</vt:lpstr>
      <vt:lpstr>Calibri</vt:lpstr>
      <vt:lpstr>Century</vt:lpstr>
      <vt:lpstr>Comic Sans MS</vt:lpstr>
      <vt:lpstr>Libre Baskerville</vt:lpstr>
      <vt:lpstr>Noto Sans Symbols</vt:lpstr>
      <vt:lpstr>Times New Roman</vt:lpstr>
      <vt:lpstr>Wingdings 3</vt:lpstr>
      <vt:lpstr>Office Theme</vt:lpstr>
      <vt:lpstr>Ensimmäisen asteen toiminto</vt:lpstr>
      <vt:lpstr>Geometrinen esitys</vt:lpstr>
      <vt:lpstr>Esimerkkejä</vt:lpstr>
      <vt:lpstr>Ensimmäisen asteen funktion ominaisuudet</vt:lpstr>
      <vt:lpstr>Ensimmäisen asteen funktion monotonisuus</vt:lpstr>
      <vt:lpstr>Yksitoikkoisuus</vt:lpstr>
      <vt:lpstr>Ensimmäisen asteen funktion merkki</vt:lpstr>
      <vt:lpstr>Ensimmäisen asteen funktion merkki</vt:lpstr>
      <vt:lpstr>Vaihtopiste</vt:lpstr>
      <vt:lpstr>Esimerkkejä</vt:lpstr>
      <vt:lpstr>Ensimmäisen asteen epätasa-arvo</vt:lpstr>
      <vt:lpstr>Ensimmäisen asteen epätasa-arvo</vt:lpstr>
      <vt:lpstr>Epätasa-arvo</vt:lpstr>
      <vt:lpstr>Lähteet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Funcția de gradul I</dc:title>
  <dc:creator>Microsoft account</dc:creator>
  <cp:lastModifiedBy>Razvan</cp:lastModifiedBy>
  <cp:revision>132</cp:revision>
  <dcterms:created xsi:type="dcterms:W3CDTF">2022-06-19T16:12:53Z</dcterms:created>
  <dcterms:modified xsi:type="dcterms:W3CDTF">2023-02-03T21:41:09Z</dcterms:modified>
</cp:coreProperties>
</file>