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9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02-Feb-23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8.wmf"/><Relationship Id="rId2" Type="http://schemas.openxmlformats.org/officeDocument/2006/relationships/oleObject" Target="../embeddings/oleObject24.bin"/><Relationship Id="rId16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5.wmf"/><Relationship Id="rId5" Type="http://schemas.openxmlformats.org/officeDocument/2006/relationships/image" Target="../media/image30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1.wmf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11.bin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5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 dirty="0"/>
              <a:t>Epämääräiset integraalit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i-FI" sz="2000" b="1" dirty="0"/>
              <a:t>Epämääräisen integraalin toinen fyysinen merkitys</a:t>
            </a:r>
            <a:r>
              <a:rPr lang="en-US" sz="2000" b="1" dirty="0"/>
              <a:t>:</a:t>
            </a:r>
          </a:p>
          <a:p>
            <a:pPr marL="0" indent="0">
              <a:buNone/>
            </a:pPr>
            <a:r>
              <a:rPr lang="en-US" sz="2000" dirty="0"/>
              <a:t>• </a:t>
            </a:r>
            <a:r>
              <a:rPr lang="fi-FI" sz="2000" dirty="0"/>
              <a:t>Jos liikkuva (materiaalipiste) liikkuu epätasaisesti ja sen siirtymälaki on</a:t>
            </a:r>
            <a:r>
              <a:rPr lang="en-US" sz="2000" dirty="0"/>
              <a:t>                 , </a:t>
            </a:r>
            <a:r>
              <a:rPr lang="en-US" sz="2000" dirty="0" err="1"/>
              <a:t>sen</a:t>
            </a:r>
            <a:r>
              <a:rPr lang="en-US" sz="2000" dirty="0"/>
              <a:t> </a:t>
            </a:r>
            <a:r>
              <a:rPr lang="en-US" sz="2000" dirty="0" err="1"/>
              <a:t>nopeuden</a:t>
            </a:r>
            <a:r>
              <a:rPr lang="en-US" sz="2000" dirty="0"/>
              <a:t> </a:t>
            </a:r>
            <a:r>
              <a:rPr lang="en-US" sz="2000" dirty="0" err="1"/>
              <a:t>vaihtelulaki</a:t>
            </a:r>
            <a:r>
              <a:rPr lang="en-US" sz="2000" dirty="0"/>
              <a:t> on</a:t>
            </a:r>
          </a:p>
          <a:p>
            <a:pPr marL="0" indent="0">
              <a:buNone/>
            </a:pPr>
            <a:r>
              <a:rPr lang="fi-FI" sz="2000" dirty="0"/>
              <a:t>ja sen kiihtyvyyden vaihtelulaki on siis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fi-FI" sz="2000" dirty="0"/>
              <a:t>Meillä on johdannaisen fyysisestä merkityksestä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fi-FI" sz="2000" dirty="0"/>
              <a:t>Meillä olevan määrittelemättömän integraalin fyysisestä merkityksestä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fi-FI" sz="2000" dirty="0"/>
              <a:t>Meillä olevan määrittelemättömän integraalin fyysisestä merkityksestä</a:t>
            </a:r>
            <a:r>
              <a:rPr lang="en-US" sz="2000" dirty="0"/>
              <a:t>: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422160"/>
              </p:ext>
            </p:extLst>
          </p:nvPr>
        </p:nvGraphicFramePr>
        <p:xfrm>
          <a:off x="3213580" y="1524002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4870" imgH="203024" progId="Equation.3">
                  <p:embed/>
                </p:oleObj>
              </mc:Choice>
              <mc:Fallback>
                <p:oleObj name="Equation" r:id="rId2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580" y="1524002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197428"/>
              </p:ext>
            </p:extLst>
          </p:nvPr>
        </p:nvGraphicFramePr>
        <p:xfrm>
          <a:off x="7304489" y="1534278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7780" imgH="203112" progId="Equation.3">
                  <p:embed/>
                </p:oleObj>
              </mc:Choice>
              <mc:Fallback>
                <p:oleObj name="Equation" r:id="rId4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489" y="1534278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462520"/>
              </p:ext>
            </p:extLst>
          </p:nvPr>
        </p:nvGraphicFramePr>
        <p:xfrm>
          <a:off x="5663953" y="1922691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474" imgH="203112" progId="Equation.3">
                  <p:embed/>
                </p:oleObj>
              </mc:Choice>
              <mc:Fallback>
                <p:oleObj name="Equation" r:id="rId6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3953" y="1922691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764996"/>
              </p:ext>
            </p:extLst>
          </p:nvPr>
        </p:nvGraphicFramePr>
        <p:xfrm>
          <a:off x="6741218" y="2292777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203112" progId="Equation.3">
                  <p:embed/>
                </p:oleObj>
              </mc:Choice>
              <mc:Fallback>
                <p:oleObj name="Equation" r:id="rId8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1218" y="2292777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842758"/>
              </p:ext>
            </p:extLst>
          </p:nvPr>
        </p:nvGraphicFramePr>
        <p:xfrm>
          <a:off x="3233022" y="2940563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586" imgH="203112" progId="Equation.3">
                  <p:embed/>
                </p:oleObj>
              </mc:Choice>
              <mc:Fallback>
                <p:oleObj name="Equation" r:id="rId10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3022" y="2940563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368835"/>
              </p:ext>
            </p:extLst>
          </p:nvPr>
        </p:nvGraphicFramePr>
        <p:xfrm>
          <a:off x="7483244" y="3294812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9000" imgH="279400" progId="Equation.3">
                  <p:embed/>
                </p:oleObj>
              </mc:Choice>
              <mc:Fallback>
                <p:oleObj name="Equation" r:id="rId12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3244" y="3294812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69293"/>
              </p:ext>
            </p:extLst>
          </p:nvPr>
        </p:nvGraphicFramePr>
        <p:xfrm>
          <a:off x="7483244" y="3668589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79500" imgH="279400" progId="Equation.3">
                  <p:embed/>
                </p:oleObj>
              </mc:Choice>
              <mc:Fallback>
                <p:oleObj name="Equation" r:id="rId14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3244" y="3668589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66644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/>
              <a:t>Epämääräisen integraalin kolmas fyysinen merkitys</a:t>
            </a:r>
            <a:r>
              <a:rPr lang="en-US" sz="2000" b="1" dirty="0"/>
              <a:t>:</a:t>
            </a:r>
          </a:p>
          <a:p>
            <a:r>
              <a:rPr lang="fi-FI" sz="2000" dirty="0"/>
              <a:t>Jos materiaalipiste liikkuu toiminnan alaisena Ox-akselia pitkin</a:t>
            </a:r>
          </a:p>
          <a:p>
            <a:r>
              <a:rPr lang="fi-FI" sz="2000" dirty="0"/>
              <a:t>  pakottaa</a:t>
            </a:r>
            <a:r>
              <a:rPr lang="en-US" sz="2000" dirty="0"/>
              <a:t>                    , </a:t>
            </a:r>
            <a:r>
              <a:rPr lang="fi-FI" sz="2000" dirty="0"/>
              <a:t>sitten tehdyn työn variaatiolakia</a:t>
            </a:r>
          </a:p>
          <a:p>
            <a:r>
              <a:rPr lang="fi-FI" sz="2000" dirty="0"/>
              <a:t>  voiman F vaikutus on</a:t>
            </a:r>
            <a:r>
              <a:rPr lang="en-US" sz="2000" dirty="0"/>
              <a:t>: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219822"/>
              </p:ext>
            </p:extLst>
          </p:nvPr>
        </p:nvGraphicFramePr>
        <p:xfrm>
          <a:off x="2848911" y="4653190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22030" imgH="203112" progId="Equation.3">
                  <p:embed/>
                </p:oleObj>
              </mc:Choice>
              <mc:Fallback>
                <p:oleObj name="Equation" r:id="rId16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911" y="4653190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47246"/>
              </p:ext>
            </p:extLst>
          </p:nvPr>
        </p:nvGraphicFramePr>
        <p:xfrm>
          <a:off x="4157320" y="4920563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50531" imgH="279279" progId="Equation.3">
                  <p:embed/>
                </p:oleObj>
              </mc:Choice>
              <mc:Fallback>
                <p:oleObj name="Equation" r:id="rId18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320" y="4920563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93700" progId="Equation.3">
                  <p:embed/>
                </p:oleObj>
              </mc:Choice>
              <mc:Fallback>
                <p:oleObj name="Equation" r:id="rId4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Harjoitukset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-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279360" progId="Equation.3">
                  <p:embed/>
                </p:oleObj>
              </mc:Choice>
              <mc:Fallback>
                <p:oleObj name="Equation" r:id="rId4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</a:t>
            </a:r>
            <a:r>
              <a:rPr lang="en-US" b="1" dirty="0" err="1"/>
              <a:t>Jotkut</a:t>
            </a:r>
            <a:r>
              <a:rPr lang="en-US" b="1" dirty="0"/>
              <a:t> </a:t>
            </a:r>
            <a:r>
              <a:rPr lang="en-US" b="1" dirty="0" err="1"/>
              <a:t>määrittelemättömän</a:t>
            </a:r>
            <a:r>
              <a:rPr lang="en-US" b="1" dirty="0"/>
              <a:t> </a:t>
            </a:r>
            <a:r>
              <a:rPr lang="en-US" b="1" dirty="0" err="1"/>
              <a:t>integraalin</a:t>
            </a:r>
            <a:r>
              <a:rPr lang="en-US" b="1" dirty="0"/>
              <a:t> </a:t>
            </a:r>
            <a:r>
              <a:rPr lang="en-US" b="1" dirty="0" err="1"/>
              <a:t>ominaisuudet</a:t>
            </a:r>
            <a:endParaRPr lang="en-US" b="1" dirty="0"/>
          </a:p>
          <a:p>
            <a:endParaRPr lang="en-US" dirty="0"/>
          </a:p>
          <a:p>
            <a:r>
              <a:rPr lang="en-US" b="1" dirty="0" err="1"/>
              <a:t>Lause</a:t>
            </a:r>
            <a:r>
              <a:rPr lang="en-US" b="1" dirty="0"/>
              <a:t> 9: </a:t>
            </a:r>
            <a:r>
              <a:rPr lang="en-US" dirty="0"/>
              <a:t>Jos </a:t>
            </a:r>
            <a:r>
              <a:rPr lang="en-US" dirty="0" err="1"/>
              <a:t>toiminnot</a:t>
            </a:r>
            <a:r>
              <a:rPr lang="en-US" dirty="0"/>
              <a:t> f: I </a:t>
            </a:r>
            <a:r>
              <a:rPr lang="ro-RO" dirty="0">
                <a:sym typeface="Wingdings" panose="05000000000000000000" pitchFamily="2" charset="2"/>
              </a:rPr>
              <a:t> </a:t>
            </a:r>
            <a:r>
              <a:rPr lang="en-US" dirty="0"/>
              <a:t>R ja φ : I </a:t>
            </a:r>
            <a:r>
              <a:rPr lang="ro-RO" dirty="0">
                <a:sym typeface="Wingdings" panose="05000000000000000000" pitchFamily="2" charset="2"/>
              </a:rPr>
              <a:t></a:t>
            </a:r>
            <a:r>
              <a:rPr lang="en-US" dirty="0"/>
              <a:t> R </a:t>
            </a:r>
            <a:r>
              <a:rPr lang="fi-FI" dirty="0"/>
              <a:t>sallia primitiivit välissä I ja funktiolla f on jatkuva derivaatta välissä I, niin seuraavat ominaisuudet ovat voimassa</a:t>
            </a:r>
            <a:r>
              <a:rPr lang="en-US" dirty="0"/>
              <a:t>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2. </a:t>
            </a:r>
            <a:r>
              <a:rPr lang="fi-FI" b="1" dirty="0"/>
              <a:t>Epämääräisten integraalien taulukko (välittömät primitiivit</a:t>
            </a:r>
            <a:r>
              <a:rPr lang="en-US" b="1" dirty="0"/>
              <a:t>)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31) </a:t>
            </a:r>
            <a:r>
              <a:rPr lang="en-US" sz="1600" b="1" dirty="0" err="1"/>
              <a:t>Hyperbolisten</a:t>
            </a:r>
            <a:r>
              <a:rPr lang="en-US" sz="1600" b="1" dirty="0"/>
              <a:t> </a:t>
            </a:r>
            <a:r>
              <a:rPr lang="en-US" sz="1600" b="1" dirty="0" err="1"/>
              <a:t>funktioiden</a:t>
            </a:r>
            <a:r>
              <a:rPr lang="en-US" sz="1600" b="1" dirty="0"/>
              <a:t> </a:t>
            </a:r>
            <a:r>
              <a:rPr lang="en-US" sz="1600" b="1" dirty="0" err="1"/>
              <a:t>integraalit</a:t>
            </a:r>
            <a:r>
              <a:rPr lang="en-US" sz="1600" b="1" dirty="0"/>
              <a:t>: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7273900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3. </a:t>
            </a:r>
            <a:r>
              <a:rPr lang="fi-FI" b="1" dirty="0"/>
              <a:t>Osien integroinnin lause ja kaavat</a:t>
            </a:r>
            <a:endParaRPr lang="en-US" b="1" dirty="0"/>
          </a:p>
          <a:p>
            <a:pPr marL="0" indent="0">
              <a:buNone/>
            </a:pPr>
            <a:r>
              <a:rPr lang="en-US" b="1" dirty="0" err="1"/>
              <a:t>Lause</a:t>
            </a:r>
            <a:r>
              <a:rPr lang="en-US" b="1" dirty="0"/>
              <a:t> 10</a:t>
            </a:r>
            <a:r>
              <a:rPr lang="en-US" dirty="0"/>
              <a:t>: Jos </a:t>
            </a:r>
            <a:r>
              <a:rPr lang="en-US" dirty="0" err="1"/>
              <a:t>funktiot</a:t>
            </a:r>
            <a:r>
              <a:rPr lang="en-US" dirty="0"/>
              <a:t> f:I </a:t>
            </a:r>
            <a:r>
              <a:rPr lang="ro-RO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dirty="0"/>
              <a:t>R ja  g:I </a:t>
            </a:r>
            <a:r>
              <a:rPr lang="ro-RO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dirty="0"/>
              <a:t>R </a:t>
            </a:r>
            <a:r>
              <a:rPr lang="fi-FI" dirty="0"/>
              <a:t>ovat differentioituvia ja niillä on jatkuva derivaatta välissä I, sitten funktiot ja sallivat primitiivit välillä I ja kaava pätee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Huomautus</a:t>
            </a:r>
            <a:r>
              <a:rPr lang="en-US" dirty="0"/>
              <a:t>: Jos </a:t>
            </a:r>
            <a:r>
              <a:rPr lang="en-US" dirty="0" err="1"/>
              <a:t>myös</a:t>
            </a:r>
            <a:r>
              <a:rPr lang="en-US" dirty="0"/>
              <a:t> </a:t>
            </a:r>
            <a:r>
              <a:rPr lang="en-US" dirty="0" err="1"/>
              <a:t>huomautamme</a:t>
            </a:r>
            <a:r>
              <a:rPr lang="en-US" dirty="0"/>
              <a:t>              , </a:t>
            </a:r>
          </a:p>
          <a:p>
            <a:pPr marL="0" indent="0">
              <a:buNone/>
            </a:pPr>
            <a:r>
              <a:rPr lang="fi-FI" dirty="0"/>
              <a:t>silloin kaava (1) saa käyttökelpoisemman muodon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(2)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fi-FI" b="1" dirty="0"/>
              <a:t>Kaavoja (1) ja (2) kutsutaan määrittämättömän integraalin kaavoiksi osittain integroimiseksi</a:t>
            </a:r>
            <a:r>
              <a:rPr lang="en-US" b="1" dirty="0"/>
              <a:t>.</a:t>
            </a:r>
            <a:endParaRPr lang="ro-RO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417795"/>
              </p:ext>
            </p:extLst>
          </p:nvPr>
        </p:nvGraphicFramePr>
        <p:xfrm>
          <a:off x="1271464" y="2300860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82900" imgH="279400" progId="Equation.3">
                  <p:embed/>
                </p:oleObj>
              </mc:Choice>
              <mc:Fallback>
                <p:oleObj name="Equation" r:id="rId2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1464" y="2300860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235972"/>
              </p:ext>
            </p:extLst>
          </p:nvPr>
        </p:nvGraphicFramePr>
        <p:xfrm>
          <a:off x="5951984" y="2739474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83947" imgH="203112" progId="Equation.3">
                  <p:embed/>
                </p:oleObj>
              </mc:Choice>
              <mc:Fallback>
                <p:oleObj name="Equation" r:id="rId4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984" y="2739474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176451"/>
              </p:ext>
            </p:extLst>
          </p:nvPr>
        </p:nvGraphicFramePr>
        <p:xfrm>
          <a:off x="6960096" y="2739474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558" imgH="203112" progId="Equation.3">
                  <p:embed/>
                </p:oleObj>
              </mc:Choice>
              <mc:Fallback>
                <p:oleObj name="Equation" r:id="rId6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0096" y="2739474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567522"/>
              </p:ext>
            </p:extLst>
          </p:nvPr>
        </p:nvGraphicFramePr>
        <p:xfrm>
          <a:off x="1631600" y="3573016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500" imgH="279400" progId="Equation.3">
                  <p:embed/>
                </p:oleObj>
              </mc:Choice>
              <mc:Fallback>
                <p:oleObj name="Equation" r:id="rId8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600" y="3573016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 dirty="0"/>
              <a:t>4. </a:t>
            </a:r>
            <a:r>
              <a:rPr lang="fi-FI" sz="1800" b="1" dirty="0"/>
              <a:t>Lauseet ja integrointikaavat muuttujan muutoksella (substituutiolla) epämääräiselle integraalille</a:t>
            </a:r>
            <a:endParaRPr lang="en-US" sz="1800" b="1" dirty="0"/>
          </a:p>
          <a:p>
            <a:r>
              <a:rPr lang="fi-FI" sz="1800" b="1" dirty="0"/>
              <a:t>Lause 11 (muuttujakaavan ensimmäinen muutos)</a:t>
            </a:r>
            <a:r>
              <a:rPr lang="en-US" sz="1800" b="1" dirty="0"/>
              <a:t>:</a:t>
            </a:r>
          </a:p>
          <a:p>
            <a:r>
              <a:rPr lang="en-US" sz="1800" dirty="0"/>
              <a:t>Jos </a:t>
            </a:r>
            <a:r>
              <a:rPr lang="en-US" sz="1800" dirty="0" err="1"/>
              <a:t>toiminto</a:t>
            </a:r>
            <a:r>
              <a:rPr lang="en-US" sz="1800" dirty="0"/>
              <a:t>                     </a:t>
            </a:r>
            <a:r>
              <a:rPr lang="fi-FI" sz="1800" dirty="0"/>
              <a:t>on differentioituva intervallilla I ja funktiolla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31911"/>
              </p:ext>
            </p:extLst>
          </p:nvPr>
        </p:nvGraphicFramePr>
        <p:xfrm>
          <a:off x="2999656" y="1835870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656" y="1835870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8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, </a:t>
            </a:r>
            <a:r>
              <a:rPr lang="fi-FI" dirty="0"/>
              <a:t>hyväksyy primitiivit välillä J ja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2733" y="2263286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 </a:t>
            </a:r>
            <a:r>
              <a:rPr lang="en-US" dirty="0"/>
              <a:t>on </a:t>
            </a:r>
            <a:r>
              <a:rPr lang="en-US" dirty="0" err="1"/>
              <a:t>funktion</a:t>
            </a:r>
            <a:r>
              <a:rPr lang="en-US" dirty="0"/>
              <a:t> </a:t>
            </a:r>
            <a:r>
              <a:rPr lang="en-US" dirty="0" err="1"/>
              <a:t>primitiivinen</a:t>
            </a:r>
            <a:r>
              <a:rPr lang="en-US" dirty="0"/>
              <a:t>                , </a:t>
            </a:r>
            <a:r>
              <a:rPr lang="fi-FI" dirty="0"/>
              <a:t>silloin funktio on funktion primitiivinen ja kaava pätee</a:t>
            </a:r>
            <a:r>
              <a:rPr lang="en-US" dirty="0"/>
              <a:t>: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322730"/>
              </p:ext>
            </p:extLst>
          </p:nvPr>
        </p:nvGraphicFramePr>
        <p:xfrm>
          <a:off x="4109340" y="2694282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08" imgH="203112" progId="Equation.3">
                  <p:embed/>
                </p:oleObj>
              </mc:Choice>
              <mc:Fallback>
                <p:oleObj name="Equation" r:id="rId7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9340" y="2694282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006119"/>
              </p:ext>
            </p:extLst>
          </p:nvPr>
        </p:nvGraphicFramePr>
        <p:xfrm>
          <a:off x="2697838" y="3077554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203112" progId="Equation.3">
                  <p:embed/>
                </p:oleObj>
              </mc:Choice>
              <mc:Fallback>
                <p:oleObj name="Equation" r:id="rId8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838" y="3077554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27520"/>
              </p:ext>
            </p:extLst>
          </p:nvPr>
        </p:nvGraphicFramePr>
        <p:xfrm>
          <a:off x="4829420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82800" imgH="279400" progId="Equation.3">
                  <p:embed/>
                </p:oleObj>
              </mc:Choice>
              <mc:Fallback>
                <p:oleObj name="Equation" r:id="rId10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420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Korvausmenetelmä määrittelemättömän integraalin laskemiseen (ensimmäisen muuttujan muutoksen menetelmä)</a:t>
            </a:r>
            <a:r>
              <a:rPr lang="en-US" dirty="0"/>
              <a:t>:</a:t>
            </a:r>
          </a:p>
          <a:p>
            <a:r>
              <a:rPr lang="en-US" dirty="0"/>
              <a:t>     a) Jos </a:t>
            </a:r>
            <a:r>
              <a:rPr lang="en-US" dirty="0" err="1"/>
              <a:t>vaihto</a:t>
            </a:r>
            <a:r>
              <a:rPr lang="en-US" dirty="0"/>
              <a:t> </a:t>
            </a:r>
            <a:r>
              <a:rPr lang="en-US" dirty="0" err="1"/>
              <a:t>tehdään</a:t>
            </a:r>
            <a:endParaRPr lang="ro-RO" dirty="0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659975"/>
              </p:ext>
            </p:extLst>
          </p:nvPr>
        </p:nvGraphicFramePr>
        <p:xfrm>
          <a:off x="4109340" y="4056611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641" imgH="203112" progId="Equation.3">
                  <p:embed/>
                </p:oleObj>
              </mc:Choice>
              <mc:Fallback>
                <p:oleObj name="Equation" r:id="rId12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9340" y="4056611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8732" y="4360987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i-FI" sz="1600" b="1" dirty="0"/>
              <a:t>Lause 12: (muuttujakaavan toinen muutos):</a:t>
            </a:r>
            <a:endParaRPr lang="en-US" sz="1600" b="1" dirty="0"/>
          </a:p>
          <a:p>
            <a:pPr marL="0" indent="0">
              <a:buNone/>
            </a:pPr>
            <a:r>
              <a:rPr lang="en-US" sz="1600" dirty="0"/>
              <a:t>Jos </a:t>
            </a:r>
            <a:r>
              <a:rPr lang="en-US" sz="1600" dirty="0" err="1"/>
              <a:t>toiminto</a:t>
            </a:r>
            <a:r>
              <a:rPr lang="en-US" sz="1600" dirty="0"/>
              <a:t>                   , </a:t>
            </a:r>
            <a:r>
              <a:rPr lang="fi-FI" sz="1600" dirty="0"/>
              <a:t>on bijektiivinen ja differentioituva välillä I, funktio sallii primitiivit välillä J ja H on funktion primitiivi</a:t>
            </a:r>
            <a:r>
              <a:rPr lang="en-US" sz="1600" dirty="0"/>
              <a:t>                          , </a:t>
            </a:r>
            <a:r>
              <a:rPr lang="en-US" sz="1600" dirty="0" err="1"/>
              <a:t>sitten</a:t>
            </a:r>
            <a:r>
              <a:rPr lang="en-US" sz="1600" dirty="0"/>
              <a:t> </a:t>
            </a:r>
            <a:r>
              <a:rPr lang="en-US" sz="1600" dirty="0" err="1"/>
              <a:t>funktio</a:t>
            </a:r>
            <a:r>
              <a:rPr lang="en-US" sz="1600" dirty="0"/>
              <a:t>                          </a:t>
            </a:r>
            <a:r>
              <a:rPr lang="en-US" sz="1600" dirty="0" err="1"/>
              <a:t>hyväksyy</a:t>
            </a:r>
            <a:r>
              <a:rPr lang="en-US" sz="1600" dirty="0"/>
              <a:t> </a:t>
            </a:r>
            <a:r>
              <a:rPr lang="en-US" sz="1600" dirty="0" err="1"/>
              <a:t>primitiivit</a:t>
            </a:r>
            <a:r>
              <a:rPr lang="en-US" sz="1600" dirty="0"/>
              <a:t> ja </a:t>
            </a:r>
            <a:r>
              <a:rPr lang="en-US" sz="1600" dirty="0" err="1"/>
              <a:t>funktion</a:t>
            </a:r>
            <a:r>
              <a:rPr lang="en-US" sz="1600" dirty="0"/>
              <a:t>             </a:t>
            </a:r>
            <a:r>
              <a:rPr lang="fi-FI" sz="1600" dirty="0"/>
              <a:t>on funktion f primitiivinen ja kaava pätee</a:t>
            </a:r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r>
              <a:rPr lang="fi-FI" sz="1600" dirty="0"/>
              <a:t>Huomaa: Käytännössä, kun lasketaan epämääräistä integraalia toisen muuttujan muutosmenetelmällä, huomioidaan</a:t>
            </a:r>
            <a:r>
              <a:rPr lang="en-US" sz="1600" dirty="0"/>
              <a:t>                   , </a:t>
            </a:r>
            <a:r>
              <a:rPr lang="en-US" sz="1600" dirty="0" err="1"/>
              <a:t>mistä</a:t>
            </a:r>
            <a:r>
              <a:rPr lang="en-US" sz="1600" dirty="0"/>
              <a:t>                  , ja </a:t>
            </a:r>
            <a:r>
              <a:rPr lang="en-US" sz="1600" dirty="0" err="1"/>
              <a:t>soveltaa</a:t>
            </a:r>
            <a:r>
              <a:rPr lang="en-US" sz="1600" dirty="0"/>
              <a:t> </a:t>
            </a:r>
            <a:r>
              <a:rPr lang="en-US" sz="1600" dirty="0" err="1"/>
              <a:t>kaavaa</a:t>
            </a:r>
            <a:r>
              <a:rPr lang="en-US" sz="1600" dirty="0"/>
              <a:t>: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665411"/>
              </p:ext>
            </p:extLst>
          </p:nvPr>
        </p:nvGraphicFramePr>
        <p:xfrm>
          <a:off x="2659974" y="1330793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725" imgH="203112" progId="Equation.3">
                  <p:embed/>
                </p:oleObj>
              </mc:Choice>
              <mc:Fallback>
                <p:oleObj name="Equation" r:id="rId2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974" y="1330793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809714"/>
              </p:ext>
            </p:extLst>
          </p:nvPr>
        </p:nvGraphicFramePr>
        <p:xfrm>
          <a:off x="8104389" y="1300133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4389" y="1300133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795618"/>
              </p:ext>
            </p:extLst>
          </p:nvPr>
        </p:nvGraphicFramePr>
        <p:xfrm>
          <a:off x="5277624" y="1595045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6698" imgH="203112" progId="Equation.3">
                  <p:embed/>
                </p:oleObj>
              </mc:Choice>
              <mc:Fallback>
                <p:oleObj name="Equation" r:id="rId6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7624" y="1595045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869385"/>
              </p:ext>
            </p:extLst>
          </p:nvPr>
        </p:nvGraphicFramePr>
        <p:xfrm>
          <a:off x="7714411" y="1549741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47419" imgH="203112" progId="Equation.3">
                  <p:embed/>
                </p:oleObj>
              </mc:Choice>
              <mc:Fallback>
                <p:oleObj name="Equation" r:id="rId8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4411" y="1549741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468789"/>
              </p:ext>
            </p:extLst>
          </p:nvPr>
        </p:nvGraphicFramePr>
        <p:xfrm>
          <a:off x="4179641" y="1790308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5085" imgH="228501" progId="Equation.3">
                  <p:embed/>
                </p:oleObj>
              </mc:Choice>
              <mc:Fallback>
                <p:oleObj name="Equation" r:id="rId10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9641" y="1790308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354876"/>
              </p:ext>
            </p:extLst>
          </p:nvPr>
        </p:nvGraphicFramePr>
        <p:xfrm>
          <a:off x="5776862" y="2013568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25600" imgH="279400" progId="Equation.3">
                  <p:embed/>
                </p:oleObj>
              </mc:Choice>
              <mc:Fallback>
                <p:oleObj name="Equation" r:id="rId12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862" y="2013568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381012"/>
              </p:ext>
            </p:extLst>
          </p:nvPr>
        </p:nvGraphicFramePr>
        <p:xfrm>
          <a:off x="6123762" y="2626340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33169" imgH="203112" progId="Equation.3">
                  <p:embed/>
                </p:oleObj>
              </mc:Choice>
              <mc:Fallback>
                <p:oleObj name="Equation" r:id="rId14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3762" y="2626340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06260"/>
              </p:ext>
            </p:extLst>
          </p:nvPr>
        </p:nvGraphicFramePr>
        <p:xfrm>
          <a:off x="4625168" y="2623710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5168" y="2623710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871505"/>
              </p:ext>
            </p:extLst>
          </p:nvPr>
        </p:nvGraphicFramePr>
        <p:xfrm>
          <a:off x="2279576" y="2977217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492500" imgH="279400" progId="Equation.3">
                  <p:embed/>
                </p:oleObj>
              </mc:Choice>
              <mc:Fallback>
                <p:oleObj name="Equation" r:id="rId18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576" y="2977217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610737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5. </a:t>
            </a:r>
            <a:r>
              <a:rPr lang="en-US" sz="1600" b="1" dirty="0" err="1"/>
              <a:t>Epämääräisen</a:t>
            </a:r>
            <a:r>
              <a:rPr lang="en-US" sz="1600" b="1" dirty="0"/>
              <a:t> </a:t>
            </a:r>
            <a:r>
              <a:rPr lang="en-US" sz="1600" b="1" dirty="0" err="1"/>
              <a:t>integraalin</a:t>
            </a:r>
            <a:r>
              <a:rPr lang="en-US" sz="1600" b="1" dirty="0"/>
              <a:t> </a:t>
            </a:r>
            <a:r>
              <a:rPr lang="en-US" sz="1600" b="1" dirty="0" err="1"/>
              <a:t>fyysinen</a:t>
            </a:r>
            <a:r>
              <a:rPr lang="en-US" sz="1600" b="1" dirty="0"/>
              <a:t> </a:t>
            </a:r>
            <a:r>
              <a:rPr lang="en-US" sz="1600" b="1" dirty="0" err="1"/>
              <a:t>merkitys</a:t>
            </a:r>
            <a:endParaRPr lang="en-US" sz="1600" b="1" dirty="0"/>
          </a:p>
          <a:p>
            <a:r>
              <a:rPr lang="fi-FI" sz="1600" dirty="0"/>
              <a:t>Onko määrittelemättömän integraalin fyysinen merkitys</a:t>
            </a:r>
            <a:r>
              <a:rPr lang="en-US" sz="1600" dirty="0"/>
              <a:t>:</a:t>
            </a:r>
          </a:p>
          <a:p>
            <a:r>
              <a:rPr lang="en-US" sz="1600" dirty="0"/>
              <a:t>• </a:t>
            </a:r>
            <a:r>
              <a:rPr lang="fi-FI" sz="1600" dirty="0"/>
              <a:t>Jos liikkuva (materiaalipiste) liikkuu epätasaisesti ja</a:t>
            </a:r>
          </a:p>
          <a:p>
            <a:r>
              <a:rPr lang="fi-FI" sz="1600" dirty="0"/>
              <a:t>sen siirtymälaki on</a:t>
            </a:r>
            <a:r>
              <a:rPr lang="en-US" sz="1600" dirty="0"/>
              <a:t>                  </a:t>
            </a:r>
            <a:r>
              <a:rPr lang="fi-FI" sz="1600" dirty="0"/>
              <a:t>ja sen nopeuden vaihtelulaki on</a:t>
            </a:r>
            <a:endParaRPr lang="en-US" sz="1600" dirty="0"/>
          </a:p>
          <a:p>
            <a:r>
              <a:rPr lang="en-US" sz="1600" dirty="0"/>
              <a:t>                  , </a:t>
            </a:r>
            <a:r>
              <a:rPr lang="en-US" sz="1600" dirty="0" err="1"/>
              <a:t>sitten</a:t>
            </a:r>
            <a:r>
              <a:rPr lang="en-US" sz="1600" dirty="0"/>
              <a:t>:</a:t>
            </a:r>
          </a:p>
          <a:p>
            <a:r>
              <a:rPr lang="fi-FI" sz="1600" dirty="0"/>
              <a:t>Meillä on johdannaisen fyysisestä merkityksestä</a:t>
            </a:r>
            <a:r>
              <a:rPr lang="en-US" sz="1600" dirty="0"/>
              <a:t>:</a:t>
            </a:r>
          </a:p>
          <a:p>
            <a:r>
              <a:rPr lang="fi-FI" sz="1600" dirty="0"/>
              <a:t>Meillä olevan määrittelemättömän integraalin fyysisestä merkityksestä</a:t>
            </a:r>
            <a:r>
              <a:rPr lang="en-US" sz="1600" dirty="0"/>
              <a:t>: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509687"/>
              </p:ext>
            </p:extLst>
          </p:nvPr>
        </p:nvGraphicFramePr>
        <p:xfrm>
          <a:off x="1714952" y="4579668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94870" imgH="203024" progId="Equation.3">
                  <p:embed/>
                </p:oleObj>
              </mc:Choice>
              <mc:Fallback>
                <p:oleObj name="Equation" r:id="rId20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952" y="4579668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31083"/>
              </p:ext>
            </p:extLst>
          </p:nvPr>
        </p:nvGraphicFramePr>
        <p:xfrm>
          <a:off x="3298262" y="4387992"/>
          <a:ext cx="653613" cy="263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507780" imgH="203112" progId="Equation.3">
                  <p:embed/>
                </p:oleObj>
              </mc:Choice>
              <mc:Fallback>
                <p:oleObj name="Equation" r:id="rId22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8262" y="4387992"/>
                        <a:ext cx="653613" cy="263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463394"/>
              </p:ext>
            </p:extLst>
          </p:nvPr>
        </p:nvGraphicFramePr>
        <p:xfrm>
          <a:off x="5694059" y="4844194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698197" imgH="203112" progId="Equation.3">
                  <p:embed/>
                </p:oleObj>
              </mc:Choice>
              <mc:Fallback>
                <p:oleObj name="Equation" r:id="rId24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4059" y="4844194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732699"/>
              </p:ext>
            </p:extLst>
          </p:nvPr>
        </p:nvGraphicFramePr>
        <p:xfrm>
          <a:off x="7589279" y="5039855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76300" imgH="279400" progId="Equation.3">
                  <p:embed/>
                </p:oleObj>
              </mc:Choice>
              <mc:Fallback>
                <p:oleObj name="Equation" r:id="rId26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9279" y="5039855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969</TotalTime>
  <Words>447</Words>
  <Application>Microsoft Office PowerPoint</Application>
  <PresentationFormat>Widescreen</PresentationFormat>
  <Paragraphs>59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Adobe Heiti Std R</vt:lpstr>
      <vt:lpstr>Arial</vt:lpstr>
      <vt:lpstr>Calibri</vt:lpstr>
      <vt:lpstr>Times New Roman</vt:lpstr>
      <vt:lpstr>Office Theme</vt:lpstr>
      <vt:lpstr>Equation</vt:lpstr>
      <vt:lpstr>Epämääräiset integraalit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User</cp:lastModifiedBy>
  <cp:revision>41</cp:revision>
  <dcterms:created xsi:type="dcterms:W3CDTF">2016-04-10T14:09:09Z</dcterms:created>
  <dcterms:modified xsi:type="dcterms:W3CDTF">2023-02-02T14:44:55Z</dcterms:modified>
</cp:coreProperties>
</file>