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0"/>
    <p:restoredTop sz="94663"/>
  </p:normalViewPr>
  <p:slideViewPr>
    <p:cSldViewPr>
      <p:cViewPr varScale="1">
        <p:scale>
          <a:sx n="117" d="100"/>
          <a:sy n="117" d="100"/>
        </p:scale>
        <p:origin x="1384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29/06/22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29/6/22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166C59"/>
                </a:solidFill>
              </a:rPr>
              <a:t>Pensiero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computazionale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Misure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Comparazione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Conversione</a:t>
            </a:r>
            <a:r>
              <a:rPr lang="en-US" b="1" dirty="0">
                <a:solidFill>
                  <a:srgbClr val="166C59"/>
                </a:solidFill>
              </a:rPr>
              <a:t> 1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rettangolo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473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Ad </a:t>
            </a:r>
            <a:r>
              <a:rPr lang="en-US" sz="2400" b="1" dirty="0" err="1"/>
              <a:t>esempio</a:t>
            </a:r>
            <a:r>
              <a:rPr lang="en-US" sz="2400" b="1" dirty="0"/>
              <a:t>, </a:t>
            </a:r>
            <a:r>
              <a:rPr lang="en-US" sz="2400" b="1" dirty="0" err="1"/>
              <a:t>creiamo</a:t>
            </a:r>
            <a:r>
              <a:rPr lang="en-US" sz="2400" b="1" dirty="0"/>
              <a:t> un </a:t>
            </a:r>
            <a:r>
              <a:rPr lang="en-US" sz="2400" b="1" dirty="0" err="1"/>
              <a:t>rettangolo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= 2 cm e </a:t>
            </a:r>
            <a:r>
              <a:rPr lang="en-US" sz="2400" b="1" dirty="0" err="1"/>
              <a:t>larghezza</a:t>
            </a:r>
            <a:r>
              <a:rPr lang="en-US" sz="2400" b="1" dirty="0"/>
              <a:t> = 3 cm. </a:t>
            </a:r>
            <a:r>
              <a:rPr lang="en-US" sz="2400" b="1" dirty="0" err="1"/>
              <a:t>Cerchiamo</a:t>
            </a:r>
            <a:r>
              <a:rPr lang="en-US" sz="2400" b="1" dirty="0"/>
              <a:t> </a:t>
            </a:r>
            <a:r>
              <a:rPr lang="en-US" sz="2400" b="1" dirty="0" err="1"/>
              <a:t>ora</a:t>
            </a:r>
            <a:r>
              <a:rPr lang="en-US" sz="2400" b="1" dirty="0"/>
              <a:t> di </a:t>
            </a:r>
            <a:r>
              <a:rPr lang="en-US" sz="2400" b="1" dirty="0" err="1"/>
              <a:t>inserire</a:t>
            </a:r>
            <a:r>
              <a:rPr lang="en-US" sz="2400" b="1" dirty="0"/>
              <a:t> </a:t>
            </a:r>
            <a:r>
              <a:rPr lang="en-US" sz="2400" b="1" dirty="0" err="1"/>
              <a:t>all'interno</a:t>
            </a:r>
            <a:r>
              <a:rPr lang="en-US" sz="2400" b="1" dirty="0"/>
              <a:t> di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dei</a:t>
            </a:r>
            <a:r>
              <a:rPr lang="en-US" sz="2400" b="1" dirty="0"/>
              <a:t> </a:t>
            </a:r>
            <a:r>
              <a:rPr lang="en-US" sz="2400" b="1" dirty="0" err="1"/>
              <a:t>quadrati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</a:t>
            </a:r>
            <a:r>
              <a:rPr lang="en-US" sz="2400" b="1" dirty="0" err="1"/>
              <a:t>pari</a:t>
            </a:r>
            <a:r>
              <a:rPr lang="en-US" sz="2400" b="1" dirty="0"/>
              <a:t> a 1 </a:t>
            </a:r>
            <a:r>
              <a:rPr lang="en-US" sz="2400" b="1" dirty="0" err="1"/>
              <a:t>unità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I </a:t>
            </a:r>
            <a:r>
              <a:rPr lang="en-US" sz="2400" b="1" dirty="0" err="1"/>
              <a:t>quadrati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</a:t>
            </a:r>
            <a:r>
              <a:rPr lang="en-US" sz="2400" b="1" dirty="0" err="1"/>
              <a:t>unitaria</a:t>
            </a:r>
            <a:r>
              <a:rPr lang="en-US" sz="2400" b="1" dirty="0"/>
              <a:t> </a:t>
            </a:r>
            <a:r>
              <a:rPr lang="en-US" sz="2400" b="1" dirty="0" err="1"/>
              <a:t>significano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di </a:t>
            </a:r>
            <a:r>
              <a:rPr lang="en-US" sz="2400" b="1" dirty="0" err="1"/>
              <a:t>ogni</a:t>
            </a:r>
            <a:r>
              <a:rPr lang="en-US" sz="2400" b="1" dirty="0"/>
              <a:t> </a:t>
            </a:r>
            <a:r>
              <a:rPr lang="en-US" sz="2400" b="1" dirty="0" err="1"/>
              <a:t>lato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uno. Come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constatare</a:t>
            </a:r>
            <a:r>
              <a:rPr lang="en-US" sz="2400" b="1" dirty="0"/>
              <a:t> </a:t>
            </a:r>
            <a:r>
              <a:rPr lang="en-US" sz="2400" b="1" dirty="0" err="1"/>
              <a:t>nella</a:t>
            </a:r>
            <a:r>
              <a:rPr lang="en-US" sz="2400" b="1" dirty="0"/>
              <a:t> </a:t>
            </a:r>
            <a:r>
              <a:rPr lang="en-US" sz="2400" b="1" dirty="0" err="1"/>
              <a:t>figura</a:t>
            </a:r>
            <a:r>
              <a:rPr lang="en-US" sz="2400" b="1" dirty="0"/>
              <a:t> </a:t>
            </a:r>
            <a:r>
              <a:rPr lang="en-US" sz="2400" b="1" dirty="0" err="1"/>
              <a:t>seguente</a:t>
            </a:r>
            <a:r>
              <a:rPr lang="en-US" sz="2400" b="1" dirty="0"/>
              <a:t>, 6 </a:t>
            </a:r>
            <a:r>
              <a:rPr lang="en-US" sz="2400" b="1" dirty="0" err="1"/>
              <a:t>quadrati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</a:t>
            </a:r>
            <a:r>
              <a:rPr lang="en-US" sz="2400" b="1" dirty="0" err="1"/>
              <a:t>unitaria</a:t>
            </a:r>
            <a:r>
              <a:rPr lang="en-US" sz="2400" b="1" dirty="0"/>
              <a:t> </a:t>
            </a:r>
            <a:r>
              <a:rPr lang="en-US" sz="2400" b="1" dirty="0" err="1"/>
              <a:t>possono</a:t>
            </a:r>
            <a:r>
              <a:rPr lang="en-US" sz="2400" b="1" dirty="0"/>
              <a:t> </a:t>
            </a:r>
            <a:r>
              <a:rPr lang="en-US" sz="2400" b="1" dirty="0" err="1"/>
              <a:t>facilmente</a:t>
            </a:r>
            <a:r>
              <a:rPr lang="en-US" sz="2400" b="1" dirty="0"/>
              <a:t> </a:t>
            </a:r>
            <a:r>
              <a:rPr lang="en-US" sz="2400" b="1" dirty="0" err="1"/>
              <a:t>entrare</a:t>
            </a:r>
            <a:r>
              <a:rPr lang="en-US" sz="2400" b="1" dirty="0"/>
              <a:t> in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rettangolo</a:t>
            </a:r>
            <a:r>
              <a:rPr lang="en-US" sz="2400" b="1" dirty="0"/>
              <a:t>, </a:t>
            </a:r>
            <a:r>
              <a:rPr lang="en-US" sz="2400" b="1" dirty="0" err="1"/>
              <a:t>quindi</a:t>
            </a:r>
            <a:r>
              <a:rPr lang="en-US" sz="2400" b="1" dirty="0"/>
              <a:t> </a:t>
            </a:r>
            <a:r>
              <a:rPr lang="en-US" sz="2400" b="1" dirty="0" err="1"/>
              <a:t>possiamo</a:t>
            </a:r>
            <a:r>
              <a:rPr lang="en-US" sz="2400" b="1" dirty="0"/>
              <a:t> dire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di 6 </a:t>
            </a:r>
            <a:r>
              <a:rPr lang="en-US" sz="2400" b="1" dirty="0" err="1"/>
              <a:t>unità</a:t>
            </a:r>
            <a:r>
              <a:rPr lang="en-US" sz="2400" b="1" dirty="0"/>
              <a:t>. </a:t>
            </a:r>
            <a:r>
              <a:rPr lang="en-US" sz="2400" b="1" dirty="0" err="1"/>
              <a:t>Inoltre</a:t>
            </a:r>
            <a:r>
              <a:rPr lang="en-US" sz="2400" b="1" dirty="0"/>
              <a:t>, </a:t>
            </a:r>
            <a:r>
              <a:rPr lang="en-US" sz="2400" b="1" dirty="0" err="1"/>
              <a:t>sappiamo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 del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in cm; </a:t>
            </a:r>
            <a:r>
              <a:rPr lang="en-US" sz="2400" b="1" dirty="0" err="1"/>
              <a:t>quindi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passa</a:t>
            </a:r>
            <a:r>
              <a:rPr lang="en-US" sz="2400" b="1" dirty="0"/>
              <a:t> da 6 </a:t>
            </a:r>
            <a:r>
              <a:rPr lang="en-US" sz="2400" b="1" dirty="0" err="1"/>
              <a:t>unità</a:t>
            </a:r>
            <a:r>
              <a:rPr lang="en-US" sz="2400" b="1" dirty="0"/>
              <a:t> a 6 cm.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 descr="Obrázok, na ktorom je stôl&#10;&#10;Automaticky generovaný popis">
            <a:extLst>
              <a:ext uri="{FF2B5EF4-FFF2-40B4-BE49-F238E27FC236}">
                <a16:creationId xmlns:a16="http://schemas.microsoft.com/office/drawing/2014/main" id="{36899D2F-1244-4949-A945-E9605AE6D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474563"/>
            <a:ext cx="3744416" cy="23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rettangolo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La </a:t>
            </a:r>
            <a:r>
              <a:rPr lang="en-US" sz="2400" b="1" dirty="0" err="1"/>
              <a:t>lunghezza</a:t>
            </a:r>
            <a:r>
              <a:rPr lang="en-US" sz="2400" b="1" dirty="0"/>
              <a:t> e la </a:t>
            </a:r>
            <a:r>
              <a:rPr lang="en-US" sz="2400" b="1" dirty="0" err="1"/>
              <a:t>larghezza</a:t>
            </a:r>
            <a:r>
              <a:rPr lang="en-US" sz="2400" b="1" dirty="0"/>
              <a:t> (</a:t>
            </a:r>
            <a:r>
              <a:rPr lang="en-US" sz="2400" b="1" dirty="0" err="1"/>
              <a:t>larghezza</a:t>
            </a:r>
            <a:r>
              <a:rPr lang="en-US" sz="2400" b="1" dirty="0"/>
              <a:t>) del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devono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note in </a:t>
            </a:r>
            <a:r>
              <a:rPr lang="en-US" sz="2400" b="1" dirty="0" err="1"/>
              <a:t>anticipo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La </a:t>
            </a:r>
            <a:r>
              <a:rPr lang="en-US" sz="2400" b="1" dirty="0" err="1"/>
              <a:t>lunghezza</a:t>
            </a:r>
            <a:r>
              <a:rPr lang="en-US" sz="2400" b="1" dirty="0"/>
              <a:t> e la </a:t>
            </a:r>
            <a:r>
              <a:rPr lang="en-US" sz="2400" b="1" dirty="0" err="1"/>
              <a:t>larghezza</a:t>
            </a:r>
            <a:r>
              <a:rPr lang="en-US" sz="2400" b="1" dirty="0"/>
              <a:t> </a:t>
            </a:r>
            <a:r>
              <a:rPr lang="en-US" sz="2400" b="1" dirty="0" err="1"/>
              <a:t>vengono</a:t>
            </a:r>
            <a:r>
              <a:rPr lang="en-US" sz="2400" b="1" dirty="0"/>
              <a:t> </a:t>
            </a:r>
            <a:r>
              <a:rPr lang="en-US" sz="2400" b="1" dirty="0" err="1"/>
              <a:t>moltiplicate</a:t>
            </a:r>
            <a:r>
              <a:rPr lang="en-US" sz="2400" b="1" dirty="0"/>
              <a:t> e il </a:t>
            </a:r>
            <a:r>
              <a:rPr lang="en-US" sz="2400" b="1" dirty="0" err="1"/>
              <a:t>risultato</a:t>
            </a:r>
            <a:r>
              <a:rPr lang="en-US" sz="2400" b="1" dirty="0"/>
              <a:t> </a:t>
            </a:r>
            <a:r>
              <a:rPr lang="en-US" sz="2400" b="1" dirty="0" err="1"/>
              <a:t>ottenuto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</a:t>
            </a:r>
            <a:r>
              <a:rPr lang="en-US" sz="2400" b="1" dirty="0" err="1"/>
              <a:t>richiesta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 err="1"/>
              <a:t>L'unità</a:t>
            </a:r>
            <a:r>
              <a:rPr lang="en-US" sz="2400" b="1" dirty="0"/>
              <a:t> di </a:t>
            </a:r>
            <a:r>
              <a:rPr lang="en-US" sz="2400" b="1" dirty="0" err="1"/>
              <a:t>superficie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dell'unità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e </a:t>
            </a:r>
            <a:r>
              <a:rPr lang="en-US" sz="2400" b="1" dirty="0" err="1"/>
              <a:t>larghezza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In base ai </a:t>
            </a:r>
            <a:r>
              <a:rPr lang="en-US" sz="2400" b="1" dirty="0" err="1"/>
              <a:t>passaggi</a:t>
            </a:r>
            <a:r>
              <a:rPr lang="en-US" sz="2400" b="1" dirty="0"/>
              <a:t> </a:t>
            </a:r>
            <a:r>
              <a:rPr lang="en-US" sz="2400" b="1" dirty="0" err="1"/>
              <a:t>precedenti</a:t>
            </a:r>
            <a:r>
              <a:rPr lang="en-US" sz="2400" b="1" dirty="0"/>
              <a:t>, la formula di 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scritta</a:t>
            </a:r>
            <a:r>
              <a:rPr lang="en-US" sz="2400" b="1" dirty="0"/>
              <a:t> in </a:t>
            </a:r>
            <a:r>
              <a:rPr lang="en-US" sz="2400" b="1" dirty="0" err="1"/>
              <a:t>questo</a:t>
            </a:r>
            <a:r>
              <a:rPr lang="en-US" sz="2400" b="1" dirty="0"/>
              <a:t> modo.</a:t>
            </a:r>
          </a:p>
          <a:p>
            <a:pPr marL="0" indent="0" algn="just">
              <a:buNone/>
            </a:pPr>
            <a:r>
              <a:rPr lang="en-US" sz="2400" b="1" dirty="0"/>
              <a:t>Area di un </a:t>
            </a:r>
            <a:r>
              <a:rPr lang="en-US" sz="2400" b="1" dirty="0" err="1"/>
              <a:t>rettangolo</a:t>
            </a:r>
            <a:r>
              <a:rPr lang="en-US" sz="2400" b="1" dirty="0"/>
              <a:t> (A) = </a:t>
            </a:r>
            <a:r>
              <a:rPr lang="en-US" sz="2400" b="1" dirty="0" err="1"/>
              <a:t>Lunghezza</a:t>
            </a:r>
            <a:r>
              <a:rPr lang="en-US" sz="2400" b="1" dirty="0"/>
              <a:t>(L) × </a:t>
            </a:r>
            <a:r>
              <a:rPr lang="en-US" sz="2400" b="1" dirty="0" err="1"/>
              <a:t>Larghezza</a:t>
            </a:r>
            <a:r>
              <a:rPr lang="en-US" sz="2400" b="1" dirty="0"/>
              <a:t>(B), dove L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del </a:t>
            </a:r>
            <a:r>
              <a:rPr lang="en-US" sz="2400" b="1" dirty="0" err="1"/>
              <a:t>rettangolo</a:t>
            </a:r>
            <a:r>
              <a:rPr lang="en-US" sz="2400" b="1" dirty="0"/>
              <a:t> e B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larghezza</a:t>
            </a:r>
            <a:r>
              <a:rPr lang="en-US" sz="2400" b="1" dirty="0"/>
              <a:t> del </a:t>
            </a:r>
            <a:r>
              <a:rPr lang="en-US" sz="2400" b="1" dirty="0" err="1"/>
              <a:t>rettangolo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15644C49-0BD6-4553-9047-FB937075B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765" y="4907284"/>
            <a:ext cx="4104470" cy="193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triangolo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La formula di base per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pari</a:t>
            </a:r>
            <a:r>
              <a:rPr lang="en-US" sz="2400" b="1" dirty="0"/>
              <a:t> </a:t>
            </a:r>
            <a:r>
              <a:rPr lang="en-US" sz="2400" b="1" dirty="0" err="1"/>
              <a:t>alla</a:t>
            </a:r>
            <a:r>
              <a:rPr lang="en-US" sz="2400" b="1" dirty="0"/>
              <a:t> </a:t>
            </a:r>
            <a:r>
              <a:rPr lang="en-US" sz="2400" b="1" dirty="0" err="1"/>
              <a:t>metà</a:t>
            </a:r>
            <a:r>
              <a:rPr lang="en-US" sz="2400" b="1" dirty="0"/>
              <a:t> del </a:t>
            </a:r>
            <a:r>
              <a:rPr lang="en-US" sz="2400" b="1" dirty="0" err="1"/>
              <a:t>prodotto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sua</a:t>
            </a:r>
            <a:r>
              <a:rPr lang="en-US" sz="2400" b="1" dirty="0"/>
              <a:t> base e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sua</a:t>
            </a:r>
            <a:r>
              <a:rPr lang="en-US" sz="2400" b="1" dirty="0"/>
              <a:t> </a:t>
            </a:r>
            <a:r>
              <a:rPr lang="en-US" sz="2400" b="1" dirty="0" err="1"/>
              <a:t>altezza</a:t>
            </a:r>
            <a:r>
              <a:rPr lang="en-US" sz="2400" b="1" dirty="0"/>
              <a:t>, </a:t>
            </a:r>
            <a:r>
              <a:rPr lang="en-US" sz="2400" b="1" dirty="0" err="1"/>
              <a:t>cioè</a:t>
            </a:r>
            <a:r>
              <a:rPr lang="en-US" sz="2400" b="1" dirty="0"/>
              <a:t> A = 1/2 × b × h. Questa formula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applicabile</a:t>
            </a:r>
            <a:r>
              <a:rPr lang="en-US" sz="2400" b="1" dirty="0"/>
              <a:t> a tutti </a:t>
            </a:r>
            <a:r>
              <a:rPr lang="en-US" sz="2400" b="1" dirty="0" err="1"/>
              <a:t>i</a:t>
            </a:r>
            <a:r>
              <a:rPr lang="en-US" sz="2400" b="1" dirty="0"/>
              <a:t> tipi di </a:t>
            </a:r>
            <a:r>
              <a:rPr lang="en-US" sz="2400" b="1" dirty="0" err="1"/>
              <a:t>triangoli</a:t>
            </a:r>
            <a:r>
              <a:rPr lang="en-US" sz="2400" b="1" dirty="0"/>
              <a:t>, </a:t>
            </a:r>
            <a:r>
              <a:rPr lang="en-US" sz="2400" b="1" dirty="0" err="1"/>
              <a:t>sia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tratti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scaleno</a:t>
            </a:r>
            <a:r>
              <a:rPr lang="en-US" sz="2400" b="1" dirty="0"/>
              <a:t>,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isoscele</a:t>
            </a:r>
            <a:r>
              <a:rPr lang="en-US" sz="2400" b="1" dirty="0"/>
              <a:t> o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equilatero</a:t>
            </a:r>
            <a:r>
              <a:rPr lang="en-US" sz="2400" b="1" dirty="0"/>
              <a:t>. </a:t>
            </a:r>
            <a:r>
              <a:rPr lang="en-US" sz="2400" b="1" dirty="0" err="1"/>
              <a:t>È</a:t>
            </a:r>
            <a:r>
              <a:rPr lang="en-US" sz="2400" b="1" dirty="0"/>
              <a:t> bene </a:t>
            </a:r>
            <a:r>
              <a:rPr lang="en-US" sz="2400" b="1" dirty="0" err="1"/>
              <a:t>ricordare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la base e </a:t>
            </a:r>
            <a:r>
              <a:rPr lang="en-US" sz="2400" b="1" dirty="0" err="1"/>
              <a:t>l'altezza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perpendicolari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1B03381-4DA6-4B81-9787-34FB13198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573016"/>
            <a:ext cx="3960440" cy="260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triangolo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calcolata</a:t>
            </a:r>
            <a:r>
              <a:rPr lang="en-US" sz="2400" b="1" dirty="0"/>
              <a:t> con diverse </a:t>
            </a:r>
            <a:r>
              <a:rPr lang="en-US" sz="2400" b="1" dirty="0" err="1"/>
              <a:t>formule</a:t>
            </a:r>
            <a:r>
              <a:rPr lang="en-US" sz="2400" b="1" dirty="0"/>
              <a:t>. Per </a:t>
            </a:r>
            <a:r>
              <a:rPr lang="en-US" sz="2400" b="1" dirty="0" err="1"/>
              <a:t>esempio</a:t>
            </a:r>
            <a:r>
              <a:rPr lang="en-US" sz="2400" b="1" dirty="0"/>
              <a:t>, la formula di Heron </a:t>
            </a:r>
            <a:r>
              <a:rPr lang="en-US" sz="2400" b="1" dirty="0" err="1"/>
              <a:t>viene</a:t>
            </a:r>
            <a:r>
              <a:rPr lang="en-US" sz="2400" b="1" dirty="0"/>
              <a:t> </a:t>
            </a:r>
            <a:r>
              <a:rPr lang="en-US" sz="2400" b="1" dirty="0" err="1"/>
              <a:t>utilizzata</a:t>
            </a:r>
            <a:r>
              <a:rPr lang="en-US" sz="2400" b="1" dirty="0"/>
              <a:t> per </a:t>
            </a:r>
            <a:r>
              <a:rPr lang="en-US" sz="2400" b="1" dirty="0" err="1"/>
              <a:t>calcolare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conosce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di tutti e </a:t>
            </a:r>
            <a:r>
              <a:rPr lang="en-US" sz="2400" b="1" dirty="0" err="1"/>
              <a:t>tre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lati. </a:t>
            </a:r>
            <a:r>
              <a:rPr lang="en-US" sz="2400" b="1" dirty="0" err="1"/>
              <a:t>Anche</a:t>
            </a:r>
            <a:r>
              <a:rPr lang="en-US" sz="2400" b="1" dirty="0"/>
              <a:t> le </a:t>
            </a:r>
            <a:r>
              <a:rPr lang="en-US" sz="2400" b="1" dirty="0" err="1"/>
              <a:t>funzioni</a:t>
            </a:r>
            <a:r>
              <a:rPr lang="en-US" sz="2400" b="1" dirty="0"/>
              <a:t> </a:t>
            </a:r>
            <a:r>
              <a:rPr lang="en-US" sz="2400" b="1" dirty="0" err="1"/>
              <a:t>trigonometriche</a:t>
            </a:r>
            <a:r>
              <a:rPr lang="en-US" sz="2400" b="1" dirty="0"/>
              <a:t> </a:t>
            </a:r>
            <a:r>
              <a:rPr lang="en-US" sz="2400" b="1" dirty="0" err="1"/>
              <a:t>vengono</a:t>
            </a:r>
            <a:r>
              <a:rPr lang="en-US" sz="2400" b="1" dirty="0"/>
              <a:t> </a:t>
            </a:r>
            <a:r>
              <a:rPr lang="en-US" sz="2400" b="1" dirty="0" err="1"/>
              <a:t>utilizzate</a:t>
            </a:r>
            <a:r>
              <a:rPr lang="en-US" sz="2400" b="1" dirty="0"/>
              <a:t> per </a:t>
            </a:r>
            <a:r>
              <a:rPr lang="en-US" sz="2400" b="1" dirty="0" err="1"/>
              <a:t>trovare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conoscono</a:t>
            </a:r>
            <a:r>
              <a:rPr lang="en-US" sz="2400" b="1" dirty="0"/>
              <a:t> due lati e </a:t>
            </a:r>
            <a:r>
              <a:rPr lang="en-US" sz="2400" b="1" dirty="0" err="1"/>
              <a:t>l'angolo</a:t>
            </a:r>
            <a:r>
              <a:rPr lang="en-US" sz="2400" b="1" dirty="0"/>
              <a:t> </a:t>
            </a:r>
            <a:r>
              <a:rPr lang="en-US" sz="2400" b="1" dirty="0" err="1"/>
              <a:t>formato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di </a:t>
            </a:r>
            <a:r>
              <a:rPr lang="en-US" sz="2400" b="1" dirty="0" err="1"/>
              <a:t>essi</a:t>
            </a:r>
            <a:r>
              <a:rPr lang="en-US" sz="2400" b="1" dirty="0"/>
              <a:t>. </a:t>
            </a:r>
            <a:r>
              <a:rPr lang="en-US" sz="2400" b="1" dirty="0" err="1"/>
              <a:t>Tuttavia</a:t>
            </a:r>
            <a:r>
              <a:rPr lang="en-US" sz="2400" b="1" dirty="0"/>
              <a:t>, la formula di base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viene</a:t>
            </a:r>
            <a:r>
              <a:rPr lang="en-US" sz="2400" b="1" dirty="0"/>
              <a:t> </a:t>
            </a:r>
            <a:r>
              <a:rPr lang="en-US" sz="2400" b="1" dirty="0" err="1"/>
              <a:t>utilizzata</a:t>
            </a:r>
            <a:r>
              <a:rPr lang="en-US" sz="2400" b="1" dirty="0"/>
              <a:t> per </a:t>
            </a:r>
            <a:r>
              <a:rPr lang="en-US" sz="2400" b="1" dirty="0" err="1"/>
              <a:t>trovare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triangolo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: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Area del </a:t>
            </a:r>
            <a:r>
              <a:rPr lang="en-US" sz="2400" b="1" dirty="0" err="1"/>
              <a:t>triangolo</a:t>
            </a:r>
            <a:r>
              <a:rPr lang="en-US" sz="2400" b="1" dirty="0"/>
              <a:t> = 1/2 × base × </a:t>
            </a:r>
            <a:r>
              <a:rPr lang="en-US" sz="2400" b="1" dirty="0" err="1"/>
              <a:t>altezza</a:t>
            </a: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Formulas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E5A87B62-34D1-45CD-ACC4-204B7B926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48272"/>
            <a:ext cx="8415066" cy="29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Units of length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0419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In math when we use length, we know that the standard unit of length is ‘Meter’ which is written in short as ‘m’.</a:t>
            </a:r>
          </a:p>
          <a:p>
            <a:pPr marL="0" indent="0" algn="just">
              <a:buNone/>
            </a:pPr>
            <a:r>
              <a:rPr lang="en-US" sz="2400" b="1" dirty="0"/>
              <a:t>A meter length is divided into 100 equal parts. Each part is named centimeter and written in short as ‘cm’. Thus, 1 m = 100 cm and 100 cm = 1 m.</a:t>
            </a:r>
          </a:p>
          <a:p>
            <a:pPr marL="0" indent="0" algn="just">
              <a:buNone/>
            </a:pPr>
            <a:r>
              <a:rPr lang="en-US" sz="2400" b="1" dirty="0"/>
              <a:t>The unit is denoted by the alphabet (m). Look at the chart below. The base unit is "m" and we add "Deca," "</a:t>
            </a:r>
            <a:r>
              <a:rPr lang="en-US" sz="2400" b="1" dirty="0" err="1"/>
              <a:t>Hecto</a:t>
            </a:r>
            <a:r>
              <a:rPr lang="en-US" sz="2400" b="1" dirty="0"/>
              <a:t>," and "Kilo" to measure large units by successively multiplying by 10 and "</a:t>
            </a:r>
            <a:r>
              <a:rPr lang="en-US" sz="2400" b="1" dirty="0" err="1"/>
              <a:t>deci</a:t>
            </a:r>
            <a:r>
              <a:rPr lang="en-US" sz="2400" b="1" dirty="0"/>
              <a:t>," "</a:t>
            </a:r>
            <a:r>
              <a:rPr lang="en-US" sz="2400" b="1" dirty="0" err="1"/>
              <a:t>centi</a:t>
            </a:r>
            <a:r>
              <a:rPr lang="en-US" sz="2400" b="1" dirty="0"/>
              <a:t>," and "milli" successively dividing by 10, to measure smaller length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AE958E8-ECAE-42D3-A3F0-F70A9DCC8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07" y="4869160"/>
            <a:ext cx="485838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Unita di lunghezza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Di </a:t>
            </a:r>
            <a:r>
              <a:rPr lang="en-US" sz="2400" b="1" dirty="0" err="1"/>
              <a:t>seguito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riportate</a:t>
            </a:r>
            <a:r>
              <a:rPr lang="en-US" sz="2400" b="1" dirty="0"/>
              <a:t> le </a:t>
            </a:r>
            <a:r>
              <a:rPr lang="en-US" sz="2400" b="1" dirty="0" err="1"/>
              <a:t>tabelle</a:t>
            </a:r>
            <a:r>
              <a:rPr lang="en-US" sz="2400" b="1" dirty="0"/>
              <a:t> di </a:t>
            </a:r>
            <a:r>
              <a:rPr lang="en-US" sz="2400" b="1" dirty="0" err="1"/>
              <a:t>conversione</a:t>
            </a:r>
            <a:r>
              <a:rPr lang="en-US" sz="2400" b="1" dirty="0"/>
              <a:t> </a:t>
            </a:r>
            <a:r>
              <a:rPr lang="en-US" sz="2400" b="1" dirty="0" err="1"/>
              <a:t>delle</a:t>
            </a:r>
            <a:r>
              <a:rPr lang="en-US" sz="2400" b="1" dirty="0"/>
              <a:t> diverse </a:t>
            </a:r>
            <a:r>
              <a:rPr lang="en-US" sz="2400" b="1" dirty="0" err="1"/>
              <a:t>unità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e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 </a:t>
            </a:r>
            <a:r>
              <a:rPr lang="en-US" sz="2400" b="1" dirty="0" err="1"/>
              <a:t>equivalenti</a:t>
            </a:r>
            <a:r>
              <a:rPr lang="en-US" sz="2400" b="1" dirty="0"/>
              <a:t>: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chilometro</a:t>
            </a:r>
            <a:r>
              <a:rPr lang="en-US" sz="2400" b="1" dirty="0"/>
              <a:t> (km) = 10 </a:t>
            </a:r>
            <a:r>
              <a:rPr lang="en-US" sz="2400" b="1" dirty="0" err="1"/>
              <a:t>ettometri</a:t>
            </a:r>
            <a:r>
              <a:rPr lang="en-US" sz="2400" b="1" dirty="0"/>
              <a:t> (hm) = 1000 m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ettometro</a:t>
            </a:r>
            <a:r>
              <a:rPr lang="en-US" sz="2400" b="1" dirty="0"/>
              <a:t> (hm) = 10 </a:t>
            </a:r>
            <a:r>
              <a:rPr lang="en-US" sz="2400" b="1" dirty="0" err="1"/>
              <a:t>decametri</a:t>
            </a:r>
            <a:r>
              <a:rPr lang="en-US" sz="2400" b="1" dirty="0"/>
              <a:t> (</a:t>
            </a:r>
            <a:r>
              <a:rPr lang="en-US" sz="2400" b="1" dirty="0" err="1"/>
              <a:t>dcm</a:t>
            </a:r>
            <a:r>
              <a:rPr lang="en-US" sz="2400" b="1" dirty="0"/>
              <a:t>) = 100 m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decametro</a:t>
            </a:r>
            <a:r>
              <a:rPr lang="en-US" sz="2400" b="1" dirty="0"/>
              <a:t> (</a:t>
            </a:r>
            <a:r>
              <a:rPr lang="en-US" sz="2400" b="1" dirty="0" err="1"/>
              <a:t>dcm</a:t>
            </a:r>
            <a:r>
              <a:rPr lang="en-US" sz="2400" b="1" dirty="0"/>
              <a:t>) = 10 </a:t>
            </a:r>
            <a:r>
              <a:rPr lang="en-US" sz="2400" b="1" dirty="0" err="1"/>
              <a:t>metri</a:t>
            </a:r>
            <a:r>
              <a:rPr lang="en-US" sz="2400" b="1" dirty="0"/>
              <a:t> (m)</a:t>
            </a:r>
          </a:p>
          <a:p>
            <a:pPr marL="0" indent="0" algn="just">
              <a:buNone/>
            </a:pPr>
            <a:r>
              <a:rPr lang="en-US" sz="2400" b="1" dirty="0"/>
              <a:t>1 metro (m) = 10 </a:t>
            </a:r>
            <a:r>
              <a:rPr lang="en-US" sz="2400" b="1" dirty="0" err="1"/>
              <a:t>decimetri</a:t>
            </a:r>
            <a:r>
              <a:rPr lang="en-US" sz="2400" b="1" dirty="0"/>
              <a:t> (dm) = 100 cm = 1000 mm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decimetro</a:t>
            </a:r>
            <a:r>
              <a:rPr lang="en-US" sz="2400" b="1" dirty="0"/>
              <a:t> (dm) = 10 </a:t>
            </a:r>
            <a:r>
              <a:rPr lang="en-US" sz="2400" b="1" dirty="0" err="1"/>
              <a:t>centimetri</a:t>
            </a:r>
            <a:r>
              <a:rPr lang="en-US" sz="2400" b="1" dirty="0"/>
              <a:t> (cm)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decimetro</a:t>
            </a:r>
            <a:r>
              <a:rPr lang="en-US" sz="2400" b="1" dirty="0"/>
              <a:t> = 0,1 </a:t>
            </a:r>
            <a:r>
              <a:rPr lang="en-US" sz="2400" b="1" dirty="0" err="1"/>
              <a:t>metri</a:t>
            </a: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Centimetro</a:t>
            </a:r>
            <a:r>
              <a:rPr lang="en-US" sz="2400" b="1" dirty="0"/>
              <a:t> (cm) = 10 </a:t>
            </a:r>
            <a:r>
              <a:rPr lang="en-US" sz="2400" b="1" dirty="0" err="1"/>
              <a:t>Millimetri</a:t>
            </a:r>
            <a:r>
              <a:rPr lang="en-US" sz="2400" b="1" dirty="0"/>
              <a:t> (mm)</a:t>
            </a:r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centimetro</a:t>
            </a:r>
            <a:r>
              <a:rPr lang="en-US" sz="2400" b="1" dirty="0"/>
              <a:t> = 0,01 </a:t>
            </a:r>
            <a:r>
              <a:rPr lang="en-US" sz="2400" b="1" dirty="0" err="1"/>
              <a:t>metri</a:t>
            </a: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1 </a:t>
            </a:r>
            <a:r>
              <a:rPr lang="en-US" sz="2400" b="1" dirty="0" err="1"/>
              <a:t>millimetro</a:t>
            </a:r>
            <a:r>
              <a:rPr lang="en-US" sz="2400" b="1" dirty="0"/>
              <a:t> = 0,001 metro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Unita di lunghezza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703" y="94999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convertire</a:t>
            </a:r>
            <a:r>
              <a:rPr lang="en-US" sz="2400" b="1" dirty="0"/>
              <a:t> le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piccole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moltiplica</a:t>
            </a:r>
            <a:r>
              <a:rPr lang="en-US" sz="2400" b="1" dirty="0"/>
              <a:t>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per il </a:t>
            </a:r>
            <a:r>
              <a:rPr lang="en-US" sz="2400" b="1" dirty="0" err="1"/>
              <a:t>fattore</a:t>
            </a:r>
            <a:r>
              <a:rPr lang="en-US" sz="2400" b="1" dirty="0"/>
              <a:t> di </a:t>
            </a:r>
            <a:r>
              <a:rPr lang="en-US" sz="2400" b="1" dirty="0" err="1"/>
              <a:t>conversione</a:t>
            </a:r>
            <a:r>
              <a:rPr lang="en-US" sz="2400" b="1" dirty="0"/>
              <a:t> </a:t>
            </a:r>
            <a:r>
              <a:rPr lang="en-US" sz="2400" b="1" dirty="0" err="1"/>
              <a:t>verde</a:t>
            </a:r>
            <a:r>
              <a:rPr lang="en-US" sz="2400" b="1" dirty="0"/>
              <a:t> </a:t>
            </a:r>
            <a:r>
              <a:rPr lang="en-US" sz="2400" b="1" dirty="0" err="1"/>
              <a:t>dell'unità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piccola</a:t>
            </a:r>
            <a:r>
              <a:rPr lang="en-US" sz="2400" b="1" dirty="0"/>
              <a:t> </a:t>
            </a:r>
            <a:r>
              <a:rPr lang="en-US" sz="2400" b="1" dirty="0" err="1"/>
              <a:t>appropriata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convertire</a:t>
            </a:r>
            <a:r>
              <a:rPr lang="en-US" sz="2400" b="1" dirty="0"/>
              <a:t> le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piccole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divide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piccole</a:t>
            </a:r>
            <a:r>
              <a:rPr lang="en-US" sz="2400" b="1" dirty="0"/>
              <a:t> per il </a:t>
            </a:r>
            <a:r>
              <a:rPr lang="en-US" sz="2400" b="1" dirty="0" err="1"/>
              <a:t>fattore</a:t>
            </a:r>
            <a:r>
              <a:rPr lang="en-US" sz="2400" b="1" dirty="0"/>
              <a:t> di </a:t>
            </a:r>
            <a:r>
              <a:rPr lang="en-US" sz="2400" b="1" dirty="0" err="1"/>
              <a:t>conversione</a:t>
            </a:r>
            <a:r>
              <a:rPr lang="en-US" sz="2400" b="1" dirty="0"/>
              <a:t> viola </a:t>
            </a:r>
            <a:r>
              <a:rPr lang="en-US" sz="2400" b="1" dirty="0" err="1"/>
              <a:t>delle</a:t>
            </a:r>
            <a:r>
              <a:rPr lang="en-US" sz="2400" b="1" dirty="0"/>
              <a:t>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appropriate.</a:t>
            </a:r>
          </a:p>
          <a:p>
            <a:pPr marL="0" indent="0" algn="just">
              <a:buNone/>
            </a:pPr>
            <a:endParaRPr lang="el-GR" sz="2400" b="1" dirty="0"/>
          </a:p>
        </p:txBody>
      </p:sp>
      <p:pic>
        <p:nvPicPr>
          <p:cNvPr id="5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DF4D5CCF-E19D-449C-9DFE-976113BEA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693" y="2092994"/>
            <a:ext cx="3055620" cy="1395095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E62EA8D0-6A6E-4B01-97B7-E9900CE50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734" y="4590950"/>
            <a:ext cx="2420394" cy="199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Unità di area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quadrate. Come </a:t>
            </a:r>
            <a:r>
              <a:rPr lang="en-US" sz="2400" b="1" dirty="0" err="1"/>
              <a:t>unità</a:t>
            </a:r>
            <a:r>
              <a:rPr lang="en-US" sz="2400" b="1" dirty="0"/>
              <a:t> standard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usa</a:t>
            </a:r>
            <a:r>
              <a:rPr lang="en-US" sz="2400" b="1" dirty="0"/>
              <a:t> un </a:t>
            </a:r>
            <a:r>
              <a:rPr lang="en-US" sz="2400" b="1" dirty="0" err="1"/>
              <a:t>quadrato</a:t>
            </a:r>
            <a:r>
              <a:rPr lang="en-US" sz="2400" b="1" dirty="0"/>
              <a:t> di </a:t>
            </a:r>
            <a:r>
              <a:rPr lang="en-US" sz="2400" b="1" dirty="0" err="1"/>
              <a:t>lato</a:t>
            </a:r>
            <a:r>
              <a:rPr lang="en-US" sz="2400" b="1" dirty="0"/>
              <a:t> 1 cm o 1 m. </a:t>
            </a:r>
            <a:r>
              <a:rPr lang="en-US" sz="2400" b="1" dirty="0" err="1"/>
              <a:t>L'unità</a:t>
            </a:r>
            <a:r>
              <a:rPr lang="en-US" sz="2400" b="1" dirty="0"/>
              <a:t> di </a:t>
            </a:r>
            <a:r>
              <a:rPr lang="en-US" sz="2400" b="1" dirty="0" err="1"/>
              <a:t>superficie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piccola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il cm </a:t>
            </a:r>
            <a:r>
              <a:rPr lang="en-US" sz="2400" b="1" dirty="0" err="1"/>
              <a:t>quadrato</a:t>
            </a:r>
            <a:r>
              <a:rPr lang="en-US" sz="2400" b="1" dirty="0"/>
              <a:t> o cm </a:t>
            </a:r>
            <a:r>
              <a:rPr lang="en-US" sz="2400" b="1" dirty="0" err="1"/>
              <a:t>quadrato</a:t>
            </a:r>
            <a:r>
              <a:rPr lang="en-US" sz="2400" b="1" dirty="0"/>
              <a:t>. Le </a:t>
            </a:r>
            <a:r>
              <a:rPr lang="en-US" sz="2400" b="1" dirty="0" err="1"/>
              <a:t>aree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misurano</a:t>
            </a:r>
            <a:r>
              <a:rPr lang="en-US" sz="2400" b="1" dirty="0"/>
              <a:t> in </a:t>
            </a:r>
            <a:r>
              <a:rPr lang="en-US" sz="2400" b="1" dirty="0" err="1"/>
              <a:t>metri</a:t>
            </a:r>
            <a:r>
              <a:rPr lang="en-US" sz="2400" b="1" dirty="0"/>
              <a:t> e </a:t>
            </a:r>
            <a:r>
              <a:rPr lang="en-US" sz="2400" b="1" dirty="0" err="1"/>
              <a:t>chilometri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 err="1"/>
              <a:t>Misuriamo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data </a:t>
            </a:r>
            <a:r>
              <a:rPr lang="en-US" sz="2400" b="1" dirty="0" err="1"/>
              <a:t>regione</a:t>
            </a:r>
            <a:r>
              <a:rPr lang="en-US" sz="2400" b="1" dirty="0"/>
              <a:t> con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regione</a:t>
            </a:r>
            <a:r>
              <a:rPr lang="en-US" sz="2400" b="1" dirty="0"/>
              <a:t> </a:t>
            </a:r>
            <a:r>
              <a:rPr lang="en-US" sz="2400" b="1" dirty="0" err="1"/>
              <a:t>unitaria</a:t>
            </a:r>
            <a:r>
              <a:rPr lang="en-US" sz="2400" b="1" dirty="0"/>
              <a:t> e </a:t>
            </a:r>
            <a:r>
              <a:rPr lang="en-US" sz="2400" b="1" dirty="0" err="1"/>
              <a:t>troviamo</a:t>
            </a:r>
            <a:r>
              <a:rPr lang="en-US" sz="2400" b="1" dirty="0"/>
              <a:t> </a:t>
            </a:r>
            <a:r>
              <a:rPr lang="en-US" sz="2400" b="1" dirty="0" err="1"/>
              <a:t>quante</a:t>
            </a:r>
            <a:r>
              <a:rPr lang="en-US" sz="2400" b="1" dirty="0"/>
              <a:t> di </a:t>
            </a:r>
            <a:r>
              <a:rPr lang="en-US" sz="2400" b="1" dirty="0" err="1"/>
              <a:t>queste</a:t>
            </a:r>
            <a:r>
              <a:rPr lang="en-US" sz="2400" b="1" dirty="0"/>
              <a:t> </a:t>
            </a:r>
            <a:r>
              <a:rPr lang="en-US" sz="2400" b="1" dirty="0" err="1"/>
              <a:t>regioni</a:t>
            </a:r>
            <a:r>
              <a:rPr lang="en-US" sz="2400" b="1" dirty="0"/>
              <a:t> </a:t>
            </a:r>
            <a:r>
              <a:rPr lang="en-US" sz="2400" b="1" dirty="0" err="1"/>
              <a:t>unitarie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contenute</a:t>
            </a:r>
            <a:r>
              <a:rPr lang="en-US" sz="2400" b="1" dirty="0"/>
              <a:t> </a:t>
            </a:r>
            <a:r>
              <a:rPr lang="en-US" sz="2400" b="1" dirty="0" err="1"/>
              <a:t>nella</a:t>
            </a:r>
            <a:r>
              <a:rPr lang="en-US" sz="2400" b="1" dirty="0"/>
              <a:t> </a:t>
            </a:r>
            <a:r>
              <a:rPr lang="en-US" sz="2400" b="1" dirty="0" err="1"/>
              <a:t>regione</a:t>
            </a:r>
            <a:r>
              <a:rPr lang="en-US" sz="2400" b="1" dirty="0"/>
              <a:t> data.</a:t>
            </a:r>
          </a:p>
          <a:p>
            <a:pPr marL="0" indent="0" algn="just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 con </a:t>
            </a:r>
            <a:r>
              <a:rPr lang="en-US" sz="2400" b="1" dirty="0" err="1"/>
              <a:t>lato</a:t>
            </a:r>
            <a:r>
              <a:rPr lang="en-US" sz="2400" b="1" dirty="0"/>
              <a:t> di 1 cm </a:t>
            </a:r>
            <a:r>
              <a:rPr lang="en-US" sz="2400" b="1" dirty="0" err="1"/>
              <a:t>è</a:t>
            </a:r>
            <a:r>
              <a:rPr lang="en-US" sz="2400" b="1" dirty="0"/>
              <a:t> 1 cm × 1 cm = 1 </a:t>
            </a:r>
            <a:r>
              <a:rPr lang="en-US" sz="2400" b="1" dirty="0" err="1"/>
              <a:t>centimetro</a:t>
            </a:r>
            <a:r>
              <a:rPr lang="en-US" sz="2400" b="1" dirty="0"/>
              <a:t> </a:t>
            </a:r>
            <a:r>
              <a:rPr lang="en-US" sz="2400" b="1" dirty="0" err="1"/>
              <a:t>quadrato</a:t>
            </a:r>
            <a:r>
              <a:rPr lang="en-US" sz="2400" b="1" dirty="0"/>
              <a:t>. In breve, </a:t>
            </a:r>
            <a:r>
              <a:rPr lang="en-US" sz="2400" b="1" dirty="0" err="1"/>
              <a:t>viene</a:t>
            </a:r>
            <a:r>
              <a:rPr lang="en-US" sz="2400" b="1" dirty="0"/>
              <a:t> </a:t>
            </a:r>
            <a:r>
              <a:rPr lang="en-US" sz="2400" b="1" dirty="0" err="1"/>
              <a:t>espressa</a:t>
            </a:r>
            <a:r>
              <a:rPr lang="en-US" sz="2400" b="1" dirty="0"/>
              <a:t> come cm</a:t>
            </a:r>
            <a:r>
              <a:rPr lang="en-US" sz="2400" b="1" baseline="30000" dirty="0"/>
              <a:t>2</a:t>
            </a:r>
            <a:r>
              <a:rPr lang="en-US" sz="2400" b="1" dirty="0"/>
              <a:t> o </a:t>
            </a:r>
            <a:r>
              <a:rPr lang="en-US" sz="2400" b="1" dirty="0" err="1"/>
              <a:t>cmq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Unità di area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Tabella</a:t>
            </a:r>
            <a:r>
              <a:rPr lang="en-US" sz="2400" b="1" dirty="0"/>
              <a:t> di </a:t>
            </a:r>
            <a:r>
              <a:rPr lang="en-US" sz="2400" b="1"/>
              <a:t>conversione: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29FE6B88-6AF4-4AFB-A320-D346F7268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162" y="1447654"/>
            <a:ext cx="3097676" cy="4501626"/>
          </a:xfrm>
          <a:prstGeom prst="rect">
            <a:avLst/>
          </a:prstGeom>
        </p:spPr>
      </p:pic>
      <p:pic>
        <p:nvPicPr>
          <p:cNvPr id="7" name="Obrázok 6" descr="Obrázok, na ktorom je stôl&#10;&#10;Automaticky generovaný popis">
            <a:extLst>
              <a:ext uri="{FF2B5EF4-FFF2-40B4-BE49-F238E27FC236}">
                <a16:creationId xmlns:a16="http://schemas.microsoft.com/office/drawing/2014/main" id="{C51A03CF-728B-4392-971A-0AC3A554C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837" y="1447654"/>
            <a:ext cx="333753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193" y="980728"/>
            <a:ext cx="8229600" cy="5544616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quantità</a:t>
            </a:r>
            <a:r>
              <a:rPr lang="en-US" sz="2400" b="1" dirty="0"/>
              <a:t> di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presente</a:t>
            </a:r>
            <a:r>
              <a:rPr lang="en-US" sz="2400" b="1" dirty="0"/>
              <a:t> </a:t>
            </a:r>
            <a:r>
              <a:rPr lang="en-US" sz="2400" b="1" dirty="0" err="1"/>
              <a:t>all'interno</a:t>
            </a:r>
            <a:r>
              <a:rPr lang="en-US" sz="2400" b="1" dirty="0"/>
              <a:t>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figura</a:t>
            </a:r>
            <a:r>
              <a:rPr lang="en-US" sz="2400" b="1" dirty="0"/>
              <a:t>.  </a:t>
            </a:r>
            <a:r>
              <a:rPr lang="en-US" sz="2400" b="1" dirty="0" err="1"/>
              <a:t>Calcolare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figura</a:t>
            </a:r>
            <a:r>
              <a:rPr lang="en-US" sz="2400" b="1" dirty="0"/>
              <a:t> o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superficie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utile </a:t>
            </a:r>
            <a:r>
              <a:rPr lang="en-US" sz="2400" b="1" dirty="0" err="1"/>
              <a:t>nella</a:t>
            </a:r>
            <a:r>
              <a:rPr lang="en-US" sz="2400" b="1" dirty="0"/>
              <a:t> vita di tutti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giorni</a:t>
            </a:r>
            <a:r>
              <a:rPr lang="en-US" sz="2400" b="1" dirty="0"/>
              <a:t>, ad </a:t>
            </a:r>
            <a:r>
              <a:rPr lang="en-US" sz="2400" b="1" dirty="0" err="1"/>
              <a:t>esempio</a:t>
            </a:r>
            <a:r>
              <a:rPr lang="en-US" sz="2400" b="1" dirty="0"/>
              <a:t> per </a:t>
            </a:r>
            <a:r>
              <a:rPr lang="en-US" sz="2400" b="1" dirty="0" err="1"/>
              <a:t>sapere</a:t>
            </a:r>
            <a:r>
              <a:rPr lang="en-US" sz="2400" b="1" dirty="0"/>
              <a:t> quanta </a:t>
            </a:r>
            <a:r>
              <a:rPr lang="en-US" sz="2400" b="1" dirty="0" err="1"/>
              <a:t>vernice</a:t>
            </a:r>
            <a:r>
              <a:rPr lang="en-US" sz="2400" b="1" dirty="0"/>
              <a:t> </a:t>
            </a:r>
            <a:r>
              <a:rPr lang="en-US" sz="2400" b="1" dirty="0" err="1"/>
              <a:t>comprare</a:t>
            </a:r>
            <a:r>
              <a:rPr lang="en-US" sz="2400" b="1" dirty="0"/>
              <a:t> per </a:t>
            </a:r>
            <a:r>
              <a:rPr lang="en-US" sz="2400" b="1" dirty="0" err="1"/>
              <a:t>ricoprire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parete</a:t>
            </a:r>
            <a:r>
              <a:rPr lang="en-US" sz="2400" b="1" dirty="0"/>
              <a:t> o </a:t>
            </a:r>
            <a:r>
              <a:rPr lang="en-US" sz="2400" b="1" dirty="0" err="1"/>
              <a:t>quanti</a:t>
            </a:r>
            <a:r>
              <a:rPr lang="en-US" sz="2400" b="1" dirty="0"/>
              <a:t> semi </a:t>
            </a:r>
            <a:r>
              <a:rPr lang="en-US" sz="2400" b="1" dirty="0" err="1"/>
              <a:t>d'erba</a:t>
            </a:r>
            <a:r>
              <a:rPr lang="en-US" sz="2400" b="1" dirty="0"/>
              <a:t> </a:t>
            </a:r>
            <a:r>
              <a:rPr lang="en-US" sz="2400" b="1" dirty="0" err="1"/>
              <a:t>servono</a:t>
            </a:r>
            <a:r>
              <a:rPr lang="en-US" sz="2400" b="1" dirty="0"/>
              <a:t> per </a:t>
            </a:r>
            <a:r>
              <a:rPr lang="en-US" sz="2400" b="1" dirty="0" err="1"/>
              <a:t>seminare</a:t>
            </a:r>
            <a:r>
              <a:rPr lang="en-US" sz="2400" b="1" dirty="0"/>
              <a:t> un </a:t>
            </a:r>
            <a:r>
              <a:rPr lang="en-US" sz="2400" b="1" dirty="0" err="1"/>
              <a:t>prato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di </a:t>
            </a:r>
            <a:r>
              <a:rPr lang="en-US" sz="2400" b="1" dirty="0" err="1"/>
              <a:t>una</a:t>
            </a:r>
            <a:r>
              <a:rPr lang="en-US" sz="2400" b="1" dirty="0"/>
              <a:t> forma </a:t>
            </a:r>
            <a:r>
              <a:rPr lang="en-US" sz="2400" b="1" dirty="0" err="1"/>
              <a:t>bidimensionale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lo </a:t>
            </a:r>
            <a:r>
              <a:rPr lang="en-US" sz="2400" b="1" dirty="0" err="1"/>
              <a:t>spazio</a:t>
            </a:r>
            <a:r>
              <a:rPr lang="en-US" sz="2400" b="1" dirty="0"/>
              <a:t> da </a:t>
            </a:r>
            <a:r>
              <a:rPr lang="en-US" sz="2400" b="1" dirty="0" err="1"/>
              <a:t>essa</a:t>
            </a:r>
            <a:r>
              <a:rPr lang="en-US" sz="2400" b="1" dirty="0"/>
              <a:t> </a:t>
            </a:r>
            <a:r>
              <a:rPr lang="en-US" sz="2400" b="1" dirty="0" err="1"/>
              <a:t>occupato</a:t>
            </a:r>
            <a:r>
              <a:rPr lang="en-US" sz="2400" b="1" dirty="0"/>
              <a:t>. Nel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dato</a:t>
            </a:r>
            <a:r>
              <a:rPr lang="en-US" sz="2400" b="1" dirty="0"/>
              <a:t>, lo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ombreggiato</a:t>
            </a:r>
            <a:r>
              <a:rPr lang="en-US" sz="2400" b="1" dirty="0"/>
              <a:t> in </a:t>
            </a:r>
            <a:r>
              <a:rPr lang="en-US" sz="2400" b="1" dirty="0" err="1"/>
              <a:t>blu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 descr="Obrázok, na ktorom je námestie&#10;&#10;Automaticky generovaný popis">
            <a:extLst>
              <a:ext uri="{FF2B5EF4-FFF2-40B4-BE49-F238E27FC236}">
                <a16:creationId xmlns:a16="http://schemas.microsoft.com/office/drawing/2014/main" id="{FBAD57B8-8BD5-473A-9DA6-70D5EB3F6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640" y="3068960"/>
            <a:ext cx="2058705" cy="20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Calculating Area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Lo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occupato</a:t>
            </a:r>
            <a:r>
              <a:rPr lang="en-US" sz="2400" b="1" dirty="0"/>
              <a:t> </a:t>
            </a:r>
            <a:r>
              <a:rPr lang="en-US" sz="2400" b="1" dirty="0" err="1"/>
              <a:t>dalla</a:t>
            </a:r>
            <a:r>
              <a:rPr lang="en-US" sz="2400" b="1" dirty="0"/>
              <a:t> piscina sopra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calcolato</a:t>
            </a:r>
            <a:r>
              <a:rPr lang="en-US" sz="2400" b="1" dirty="0"/>
              <a:t> </a:t>
            </a:r>
            <a:r>
              <a:rPr lang="en-US" sz="2400" b="1" dirty="0" err="1"/>
              <a:t>trovando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piscina.</a:t>
            </a:r>
          </a:p>
          <a:p>
            <a:pPr marL="0" indent="0" algn="just">
              <a:buNone/>
            </a:pPr>
            <a:r>
              <a:rPr lang="en-US" sz="2400" b="1" dirty="0" err="1"/>
              <a:t>Oppure</a:t>
            </a:r>
            <a:r>
              <a:rPr lang="en-US" sz="2400" b="1" dirty="0"/>
              <a:t> </a:t>
            </a:r>
            <a:r>
              <a:rPr lang="en-US" sz="2400" b="1" dirty="0" err="1"/>
              <a:t>possiamo</a:t>
            </a:r>
            <a:r>
              <a:rPr lang="en-US" sz="2400" b="1" dirty="0"/>
              <a:t> </a:t>
            </a:r>
            <a:r>
              <a:rPr lang="en-US" sz="2400" b="1" dirty="0" err="1"/>
              <a:t>calcolare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campo di forma quadrata per </a:t>
            </a:r>
            <a:r>
              <a:rPr lang="en-US" sz="2400" b="1" dirty="0" err="1"/>
              <a:t>sapere</a:t>
            </a:r>
            <a:r>
              <a:rPr lang="en-US" sz="2400" b="1" dirty="0"/>
              <a:t>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alberi</a:t>
            </a:r>
            <a:r>
              <a:rPr lang="en-US" sz="2400" b="1" dirty="0"/>
              <a:t> da </a:t>
            </a:r>
            <a:r>
              <a:rPr lang="en-US" sz="2400" b="1" dirty="0" err="1"/>
              <a:t>piantare</a:t>
            </a:r>
            <a:r>
              <a:rPr lang="en-US" sz="2400" b="1" dirty="0"/>
              <a:t>. </a:t>
            </a:r>
            <a:r>
              <a:rPr lang="en-US" sz="2400" b="1" dirty="0" err="1"/>
              <a:t>Misuriamo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quadrate.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5540FEF9-DA2A-436E-9595-A130A1606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192" y="3140968"/>
            <a:ext cx="2761615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Calcolo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dell'area</a:t>
            </a:r>
            <a:r>
              <a:rPr lang="en-US" b="1" dirty="0">
                <a:solidFill>
                  <a:srgbClr val="166C59"/>
                </a:solidFill>
              </a:rPr>
              <a:t> con il </a:t>
            </a:r>
            <a:r>
              <a:rPr lang="en-US" b="1" dirty="0" err="1">
                <a:solidFill>
                  <a:srgbClr val="166C59"/>
                </a:solidFill>
              </a:rPr>
              <a:t>metodo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della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griglia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Quando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forma </a:t>
            </a:r>
            <a:r>
              <a:rPr lang="en-US" sz="2400" b="1" dirty="0" err="1"/>
              <a:t>viene</a:t>
            </a:r>
            <a:r>
              <a:rPr lang="en-US" sz="2400" b="1" dirty="0"/>
              <a:t> </a:t>
            </a:r>
            <a:r>
              <a:rPr lang="en-US" sz="2400" b="1" dirty="0" err="1"/>
              <a:t>disegnata</a:t>
            </a:r>
            <a:r>
              <a:rPr lang="en-US" sz="2400" b="1" dirty="0"/>
              <a:t> </a:t>
            </a:r>
            <a:r>
              <a:rPr lang="en-US" sz="2400" b="1" dirty="0" err="1"/>
              <a:t>su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griglia</a:t>
            </a:r>
            <a:r>
              <a:rPr lang="en-US" sz="2400" b="1" dirty="0"/>
              <a:t> in </a:t>
            </a:r>
            <a:r>
              <a:rPr lang="en-US" sz="2400" b="1" dirty="0" err="1"/>
              <a:t>scala</a:t>
            </a:r>
            <a:r>
              <a:rPr lang="en-US" sz="2400" b="1" dirty="0"/>
              <a:t>,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possibile</a:t>
            </a:r>
            <a:r>
              <a:rPr lang="en-US" sz="2400" b="1" dirty="0"/>
              <a:t> </a:t>
            </a:r>
            <a:r>
              <a:rPr lang="en-US" sz="2400" b="1" dirty="0" err="1"/>
              <a:t>trovare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</a:t>
            </a:r>
            <a:r>
              <a:rPr lang="en-US" sz="2400" b="1" dirty="0" err="1"/>
              <a:t>contando</a:t>
            </a:r>
            <a:r>
              <a:rPr lang="en-US" sz="2400" b="1" dirty="0"/>
              <a:t>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quadrati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griglia</a:t>
            </a:r>
            <a:r>
              <a:rPr lang="en-US" sz="2400" b="1" dirty="0"/>
              <a:t> </a:t>
            </a:r>
            <a:r>
              <a:rPr lang="en-US" sz="2400" b="1" dirty="0" err="1"/>
              <a:t>all'interno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forma.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In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esempio</a:t>
            </a:r>
            <a:r>
              <a:rPr lang="en-US" sz="2400" b="1" dirty="0"/>
              <a:t> ci </a:t>
            </a:r>
            <a:r>
              <a:rPr lang="en-US" sz="2400" b="1" dirty="0" err="1"/>
              <a:t>sono</a:t>
            </a:r>
            <a:r>
              <a:rPr lang="en-US" sz="2400" b="1" dirty="0"/>
              <a:t> 10 </a:t>
            </a:r>
            <a:r>
              <a:rPr lang="en-US" sz="2400" b="1" dirty="0" err="1"/>
              <a:t>quadrati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griglia</a:t>
            </a:r>
            <a:r>
              <a:rPr lang="en-US" sz="2400" b="1" dirty="0"/>
              <a:t> </a:t>
            </a:r>
            <a:r>
              <a:rPr lang="en-US" sz="2400" b="1" dirty="0" err="1"/>
              <a:t>all'interno</a:t>
            </a:r>
            <a:r>
              <a:rPr lang="en-US" sz="2400" b="1" dirty="0"/>
              <a:t> del </a:t>
            </a:r>
            <a:r>
              <a:rPr lang="en-US" sz="2400" b="1" dirty="0" err="1"/>
              <a:t>rettangolo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trovare</a:t>
            </a:r>
            <a:r>
              <a:rPr lang="en-US" sz="2400" b="1" dirty="0"/>
              <a:t> il </a:t>
            </a:r>
            <a:r>
              <a:rPr lang="en-US" sz="2400" b="1" dirty="0" err="1"/>
              <a:t>valore</a:t>
            </a:r>
            <a:r>
              <a:rPr lang="en-US" sz="2400" b="1" dirty="0"/>
              <a:t> </a:t>
            </a:r>
            <a:r>
              <a:rPr lang="en-US" sz="2400" b="1" dirty="0" err="1"/>
              <a:t>dell'area</a:t>
            </a:r>
            <a:r>
              <a:rPr lang="en-US" sz="2400" b="1" dirty="0"/>
              <a:t> con il </a:t>
            </a:r>
            <a:r>
              <a:rPr lang="en-US" sz="2400" b="1" dirty="0" err="1"/>
              <a:t>metodo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griglia</a:t>
            </a:r>
            <a:r>
              <a:rPr lang="en-US" sz="2400" b="1" dirty="0"/>
              <a:t>,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necessario</a:t>
            </a:r>
            <a:r>
              <a:rPr lang="en-US" sz="2400" b="1" dirty="0"/>
              <a:t> </a:t>
            </a:r>
            <a:r>
              <a:rPr lang="en-US" sz="2400" b="1" dirty="0" err="1"/>
              <a:t>conoscere</a:t>
            </a:r>
            <a:r>
              <a:rPr lang="en-US" sz="2400" b="1" dirty="0"/>
              <a:t> le </a:t>
            </a:r>
            <a:r>
              <a:rPr lang="en-US" sz="2400" b="1" dirty="0" err="1"/>
              <a:t>dimensioni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un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griglia</a:t>
            </a:r>
            <a:r>
              <a:rPr lang="en-US" sz="2400" b="1" dirty="0"/>
              <a:t> </a:t>
            </a:r>
            <a:r>
              <a:rPr lang="en-US" sz="2400" b="1" dirty="0" err="1"/>
              <a:t>rappresenta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 descr="Obrázok, na ktorom je šodži, krížovka&#10;&#10;Automaticky generovaný popis">
            <a:extLst>
              <a:ext uri="{FF2B5EF4-FFF2-40B4-BE49-F238E27FC236}">
                <a16:creationId xmlns:a16="http://schemas.microsoft.com/office/drawing/2014/main" id="{2A50B364-2BBD-46DB-814E-6377DD435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261" y="2852936"/>
            <a:ext cx="2389478" cy="135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Calcolo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dell'area</a:t>
            </a:r>
            <a:r>
              <a:rPr lang="en-US" b="1" dirty="0">
                <a:solidFill>
                  <a:srgbClr val="166C59"/>
                </a:solidFill>
              </a:rPr>
              <a:t> con il </a:t>
            </a:r>
            <a:r>
              <a:rPr lang="en-US" b="1" dirty="0" err="1">
                <a:solidFill>
                  <a:srgbClr val="166C59"/>
                </a:solidFill>
              </a:rPr>
              <a:t>metodo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della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griglia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esempio</a:t>
            </a:r>
            <a:r>
              <a:rPr lang="en-US" sz="2400" b="1" dirty="0"/>
              <a:t> </a:t>
            </a:r>
            <a:r>
              <a:rPr lang="en-US" sz="2400" b="1" dirty="0" err="1"/>
              <a:t>utilizza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centimetri</a:t>
            </a:r>
            <a:r>
              <a:rPr lang="en-US" sz="2400" b="1" dirty="0"/>
              <a:t>, ma lo </a:t>
            </a:r>
            <a:r>
              <a:rPr lang="en-US" sz="2400" b="1" dirty="0" err="1"/>
              <a:t>stesso</a:t>
            </a:r>
            <a:r>
              <a:rPr lang="en-US" sz="2400" b="1" dirty="0"/>
              <a:t> </a:t>
            </a:r>
            <a:r>
              <a:rPr lang="en-US" sz="2400" b="1" dirty="0" err="1"/>
              <a:t>metodo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applica</a:t>
            </a:r>
            <a:r>
              <a:rPr lang="en-US" sz="2400" b="1" dirty="0"/>
              <a:t> a </a:t>
            </a:r>
            <a:r>
              <a:rPr lang="en-US" sz="2400" b="1" dirty="0" err="1"/>
              <a:t>qualsiasi</a:t>
            </a:r>
            <a:r>
              <a:rPr lang="en-US" sz="2400" b="1" dirty="0"/>
              <a:t> </a:t>
            </a:r>
            <a:r>
              <a:rPr lang="en-US" sz="2400" b="1" dirty="0" err="1"/>
              <a:t>unità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o </a:t>
            </a:r>
            <a:r>
              <a:rPr lang="en-US" sz="2400" b="1" dirty="0" err="1"/>
              <a:t>distanza</a:t>
            </a:r>
            <a:r>
              <a:rPr lang="en-US" sz="2400" b="1" dirty="0"/>
              <a:t>. Ad </a:t>
            </a:r>
            <a:r>
              <a:rPr lang="en-US" sz="2400" b="1" dirty="0" err="1"/>
              <a:t>esempio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possono</a:t>
            </a:r>
            <a:r>
              <a:rPr lang="en-US" sz="2400" b="1" dirty="0"/>
              <a:t> </a:t>
            </a:r>
            <a:r>
              <a:rPr lang="en-US" sz="2400" b="1" dirty="0" err="1"/>
              <a:t>utilizzare</a:t>
            </a:r>
            <a:r>
              <a:rPr lang="en-US" sz="2400" b="1" dirty="0"/>
              <a:t> </a:t>
            </a:r>
            <a:r>
              <a:rPr lang="en-US" sz="2400" b="1" dirty="0" err="1"/>
              <a:t>pollici</a:t>
            </a:r>
            <a:r>
              <a:rPr lang="en-US" sz="2400" b="1" dirty="0"/>
              <a:t>, </a:t>
            </a:r>
            <a:r>
              <a:rPr lang="en-US" sz="2400" b="1" dirty="0" err="1"/>
              <a:t>metri</a:t>
            </a:r>
            <a:r>
              <a:rPr lang="en-US" sz="2400" b="1" dirty="0"/>
              <a:t>, </a:t>
            </a:r>
            <a:r>
              <a:rPr lang="en-US" sz="2400" b="1" dirty="0" err="1"/>
              <a:t>miglia</a:t>
            </a:r>
            <a:r>
              <a:rPr lang="en-US" sz="2400" b="1" dirty="0"/>
              <a:t>, </a:t>
            </a:r>
            <a:r>
              <a:rPr lang="en-US" sz="2400" b="1" dirty="0" err="1"/>
              <a:t>piedi</a:t>
            </a:r>
            <a:r>
              <a:rPr lang="en-US" sz="2400" b="1" dirty="0"/>
              <a:t>, </a:t>
            </a:r>
            <a:r>
              <a:rPr lang="en-US" sz="2400" b="1" dirty="0" err="1"/>
              <a:t>ecc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Ci </a:t>
            </a:r>
            <a:r>
              <a:rPr lang="en-US" sz="2400" b="1" dirty="0" err="1"/>
              <a:t>sono</a:t>
            </a:r>
            <a:r>
              <a:rPr lang="en-US" sz="2400" b="1" dirty="0"/>
              <a:t> 16 </a:t>
            </a:r>
            <a:r>
              <a:rPr lang="en-US" sz="2400" b="1" dirty="0" err="1"/>
              <a:t>quadratini</a:t>
            </a:r>
            <a:r>
              <a:rPr lang="en-US" sz="2400" b="1" dirty="0"/>
              <a:t>, </a:t>
            </a:r>
            <a:r>
              <a:rPr lang="en-US" sz="2400" b="1" dirty="0" err="1"/>
              <a:t>quindi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grande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di 16 </a:t>
            </a:r>
            <a:r>
              <a:rPr lang="en-US" sz="2400" b="1" dirty="0" err="1"/>
              <a:t>centimetri</a:t>
            </a:r>
            <a:r>
              <a:rPr lang="en-US" sz="2400" b="1" dirty="0"/>
              <a:t> </a:t>
            </a:r>
            <a:r>
              <a:rPr lang="en-US" sz="2400" b="1" dirty="0" err="1"/>
              <a:t>quadrati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In </a:t>
            </a:r>
            <a:r>
              <a:rPr lang="en-US" sz="2400" b="1" dirty="0" err="1"/>
              <a:t>matematica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abbrevia</a:t>
            </a:r>
            <a:r>
              <a:rPr lang="en-US" sz="2400" b="1" dirty="0"/>
              <a:t> "</a:t>
            </a:r>
            <a:r>
              <a:rPr lang="en-US" sz="2400" b="1" dirty="0" err="1"/>
              <a:t>centimetri</a:t>
            </a:r>
            <a:r>
              <a:rPr lang="en-US" sz="2400" b="1" dirty="0"/>
              <a:t> </a:t>
            </a:r>
            <a:r>
              <a:rPr lang="en-US" sz="2400" b="1" dirty="0" err="1"/>
              <a:t>quadrati</a:t>
            </a:r>
            <a:r>
              <a:rPr lang="en-US" sz="2400" b="1" dirty="0"/>
              <a:t>" in cm2.  Il 2 </a:t>
            </a:r>
            <a:r>
              <a:rPr lang="en-US" sz="2400" b="1" dirty="0" err="1"/>
              <a:t>significa</a:t>
            </a:r>
            <a:r>
              <a:rPr lang="en-US" sz="2400" b="1" dirty="0"/>
              <a:t> "al </a:t>
            </a:r>
            <a:r>
              <a:rPr lang="en-US" sz="2400" b="1" dirty="0" err="1"/>
              <a:t>quadrato</a:t>
            </a:r>
            <a:r>
              <a:rPr lang="en-US" sz="2400" b="1" dirty="0"/>
              <a:t>". 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 descr="Obrázok, na ktorom je text, šodži, krížovka, ClipArt&#10;&#10;Automaticky generovaný popis">
            <a:extLst>
              <a:ext uri="{FF2B5EF4-FFF2-40B4-BE49-F238E27FC236}">
                <a16:creationId xmlns:a16="http://schemas.microsoft.com/office/drawing/2014/main" id="{F1D0BEAF-6B36-41E1-91F5-4D1B0FDAE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462" y="2863056"/>
            <a:ext cx="1497177" cy="171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quadrato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definita</a:t>
            </a:r>
            <a:r>
              <a:rPr lang="en-US" sz="2400" b="1" dirty="0"/>
              <a:t> come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unità</a:t>
            </a:r>
            <a:r>
              <a:rPr lang="en-US" sz="2400" b="1" dirty="0"/>
              <a:t> quadrate </a:t>
            </a:r>
            <a:r>
              <a:rPr lang="en-US" sz="2400" b="1" dirty="0" err="1"/>
              <a:t>necessarie</a:t>
            </a:r>
            <a:r>
              <a:rPr lang="en-US" sz="2400" b="1" dirty="0"/>
              <a:t> per </a:t>
            </a:r>
            <a:r>
              <a:rPr lang="en-US" sz="2400" b="1" dirty="0" err="1"/>
              <a:t>riempire</a:t>
            </a:r>
            <a:r>
              <a:rPr lang="en-US" sz="2400" b="1" dirty="0"/>
              <a:t> un </a:t>
            </a:r>
            <a:r>
              <a:rPr lang="en-US" sz="2400" b="1" dirty="0" err="1"/>
              <a:t>quadrato</a:t>
            </a:r>
            <a:r>
              <a:rPr lang="en-US" sz="2400" b="1" dirty="0"/>
              <a:t>. In </a:t>
            </a:r>
            <a:r>
              <a:rPr lang="en-US" sz="2400" b="1" dirty="0" err="1"/>
              <a:t>altre</a:t>
            </a:r>
            <a:r>
              <a:rPr lang="en-US" sz="2400" b="1" dirty="0"/>
              <a:t> parole, </a:t>
            </a:r>
            <a:r>
              <a:rPr lang="en-US" sz="2400" b="1" dirty="0" err="1"/>
              <a:t>quando</a:t>
            </a:r>
            <a:r>
              <a:rPr lang="en-US" sz="2400" b="1" dirty="0"/>
              <a:t> </a:t>
            </a:r>
            <a:r>
              <a:rPr lang="en-US" sz="2400" b="1" dirty="0" err="1"/>
              <a:t>vogliamo</a:t>
            </a:r>
            <a:r>
              <a:rPr lang="en-US" sz="2400" b="1" dirty="0"/>
              <a:t> </a:t>
            </a:r>
            <a:r>
              <a:rPr lang="en-US" sz="2400" b="1" dirty="0" err="1"/>
              <a:t>trovare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, </a:t>
            </a:r>
            <a:r>
              <a:rPr lang="en-US" sz="2400" b="1" dirty="0" err="1"/>
              <a:t>consideriamo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del </a:t>
            </a:r>
            <a:r>
              <a:rPr lang="en-US" sz="2400" b="1" dirty="0" err="1"/>
              <a:t>suo</a:t>
            </a:r>
            <a:r>
              <a:rPr lang="en-US" sz="2400" b="1" dirty="0"/>
              <a:t> </a:t>
            </a:r>
            <a:r>
              <a:rPr lang="en-US" sz="2400" b="1" dirty="0" err="1"/>
              <a:t>lato</a:t>
            </a:r>
            <a:r>
              <a:rPr lang="en-US" sz="2400" b="1" dirty="0"/>
              <a:t>. </a:t>
            </a:r>
            <a:r>
              <a:rPr lang="en-US" sz="2400" b="1" dirty="0" err="1"/>
              <a:t>Poiché</a:t>
            </a:r>
            <a:r>
              <a:rPr lang="en-US" sz="2400" b="1" dirty="0"/>
              <a:t> tutti </a:t>
            </a:r>
            <a:r>
              <a:rPr lang="en-US" sz="2400" b="1" dirty="0" err="1"/>
              <a:t>i</a:t>
            </a:r>
            <a:r>
              <a:rPr lang="en-US" sz="2400" b="1" dirty="0"/>
              <a:t> lati di un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uguali</a:t>
            </a:r>
            <a:r>
              <a:rPr lang="en-US" sz="2400" b="1" dirty="0"/>
              <a:t>, la </a:t>
            </a:r>
            <a:r>
              <a:rPr lang="en-US" sz="2400" b="1" dirty="0" err="1"/>
              <a:t>sua</a:t>
            </a:r>
            <a:r>
              <a:rPr lang="en-US" sz="2400" b="1" dirty="0"/>
              <a:t> area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prodotto</a:t>
            </a:r>
            <a:r>
              <a:rPr lang="en-US" sz="2400" b="1" dirty="0"/>
              <a:t> </a:t>
            </a:r>
            <a:r>
              <a:rPr lang="en-US" sz="2400" b="1" dirty="0" err="1"/>
              <a:t>dei</a:t>
            </a:r>
            <a:r>
              <a:rPr lang="en-US" sz="2400" b="1" dirty="0"/>
              <a:t> </a:t>
            </a:r>
            <a:r>
              <a:rPr lang="en-US" sz="2400" b="1" dirty="0" err="1"/>
              <a:t>suoi</a:t>
            </a:r>
            <a:r>
              <a:rPr lang="en-US" sz="2400" b="1" dirty="0"/>
              <a:t> due lati. Le </a:t>
            </a:r>
            <a:r>
              <a:rPr lang="en-US" sz="2400" b="1" dirty="0" err="1"/>
              <a:t>unità</a:t>
            </a:r>
            <a:r>
              <a:rPr lang="en-US" sz="2400" b="1" dirty="0"/>
              <a:t> di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comuni</a:t>
            </a:r>
            <a:r>
              <a:rPr lang="en-US" sz="2400" b="1" dirty="0"/>
              <a:t> per </a:t>
            </a:r>
            <a:r>
              <a:rPr lang="en-US" sz="2400" b="1" dirty="0" err="1"/>
              <a:t>misurare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quadrati</a:t>
            </a:r>
            <a:r>
              <a:rPr lang="en-US" sz="2400" b="1" dirty="0"/>
              <a:t> o </a:t>
            </a:r>
            <a:r>
              <a:rPr lang="en-US" sz="2400" b="1" dirty="0" err="1"/>
              <a:t>i</a:t>
            </a:r>
            <a:r>
              <a:rPr lang="en-US" sz="2400" b="1" dirty="0"/>
              <a:t> cm </a:t>
            </a:r>
            <a:r>
              <a:rPr lang="en-US" sz="2400" b="1" dirty="0" err="1"/>
              <a:t>quadrati</a:t>
            </a:r>
            <a:r>
              <a:rPr lang="en-US" sz="2400" b="1" dirty="0"/>
              <a:t>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quadrato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4894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Osservate</a:t>
            </a:r>
            <a:r>
              <a:rPr lang="en-US" sz="2400" b="1" dirty="0"/>
              <a:t> il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mostrato</a:t>
            </a:r>
            <a:r>
              <a:rPr lang="en-US" sz="2400" b="1" dirty="0"/>
              <a:t> di </a:t>
            </a:r>
            <a:r>
              <a:rPr lang="en-US" sz="2400" b="1" dirty="0" err="1"/>
              <a:t>seguito</a:t>
            </a:r>
            <a:r>
              <a:rPr lang="en-US" sz="2400" b="1" dirty="0"/>
              <a:t>. Ha </a:t>
            </a:r>
            <a:r>
              <a:rPr lang="en-US" sz="2400" b="1" dirty="0" err="1"/>
              <a:t>occupato</a:t>
            </a:r>
            <a:r>
              <a:rPr lang="en-US" sz="2400" b="1" dirty="0"/>
              <a:t> 25 </a:t>
            </a:r>
            <a:r>
              <a:rPr lang="en-US" sz="2400" b="1" dirty="0" err="1"/>
              <a:t>quadrati</a:t>
            </a:r>
            <a:r>
              <a:rPr lang="en-US" sz="2400" b="1" dirty="0"/>
              <a:t>. </a:t>
            </a:r>
            <a:r>
              <a:rPr lang="en-US" sz="2400" b="1" dirty="0" err="1"/>
              <a:t>Pertanto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di 25 </a:t>
            </a:r>
            <a:r>
              <a:rPr lang="en-US" sz="2400" b="1" dirty="0" err="1"/>
              <a:t>unità</a:t>
            </a:r>
            <a:r>
              <a:rPr lang="en-US" sz="2400" b="1" dirty="0"/>
              <a:t> quadrate. Dalla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possiamo</a:t>
            </a:r>
            <a:r>
              <a:rPr lang="en-US" sz="2400" b="1" dirty="0"/>
              <a:t> </a:t>
            </a:r>
            <a:r>
              <a:rPr lang="en-US" sz="2400" b="1" dirty="0" err="1"/>
              <a:t>osservare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di </a:t>
            </a:r>
            <a:r>
              <a:rPr lang="en-US" sz="2400" b="1" dirty="0" err="1"/>
              <a:t>ogni</a:t>
            </a:r>
            <a:r>
              <a:rPr lang="en-US" sz="2400" b="1" dirty="0"/>
              <a:t> </a:t>
            </a:r>
            <a:r>
              <a:rPr lang="en-US" sz="2400" b="1" dirty="0" err="1"/>
              <a:t>lato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di 5 </a:t>
            </a:r>
            <a:r>
              <a:rPr lang="en-US" sz="2400" b="1" dirty="0" err="1"/>
              <a:t>unità</a:t>
            </a:r>
            <a:r>
              <a:rPr lang="en-US" sz="2400" b="1" dirty="0"/>
              <a:t>. </a:t>
            </a:r>
            <a:r>
              <a:rPr lang="en-US" sz="2400" b="1" dirty="0" err="1"/>
              <a:t>Pertanto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prodotto</a:t>
            </a:r>
            <a:r>
              <a:rPr lang="en-US" sz="2400" b="1" dirty="0"/>
              <a:t> </a:t>
            </a:r>
            <a:r>
              <a:rPr lang="en-US" sz="2400" b="1" dirty="0" err="1"/>
              <a:t>dei</a:t>
            </a:r>
            <a:r>
              <a:rPr lang="en-US" sz="2400" b="1" dirty="0"/>
              <a:t> </a:t>
            </a:r>
            <a:r>
              <a:rPr lang="en-US" sz="2400" b="1" dirty="0" err="1"/>
              <a:t>suoi</a:t>
            </a:r>
            <a:r>
              <a:rPr lang="en-US" sz="2400" b="1" dirty="0"/>
              <a:t> lati. Area del </a:t>
            </a:r>
            <a:r>
              <a:rPr lang="en-US" sz="2400" b="1" dirty="0" err="1"/>
              <a:t>quadrato</a:t>
            </a:r>
            <a:r>
              <a:rPr lang="en-US" sz="2400" b="1" dirty="0"/>
              <a:t> = </a:t>
            </a:r>
            <a:r>
              <a:rPr lang="en-US" sz="2400" b="1" dirty="0" err="1"/>
              <a:t>lato</a:t>
            </a:r>
            <a:r>
              <a:rPr lang="en-US" sz="2400" b="1" dirty="0"/>
              <a:t> × </a:t>
            </a:r>
            <a:r>
              <a:rPr lang="en-US" sz="2400" b="1" dirty="0" err="1"/>
              <a:t>lato</a:t>
            </a:r>
            <a:r>
              <a:rPr lang="en-US" sz="2400" b="1" dirty="0"/>
              <a:t> = 5 × 5 = 25 </a:t>
            </a:r>
            <a:r>
              <a:rPr lang="en-US" sz="2400" b="1" dirty="0" err="1"/>
              <a:t>unità</a:t>
            </a:r>
            <a:r>
              <a:rPr lang="en-US" sz="2400" b="1" dirty="0"/>
              <a:t> quadrate.</a:t>
            </a:r>
            <a:endParaRPr lang="el-GR" sz="2400" b="1" dirty="0"/>
          </a:p>
        </p:txBody>
      </p:sp>
      <p:pic>
        <p:nvPicPr>
          <p:cNvPr id="6" name="Obrázok 5" descr="Obrázok, na ktorom je text, šodži, krížovka&#10;&#10;Automaticky generovaný popis">
            <a:extLst>
              <a:ext uri="{FF2B5EF4-FFF2-40B4-BE49-F238E27FC236}">
                <a16:creationId xmlns:a16="http://schemas.microsoft.com/office/drawing/2014/main" id="{3E4E3AEA-42FB-4B8F-9EFF-C7E5022A6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836" y="3212976"/>
            <a:ext cx="29523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quadrato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Area di un </a:t>
            </a:r>
            <a:r>
              <a:rPr lang="en-US" sz="2400" b="1" dirty="0" err="1"/>
              <a:t>quadrato</a:t>
            </a:r>
            <a:r>
              <a:rPr lang="en-US" sz="2400" b="1" dirty="0"/>
              <a:t> = </a:t>
            </a:r>
            <a:r>
              <a:rPr lang="en-US" sz="2400" b="1" dirty="0" err="1"/>
              <a:t>Lato</a:t>
            </a:r>
            <a:r>
              <a:rPr lang="en-US" sz="2400" b="1" dirty="0"/>
              <a:t> × </a:t>
            </a:r>
            <a:r>
              <a:rPr lang="en-US" sz="2400" b="1" dirty="0" err="1"/>
              <a:t>Lato</a:t>
            </a:r>
            <a:r>
              <a:rPr lang="en-US" sz="2400" b="1" dirty="0"/>
              <a:t> = S</a:t>
            </a:r>
            <a:r>
              <a:rPr lang="en-US" sz="2400" b="1" baseline="30000" dirty="0"/>
              <a:t>2</a:t>
            </a:r>
          </a:p>
          <a:p>
            <a:pPr marL="0" indent="0" algn="just">
              <a:buNone/>
            </a:pPr>
            <a:r>
              <a:rPr lang="en-US" sz="2400" b="1" dirty="0" err="1"/>
              <a:t>Algebricamente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trova</a:t>
            </a:r>
            <a:r>
              <a:rPr lang="en-US" sz="2400" b="1" dirty="0"/>
              <a:t> </a:t>
            </a:r>
            <a:r>
              <a:rPr lang="en-US" sz="2400" b="1" dirty="0" err="1"/>
              <a:t>elevando</a:t>
            </a:r>
            <a:r>
              <a:rPr lang="en-US" sz="2400" b="1" dirty="0"/>
              <a:t> al </a:t>
            </a:r>
            <a:r>
              <a:rPr lang="en-US" sz="2400" b="1" dirty="0" err="1"/>
              <a:t>quadrato</a:t>
            </a:r>
            <a:r>
              <a:rPr lang="en-US" sz="2400" b="1" dirty="0"/>
              <a:t> il </a:t>
            </a:r>
            <a:r>
              <a:rPr lang="en-US" sz="2400" b="1" dirty="0" err="1"/>
              <a:t>numero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rappresenta</a:t>
            </a:r>
            <a:r>
              <a:rPr lang="en-US" sz="2400" b="1" dirty="0"/>
              <a:t> la </a:t>
            </a:r>
            <a:r>
              <a:rPr lang="en-US" sz="2400" b="1" dirty="0" err="1"/>
              <a:t>misura</a:t>
            </a:r>
            <a:r>
              <a:rPr lang="en-US" sz="2400" b="1" dirty="0"/>
              <a:t> del </a:t>
            </a:r>
            <a:r>
              <a:rPr lang="en-US" sz="2400" b="1" dirty="0" err="1"/>
              <a:t>lato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. </a:t>
            </a:r>
            <a:r>
              <a:rPr lang="en-US" sz="2400" b="1" dirty="0" err="1"/>
              <a:t>Utilizziamo</a:t>
            </a:r>
            <a:r>
              <a:rPr lang="en-US" sz="2400" b="1" dirty="0"/>
              <a:t> </a:t>
            </a:r>
            <a:r>
              <a:rPr lang="en-US" sz="2400" b="1" dirty="0" err="1"/>
              <a:t>ora</a:t>
            </a:r>
            <a:r>
              <a:rPr lang="en-US" sz="2400" b="1" dirty="0"/>
              <a:t> </a:t>
            </a:r>
            <a:r>
              <a:rPr lang="en-US" sz="2400" b="1" dirty="0" err="1"/>
              <a:t>questa</a:t>
            </a:r>
            <a:r>
              <a:rPr lang="en-US" sz="2400" b="1" dirty="0"/>
              <a:t> formula per </a:t>
            </a:r>
            <a:r>
              <a:rPr lang="en-US" sz="2400" b="1" dirty="0" err="1"/>
              <a:t>trovare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 di </a:t>
            </a:r>
            <a:r>
              <a:rPr lang="en-US" sz="2400" b="1" dirty="0" err="1"/>
              <a:t>lato</a:t>
            </a:r>
            <a:r>
              <a:rPr lang="en-US" sz="2400" b="1" dirty="0"/>
              <a:t> 7 cm. </a:t>
            </a:r>
            <a:r>
              <a:rPr lang="en-US" sz="2400" b="1" dirty="0" err="1"/>
              <a:t>Sappiamo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quadrato</a:t>
            </a:r>
            <a:r>
              <a:rPr lang="en-US" sz="2400" b="1" dirty="0"/>
              <a:t> = </a:t>
            </a:r>
            <a:r>
              <a:rPr lang="en-US" sz="2400" b="1" dirty="0" err="1"/>
              <a:t>lato</a:t>
            </a:r>
            <a:r>
              <a:rPr lang="en-US" sz="2400" b="1" dirty="0"/>
              <a:t> × </a:t>
            </a:r>
            <a:r>
              <a:rPr lang="en-US" sz="2400" b="1" dirty="0" err="1"/>
              <a:t>lato</a:t>
            </a:r>
            <a:r>
              <a:rPr lang="en-US" sz="2400" b="1" dirty="0"/>
              <a:t>. </a:t>
            </a:r>
            <a:r>
              <a:rPr lang="en-US" sz="2400" b="1" dirty="0" err="1"/>
              <a:t>Sostituendo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 del </a:t>
            </a:r>
            <a:r>
              <a:rPr lang="en-US" sz="2400" b="1" dirty="0" err="1"/>
              <a:t>lato</a:t>
            </a:r>
            <a:r>
              <a:rPr lang="en-US" sz="2400" b="1" dirty="0"/>
              <a:t> di 7 cm, 7 × 7 = 49. </a:t>
            </a:r>
            <a:r>
              <a:rPr lang="en-US" sz="2400" b="1" dirty="0" err="1"/>
              <a:t>Pertanto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del </a:t>
            </a:r>
            <a:r>
              <a:rPr lang="en-US" sz="2400" b="1" dirty="0" err="1"/>
              <a:t>quadrato</a:t>
            </a:r>
            <a:r>
              <a:rPr lang="en-US" sz="2400" b="1" dirty="0"/>
              <a:t> </a:t>
            </a:r>
            <a:r>
              <a:rPr lang="en-US" sz="2400" b="1" dirty="0" err="1"/>
              <a:t>dato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49 cm</a:t>
            </a:r>
            <a:r>
              <a:rPr lang="en-US" sz="2400" b="1" baseline="30000" dirty="0"/>
              <a:t>2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1B6D22F-C20D-4494-A0F2-2943CC702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789040"/>
            <a:ext cx="2400072" cy="242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Calcolare l’area di un rettangolo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387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definizione</a:t>
            </a:r>
            <a:r>
              <a:rPr lang="en-US" sz="2400" b="1" dirty="0"/>
              <a:t>, </a:t>
            </a:r>
            <a:r>
              <a:rPr lang="en-US" sz="2400" b="1" dirty="0" err="1"/>
              <a:t>l'area</a:t>
            </a:r>
            <a:r>
              <a:rPr lang="en-US" sz="2400" b="1" dirty="0"/>
              <a:t> di 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regione</a:t>
            </a:r>
            <a:r>
              <a:rPr lang="en-US" sz="2400" b="1" dirty="0"/>
              <a:t> </a:t>
            </a:r>
            <a:r>
              <a:rPr lang="en-US" sz="2400" b="1" dirty="0" err="1"/>
              <a:t>racchiusa</a:t>
            </a:r>
            <a:r>
              <a:rPr lang="en-US" sz="2400" b="1" dirty="0"/>
              <a:t> dal </a:t>
            </a:r>
            <a:r>
              <a:rPr lang="en-US" sz="2400" b="1" dirty="0" err="1"/>
              <a:t>rettangolo</a:t>
            </a:r>
            <a:r>
              <a:rPr lang="en-US" sz="2400" b="1" dirty="0"/>
              <a:t> in un piano </a:t>
            </a:r>
            <a:r>
              <a:rPr lang="en-US" sz="2400" b="1" dirty="0" err="1"/>
              <a:t>bidimensionale</a:t>
            </a:r>
            <a:r>
              <a:rPr lang="en-US" sz="2400" b="1" dirty="0"/>
              <a:t>. 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un </a:t>
            </a:r>
            <a:r>
              <a:rPr lang="en-US" sz="2400" b="1" dirty="0" err="1"/>
              <a:t>poligono</a:t>
            </a:r>
            <a:r>
              <a:rPr lang="en-US" sz="2400" b="1" dirty="0"/>
              <a:t> </a:t>
            </a:r>
            <a:r>
              <a:rPr lang="en-US" sz="2400" b="1" dirty="0" err="1"/>
              <a:t>bidimensionale</a:t>
            </a:r>
            <a:r>
              <a:rPr lang="en-US" sz="2400" b="1" dirty="0"/>
              <a:t> con quattro lati, quattro </a:t>
            </a:r>
            <a:r>
              <a:rPr lang="en-US" sz="2400" b="1" dirty="0" err="1"/>
              <a:t>angoli</a:t>
            </a:r>
            <a:r>
              <a:rPr lang="en-US" sz="2400" b="1" dirty="0"/>
              <a:t> e quattro </a:t>
            </a:r>
            <a:r>
              <a:rPr lang="en-US" sz="2400" b="1" dirty="0" err="1"/>
              <a:t>vertici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composto</a:t>
            </a:r>
            <a:r>
              <a:rPr lang="en-US" sz="2400" b="1" dirty="0"/>
              <a:t> da due lati: </a:t>
            </a:r>
            <a:r>
              <a:rPr lang="en-US" sz="2400" b="1" dirty="0" err="1"/>
              <a:t>lunghezza</a:t>
            </a:r>
            <a:r>
              <a:rPr lang="en-US" sz="2400" b="1" dirty="0"/>
              <a:t> (L) e </a:t>
            </a:r>
            <a:r>
              <a:rPr lang="en-US" sz="2400" b="1" dirty="0" err="1"/>
              <a:t>larghezza</a:t>
            </a:r>
            <a:r>
              <a:rPr lang="en-US" sz="2400" b="1" dirty="0"/>
              <a:t> (W). La </a:t>
            </a:r>
            <a:r>
              <a:rPr lang="en-US" sz="2400" b="1" dirty="0" err="1"/>
              <a:t>lunghezza</a:t>
            </a:r>
            <a:r>
              <a:rPr lang="en-US" sz="2400" b="1" dirty="0"/>
              <a:t> di 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lato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lungo</a:t>
            </a:r>
            <a:r>
              <a:rPr lang="en-US" sz="2400" b="1" dirty="0"/>
              <a:t>, </a:t>
            </a:r>
            <a:r>
              <a:rPr lang="en-US" sz="2400" b="1" dirty="0" err="1"/>
              <a:t>mentre</a:t>
            </a:r>
            <a:r>
              <a:rPr lang="en-US" sz="2400" b="1" dirty="0"/>
              <a:t> la </a:t>
            </a:r>
            <a:r>
              <a:rPr lang="en-US" sz="2400" b="1" dirty="0" err="1"/>
              <a:t>larghezza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lato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corto</a:t>
            </a:r>
            <a:r>
              <a:rPr lang="en-US" sz="2400" b="1" dirty="0"/>
              <a:t>. La </a:t>
            </a:r>
            <a:r>
              <a:rPr lang="en-US" sz="2400" b="1" dirty="0" err="1"/>
              <a:t>larghezza</a:t>
            </a:r>
            <a:r>
              <a:rPr lang="en-US" sz="2400" b="1" dirty="0"/>
              <a:t> di un </a:t>
            </a:r>
            <a:r>
              <a:rPr lang="en-US" sz="2400" b="1" dirty="0" err="1"/>
              <a:t>rettangolo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talvolta</a:t>
            </a:r>
            <a:r>
              <a:rPr lang="en-US" sz="2400" b="1" dirty="0"/>
              <a:t> </a:t>
            </a:r>
            <a:r>
              <a:rPr lang="en-US" sz="2400" b="1" dirty="0" err="1"/>
              <a:t>indicata</a:t>
            </a:r>
            <a:r>
              <a:rPr lang="en-US" sz="2400" b="1" dirty="0"/>
              <a:t> come </a:t>
            </a:r>
            <a:r>
              <a:rPr lang="en-US" sz="2400" b="1" dirty="0" err="1"/>
              <a:t>ampiezza</a:t>
            </a:r>
            <a:r>
              <a:rPr lang="en-US" sz="2400" b="1" dirty="0"/>
              <a:t> (b).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F5A4EDE4-BCD6-4F52-A100-F1C4CA1D9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4418881"/>
            <a:ext cx="4260101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1410</Words>
  <Application>Microsoft Macintosh PowerPoint</Application>
  <PresentationFormat>Presentazione su schermo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Pensiero computazionale Misure Comparazione Conversione 1</vt:lpstr>
      <vt:lpstr>Calcolare l’area</vt:lpstr>
      <vt:lpstr>Calculating Area</vt:lpstr>
      <vt:lpstr>Calcolo dell'area con il metodo della griglia</vt:lpstr>
      <vt:lpstr>Calcolo dell'area con il metodo della griglia</vt:lpstr>
      <vt:lpstr>Calcolare l’area di un quadrato</vt:lpstr>
      <vt:lpstr>Calcolare l’area di un quadrato</vt:lpstr>
      <vt:lpstr>Calcolare l’area di un quadrato</vt:lpstr>
      <vt:lpstr>Calcolare l’area di un rettangolo</vt:lpstr>
      <vt:lpstr>Calcolare l’area di un rettangolo</vt:lpstr>
      <vt:lpstr>Calcolare l’area di un rettangolo</vt:lpstr>
      <vt:lpstr>Calcolare l’area di un triangolo</vt:lpstr>
      <vt:lpstr>Calcolare l’area di un triangolo</vt:lpstr>
      <vt:lpstr>Formulas</vt:lpstr>
      <vt:lpstr>Units of length</vt:lpstr>
      <vt:lpstr>Unita di lunghezza</vt:lpstr>
      <vt:lpstr>Unita di lunghezza</vt:lpstr>
      <vt:lpstr>Unità di area</vt:lpstr>
      <vt:lpstr>Unità di area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28</cp:revision>
  <dcterms:created xsi:type="dcterms:W3CDTF">2016-10-07T11:12:08Z</dcterms:created>
  <dcterms:modified xsi:type="dcterms:W3CDTF">2022-06-29T07:49:09Z</dcterms:modified>
  <cp:category/>
</cp:coreProperties>
</file>