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8" r:id="rId4"/>
    <p:sldId id="269" r:id="rId5"/>
    <p:sldId id="270" r:id="rId6"/>
    <p:sldId id="271" r:id="rId7"/>
    <p:sldId id="260" r:id="rId8"/>
    <p:sldId id="272" r:id="rId9"/>
    <p:sldId id="259" r:id="rId10"/>
    <p:sldId id="273" r:id="rId11"/>
    <p:sldId id="258" r:id="rId1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90"/>
  </p:normalViewPr>
  <p:slideViewPr>
    <p:cSldViewPr>
      <p:cViewPr varScale="1">
        <p:scale>
          <a:sx n="119" d="100"/>
          <a:sy n="119" d="100"/>
        </p:scale>
        <p:origin x="1440" y="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02/02/23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2/2/23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B1656-30CE-4964-8324-EF746C507530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94662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B1656-30CE-4964-8324-EF746C507530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27576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FB1656-30CE-4964-8324-EF746C507530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624942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4329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44630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b="1" dirty="0" err="1"/>
              <a:t>Eliminazione</a:t>
            </a:r>
            <a:r>
              <a:rPr lang="en-US" b="1" dirty="0"/>
              <a:t> </a:t>
            </a:r>
            <a:r>
              <a:rPr lang="en-US" b="1" dirty="0" err="1"/>
              <a:t>Gaussiana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‹N›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‹N›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204864"/>
            <a:ext cx="8276456" cy="1470025"/>
          </a:xfrm>
        </p:spPr>
        <p:txBody>
          <a:bodyPr/>
          <a:lstStyle/>
          <a:p>
            <a:pPr algn="ctr"/>
            <a:r>
              <a:rPr lang="en-US" b="1" dirty="0" err="1"/>
              <a:t>Eliminazione</a:t>
            </a:r>
            <a:r>
              <a:rPr lang="en-US" b="1" dirty="0"/>
              <a:t> </a:t>
            </a:r>
            <a:r>
              <a:rPr lang="en-US" b="1" dirty="0" err="1"/>
              <a:t>Gaussiana</a:t>
            </a:r>
            <a:endParaRPr lang="el-GR" b="1" dirty="0"/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98321" y="3725405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(3,2,1)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(1,2,3)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(2,2,3)</a:t>
            </a:r>
            <a:endParaRPr sz="1350" dirty="0"/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8863" y="1799962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211981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</a:rPr>
              <a:t>Sia il </a:t>
            </a:r>
            <a:r>
              <a:rPr lang="en-US" sz="1500" dirty="0" err="1">
                <a:latin typeface="Arial Unicode MS" panose="020B0604020202020204" pitchFamily="34" charset="-128"/>
              </a:rPr>
              <a:t>seguente</a:t>
            </a:r>
            <a:r>
              <a:rPr lang="en-US" sz="1500" dirty="0">
                <a:latin typeface="Arial Unicode MS" panose="020B0604020202020204" pitchFamily="34" charset="-128"/>
              </a:rPr>
              <a:t> </a:t>
            </a:r>
            <a:r>
              <a:rPr lang="en-US" sz="1500" dirty="0" err="1">
                <a:latin typeface="Arial Unicode MS" panose="020B0604020202020204" pitchFamily="34" charset="-128"/>
              </a:rPr>
              <a:t>sistema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316998"/>
            <a:ext cx="1520288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</a:t>
            </a: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15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valori</a:t>
            </a: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15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risultanti</a:t>
            </a: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9961" y="1891718"/>
            <a:ext cx="2421710" cy="124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402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"/>
          <p:cNvSpPr txBox="1"/>
          <p:nvPr/>
        </p:nvSpPr>
        <p:spPr>
          <a:xfrm>
            <a:off x="605118" y="3585322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dirty="0">
                <a:latin typeface="Calibri"/>
                <a:cs typeface="Calibri"/>
                <a:sym typeface="Calibri"/>
              </a:rPr>
              <a:t>(</a:t>
            </a:r>
            <a:r>
              <a:rPr lang="en-US" sz="2400" dirty="0" err="1">
                <a:latin typeface="Calibri"/>
                <a:cs typeface="Calibri"/>
                <a:sym typeface="Calibri"/>
              </a:rPr>
              <a:t>lnx</a:t>
            </a:r>
            <a:r>
              <a:rPr lang="en-US" sz="2400" dirty="0">
                <a:latin typeface="Calibri"/>
                <a:cs typeface="Calibri"/>
                <a:sym typeface="Calibri"/>
              </a:rPr>
              <a:t>)+C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 err="1">
                <a:latin typeface="Calibri"/>
                <a:cs typeface="Calibri"/>
                <a:sym typeface="Calibri"/>
              </a:rPr>
              <a:t>ln</a:t>
            </a:r>
            <a:r>
              <a:rPr lang="en-US" sz="2400" dirty="0">
                <a:latin typeface="Calibri"/>
                <a:cs typeface="Calibri"/>
                <a:sym typeface="Calibri"/>
              </a:rPr>
              <a:t>(lnx+7)+C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Lnx+7+C</a:t>
            </a:r>
            <a:endParaRPr sz="1350" dirty="0"/>
          </a:p>
        </p:txBody>
      </p:sp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38886" y="233465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4404" y="2141300"/>
            <a:ext cx="1729029" cy="8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Eliminazione</a:t>
            </a:r>
            <a:r>
              <a:rPr lang="en-US" sz="44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 </a:t>
            </a:r>
            <a:r>
              <a:rPr lang="en-US" sz="4400" b="1" kern="1200" dirty="0" err="1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Gaussiana</a:t>
            </a:r>
            <a:r>
              <a:rPr lang="en-US" dirty="0"/>
              <a:t> 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</a:rPr>
              <a:t>In </a:t>
            </a:r>
            <a:r>
              <a:rPr lang="en-US" dirty="0" err="1">
                <a:solidFill>
                  <a:schemeClr val="tx1"/>
                </a:solidFill>
              </a:rPr>
              <a:t>matematica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l'eliminazione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gaussiana</a:t>
            </a:r>
            <a:r>
              <a:rPr lang="en-US" dirty="0">
                <a:solidFill>
                  <a:schemeClr val="tx1"/>
                </a:solidFill>
              </a:rPr>
              <a:t> (</a:t>
            </a:r>
            <a:r>
              <a:rPr lang="en-US" dirty="0" err="1">
                <a:solidFill>
                  <a:schemeClr val="tx1"/>
                </a:solidFill>
              </a:rPr>
              <a:t>detta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anche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riduzione</a:t>
            </a:r>
            <a:r>
              <a:rPr lang="en-US" dirty="0">
                <a:solidFill>
                  <a:schemeClr val="tx1"/>
                </a:solidFill>
              </a:rPr>
              <a:t> di </a:t>
            </a:r>
            <a:r>
              <a:rPr lang="en-US" dirty="0" err="1">
                <a:solidFill>
                  <a:schemeClr val="tx1"/>
                </a:solidFill>
              </a:rPr>
              <a:t>riga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lang="en-US" dirty="0" err="1">
                <a:solidFill>
                  <a:schemeClr val="tx1"/>
                </a:solidFill>
              </a:rPr>
              <a:t>è</a:t>
            </a:r>
            <a:r>
              <a:rPr lang="en-US" dirty="0">
                <a:solidFill>
                  <a:schemeClr val="tx1"/>
                </a:solidFill>
              </a:rPr>
              <a:t> un </a:t>
            </a:r>
            <a:r>
              <a:rPr lang="en-US" dirty="0" err="1">
                <a:solidFill>
                  <a:schemeClr val="tx1"/>
                </a:solidFill>
              </a:rPr>
              <a:t>metodo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utilizzato</a:t>
            </a:r>
            <a:r>
              <a:rPr lang="en-US" dirty="0">
                <a:solidFill>
                  <a:schemeClr val="tx1"/>
                </a:solidFill>
              </a:rPr>
              <a:t> per </a:t>
            </a:r>
            <a:r>
              <a:rPr lang="en-US" dirty="0" err="1">
                <a:solidFill>
                  <a:schemeClr val="tx1"/>
                </a:solidFill>
              </a:rPr>
              <a:t>risolvere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sistemi</a:t>
            </a:r>
            <a:r>
              <a:rPr lang="en-US" dirty="0">
                <a:solidFill>
                  <a:schemeClr val="tx1"/>
                </a:solidFill>
              </a:rPr>
              <a:t> di </a:t>
            </a:r>
            <a:r>
              <a:rPr lang="en-US" dirty="0" err="1">
                <a:solidFill>
                  <a:schemeClr val="tx1"/>
                </a:solidFill>
              </a:rPr>
              <a:t>equazioni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lineari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Prende</a:t>
            </a:r>
            <a:r>
              <a:rPr lang="en-US" dirty="0">
                <a:solidFill>
                  <a:schemeClr val="tx1"/>
                </a:solidFill>
              </a:rPr>
              <a:t> il </a:t>
            </a:r>
            <a:r>
              <a:rPr lang="en-US" dirty="0" err="1">
                <a:solidFill>
                  <a:schemeClr val="tx1"/>
                </a:solidFill>
              </a:rPr>
              <a:t>nome</a:t>
            </a:r>
            <a:r>
              <a:rPr lang="en-US" dirty="0">
                <a:solidFill>
                  <a:schemeClr val="tx1"/>
                </a:solidFill>
              </a:rPr>
              <a:t> da Carl Friedrich Gauss, un </a:t>
            </a:r>
            <a:r>
              <a:rPr lang="en-US" dirty="0" err="1">
                <a:solidFill>
                  <a:schemeClr val="tx1"/>
                </a:solidFill>
              </a:rPr>
              <a:t>famoso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matematico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tedesco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che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scrisse</a:t>
            </a:r>
            <a:r>
              <a:rPr lang="en-US" dirty="0">
                <a:solidFill>
                  <a:schemeClr val="tx1"/>
                </a:solidFill>
              </a:rPr>
              <a:t> di </a:t>
            </a:r>
            <a:r>
              <a:rPr lang="en-US" dirty="0" err="1">
                <a:solidFill>
                  <a:schemeClr val="tx1"/>
                </a:solidFill>
              </a:rPr>
              <a:t>questo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metodo</a:t>
            </a:r>
            <a:r>
              <a:rPr lang="en-US" dirty="0">
                <a:solidFill>
                  <a:schemeClr val="tx1"/>
                </a:solidFill>
              </a:rPr>
              <a:t> ma non lo </a:t>
            </a:r>
            <a:r>
              <a:rPr lang="en-US" dirty="0" err="1">
                <a:solidFill>
                  <a:schemeClr val="tx1"/>
                </a:solidFill>
              </a:rPr>
              <a:t>inventò</a:t>
            </a:r>
            <a:r>
              <a:rPr lang="en-US" dirty="0">
                <a:solidFill>
                  <a:schemeClr val="tx1"/>
                </a:solidFill>
              </a:rPr>
              <a:t>.</a:t>
            </a:r>
            <a:endParaRPr lang="el-G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Eliminazione</a:t>
            </a:r>
            <a:r>
              <a:rPr lang="en-US" b="1" dirty="0"/>
              <a:t> </a:t>
            </a:r>
            <a:r>
              <a:rPr lang="en-US" b="1" dirty="0" err="1"/>
              <a:t>Gaussiana</a:t>
            </a:r>
            <a:r>
              <a:rPr lang="en-US" dirty="0"/>
              <a:t> 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pic>
        <p:nvPicPr>
          <p:cNvPr id="13" name="Picture 12" descr="metoda eliminarii lui Gauss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851660"/>
            <a:ext cx="4876800" cy="3154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5730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Eliminazione</a:t>
            </a:r>
            <a:r>
              <a:rPr lang="en-US" b="1" dirty="0"/>
              <a:t> </a:t>
            </a:r>
            <a:r>
              <a:rPr lang="en-US" b="1" dirty="0" err="1"/>
              <a:t>Gaussiana</a:t>
            </a:r>
            <a:r>
              <a:rPr lang="en-US" dirty="0"/>
              <a:t> 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>
                <a:solidFill>
                  <a:schemeClr val="tx1"/>
                </a:solidFill>
              </a:rPr>
              <a:t>Il </a:t>
            </a:r>
            <a:r>
              <a:rPr lang="en-US" dirty="0" err="1">
                <a:solidFill>
                  <a:schemeClr val="tx1"/>
                </a:solidFill>
              </a:rPr>
              <a:t>sistema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viene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risolto</a:t>
            </a:r>
            <a:r>
              <a:rPr lang="en-US" dirty="0">
                <a:solidFill>
                  <a:schemeClr val="tx1"/>
                </a:solidFill>
              </a:rPr>
              <a:t> con il </a:t>
            </a:r>
            <a:r>
              <a:rPr lang="en-US" dirty="0" err="1">
                <a:solidFill>
                  <a:schemeClr val="tx1"/>
                </a:solidFill>
              </a:rPr>
              <a:t>metodo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della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sostituzione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inversa</a:t>
            </a:r>
            <a:r>
              <a:rPr lang="en-US" dirty="0">
                <a:solidFill>
                  <a:schemeClr val="tx1"/>
                </a:solidFill>
              </a:rPr>
              <a:t> secondo le </a:t>
            </a:r>
            <a:r>
              <a:rPr lang="en-US" dirty="0" err="1">
                <a:solidFill>
                  <a:schemeClr val="tx1"/>
                </a:solidFill>
              </a:rPr>
              <a:t>relazioni</a:t>
            </a:r>
            <a:r>
              <a:rPr lang="en-US" dirty="0">
                <a:solidFill>
                  <a:schemeClr val="tx1"/>
                </a:solidFill>
              </a:rPr>
              <a:t>:</a:t>
            </a:r>
            <a:endParaRPr lang="el-GR" dirty="0">
              <a:solidFill>
                <a:schemeClr val="tx1"/>
              </a:solidFill>
            </a:endParaRPr>
          </a:p>
        </p:txBody>
      </p:sp>
      <p:pic>
        <p:nvPicPr>
          <p:cNvPr id="5" name="Picture 4" descr="metoda eliminarii lui Gauss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204964"/>
            <a:ext cx="5086310" cy="2024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9348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Eliminazione</a:t>
            </a:r>
            <a:r>
              <a:rPr lang="en-US" b="1" dirty="0"/>
              <a:t> </a:t>
            </a:r>
            <a:r>
              <a:rPr lang="en-US" b="1" dirty="0" err="1"/>
              <a:t>Gaussiana</a:t>
            </a:r>
            <a:r>
              <a:rPr lang="en-US" dirty="0"/>
              <a:t> 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76490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>
                <a:solidFill>
                  <a:schemeClr val="tx1"/>
                </a:solidFill>
              </a:rPr>
              <a:t>L'algoritmo</a:t>
            </a:r>
            <a:r>
              <a:rPr lang="en-US" dirty="0">
                <a:solidFill>
                  <a:schemeClr val="tx1"/>
                </a:solidFill>
              </a:rPr>
              <a:t> non </a:t>
            </a:r>
            <a:r>
              <a:rPr lang="en-US" dirty="0" err="1">
                <a:solidFill>
                  <a:schemeClr val="tx1"/>
                </a:solidFill>
              </a:rPr>
              <a:t>è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complicato</a:t>
            </a:r>
            <a:r>
              <a:rPr lang="en-US" dirty="0">
                <a:solidFill>
                  <a:schemeClr val="tx1"/>
                </a:solidFill>
              </a:rPr>
              <a:t>, ma compare </a:t>
            </a:r>
            <a:r>
              <a:rPr lang="en-US" dirty="0" err="1">
                <a:solidFill>
                  <a:schemeClr val="tx1"/>
                </a:solidFill>
              </a:rPr>
              <a:t>spesso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nelle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gare</a:t>
            </a:r>
            <a:r>
              <a:rPr lang="en-US" dirty="0">
                <a:solidFill>
                  <a:schemeClr val="tx1"/>
                </a:solidFill>
              </a:rPr>
              <a:t> di </a:t>
            </a:r>
            <a:r>
              <a:rPr lang="en-US" dirty="0" err="1">
                <a:solidFill>
                  <a:schemeClr val="tx1"/>
                </a:solidFill>
              </a:rPr>
              <a:t>programmazione</a:t>
            </a:r>
            <a:r>
              <a:rPr lang="en-US" dirty="0">
                <a:solidFill>
                  <a:schemeClr val="tx1"/>
                </a:solidFill>
              </a:rPr>
              <a:t> e ha </a:t>
            </a:r>
            <a:r>
              <a:rPr lang="en-US" dirty="0" err="1">
                <a:solidFill>
                  <a:schemeClr val="tx1"/>
                </a:solidFill>
              </a:rPr>
              <a:t>applicazioni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interessanti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err="1">
                <a:solidFill>
                  <a:schemeClr val="tx1"/>
                </a:solidFill>
              </a:rPr>
              <a:t>Supponiamo</a:t>
            </a:r>
            <a:r>
              <a:rPr lang="en-US" dirty="0">
                <a:solidFill>
                  <a:schemeClr val="tx1"/>
                </a:solidFill>
              </a:rPr>
              <a:t> di </a:t>
            </a:r>
            <a:r>
              <a:rPr lang="en-US" dirty="0" err="1">
                <a:solidFill>
                  <a:schemeClr val="tx1"/>
                </a:solidFill>
              </a:rPr>
              <a:t>avere</a:t>
            </a:r>
            <a:r>
              <a:rPr lang="en-US" dirty="0">
                <a:solidFill>
                  <a:schemeClr val="tx1"/>
                </a:solidFill>
              </a:rPr>
              <a:t> il </a:t>
            </a:r>
            <a:r>
              <a:rPr lang="en-US" dirty="0" err="1">
                <a:solidFill>
                  <a:schemeClr val="tx1"/>
                </a:solidFill>
              </a:rPr>
              <a:t>seguente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sistema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3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Eliminazione</a:t>
            </a:r>
            <a:r>
              <a:rPr lang="en-US" b="1" dirty="0"/>
              <a:t> </a:t>
            </a:r>
            <a:r>
              <a:rPr lang="en-US" b="1" dirty="0" err="1"/>
              <a:t>Gaussiana</a:t>
            </a:r>
            <a:r>
              <a:rPr lang="en-US" dirty="0"/>
              <a:t> 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br>
              <a:rPr lang="en-US" i="1" dirty="0"/>
            </a:b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pic>
        <p:nvPicPr>
          <p:cNvPr id="5" name="Picture 4" descr="\begin{pmatrix}&#10;a_{11} &amp;  a_{12}  &amp; \ldots &amp; a_{1n}\\&#10;a_{21} &amp;  a_{22}  &amp; \ldots &amp; a_{2n}\\&#10;\vdots &amp; \vdots   &amp; \ddots &amp; \vdots\\&#10;a_{n1} &amp;  a_{n2} &amp; \ldots  &amp; a_{nn}&#10;\end{pmatrix} * &#10;\begin{pmatrix}&#10;x_{1} \\&#10;x_{2} \\&#10;\vdots \\&#10;x_{n}&#10;\end{pmatrix} = &#10;\begin{pmatrix}&#10;b_{1} \\&#10;b_{2} \\&#10;\vdots \\&#10;b_{n}&#10;\end{pmatrix}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30" y="1417638"/>
            <a:ext cx="7151139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&#10;\begin{pmatrix}&#10;a_{11} &amp;  a_{12} &amp; \ldots &amp; a_{1n} &amp; b_{1}\\&#10;a_{21} &amp;  a_{22} &amp; \ldots &amp; a_{2n} &amp; b_{2}\\&#10;a_{31} &amp;  a_{32} &amp; \ldots &amp; a_{3n} &amp; b_{3}\\&#10;\vdots &amp; \vdots  &amp; \ddots &amp; \vdots \\&#10;a_{n1} &amp;  a_{n2} &amp; \ldots  &amp; a_{nn} &amp; b_{n}&#10;\end{pmatrix}&#10;&#10;\rightarrow&#10;&#10;\begin{pmatrix}&#10;a_{11} &amp;  a_{12} &amp; \ldots &amp; a_{1n} &amp; b_{1}\\&#10;0      &amp;  a'_{22} &amp; \ldots &amp; a'_{2n} &amp; b'_{2}\\&#10;0      &amp;  0      &amp; \ldots &amp; a'_{3n} &amp; b'_{3}\\&#10;\vdots &amp; \vdots  &amp; \ddots &amp; \vdots \\&#10;0 &amp;  0 &amp; \ldots  &amp; a'_{nn} &amp; b'_{n}&#10;\end{pmatrix}&#10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430" y="3792433"/>
            <a:ext cx="7045647" cy="1856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9721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Eliminazione</a:t>
            </a:r>
            <a:r>
              <a:rPr lang="en-US" b="1" dirty="0"/>
              <a:t> </a:t>
            </a:r>
            <a:r>
              <a:rPr lang="en-US" b="1" dirty="0" err="1"/>
              <a:t>Gaussiana</a:t>
            </a:r>
            <a:r>
              <a:rPr lang="en-US" dirty="0"/>
              <a:t> 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2332856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>
                <a:solidFill>
                  <a:schemeClr val="tx1"/>
                </a:solidFill>
              </a:rPr>
              <a:t>Avendo</a:t>
            </a:r>
            <a:r>
              <a:rPr lang="en-US" dirty="0">
                <a:solidFill>
                  <a:schemeClr val="tx1"/>
                </a:solidFill>
              </a:rPr>
              <a:t> la </a:t>
            </a:r>
            <a:r>
              <a:rPr lang="en-US" dirty="0" err="1">
                <a:solidFill>
                  <a:schemeClr val="tx1"/>
                </a:solidFill>
              </a:rPr>
              <a:t>matrice</a:t>
            </a:r>
            <a:r>
              <a:rPr lang="en-US" dirty="0">
                <a:solidFill>
                  <a:schemeClr val="tx1"/>
                </a:solidFill>
              </a:rPr>
              <a:t> in </a:t>
            </a:r>
            <a:r>
              <a:rPr lang="en-US" dirty="0" err="1">
                <a:solidFill>
                  <a:schemeClr val="tx1"/>
                </a:solidFill>
              </a:rPr>
              <a:t>questa</a:t>
            </a:r>
            <a:r>
              <a:rPr lang="en-US" dirty="0">
                <a:solidFill>
                  <a:schemeClr val="tx1"/>
                </a:solidFill>
              </a:rPr>
              <a:t> forma, </a:t>
            </a:r>
            <a:r>
              <a:rPr lang="en-US" dirty="0" err="1">
                <a:solidFill>
                  <a:schemeClr val="tx1"/>
                </a:solidFill>
              </a:rPr>
              <a:t>possiamo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facilmente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trovare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ogni</a:t>
            </a:r>
            <a:r>
              <a:rPr lang="en-US" dirty="0">
                <a:solidFill>
                  <a:schemeClr val="tx1"/>
                </a:solidFill>
              </a:rPr>
              <a:t> incognita </a:t>
            </a:r>
            <a:r>
              <a:rPr lang="en-US" dirty="0" err="1">
                <a:solidFill>
                  <a:schemeClr val="tx1"/>
                </a:solidFill>
              </a:rPr>
              <a:t>nell'equazione</a:t>
            </a:r>
            <a:r>
              <a:rPr lang="en-US" dirty="0">
                <a:solidFill>
                  <a:schemeClr val="tx1"/>
                </a:solidFill>
              </a:rPr>
              <a:t>, dove le </a:t>
            </a:r>
            <a:r>
              <a:rPr lang="en-US" dirty="0" err="1">
                <a:solidFill>
                  <a:schemeClr val="tx1"/>
                </a:solidFill>
              </a:rPr>
              <a:t>incognite</a:t>
            </a:r>
            <a:r>
              <a:rPr lang="en-US" dirty="0">
                <a:solidFill>
                  <a:schemeClr val="tx1"/>
                </a:solidFill>
              </a:rPr>
              <a:t> con </a:t>
            </a:r>
            <a:r>
              <a:rPr lang="en-US" dirty="0" err="1">
                <a:solidFill>
                  <a:schemeClr val="tx1"/>
                </a:solidFill>
              </a:rPr>
              <a:t>indici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più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bassi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hanno</a:t>
            </a:r>
            <a:r>
              <a:rPr lang="en-US" dirty="0">
                <a:solidFill>
                  <a:schemeClr val="tx1"/>
                </a:solidFill>
              </a:rPr>
              <a:t> il </a:t>
            </a:r>
            <a:r>
              <a:rPr lang="en-US" dirty="0" err="1">
                <a:solidFill>
                  <a:schemeClr val="tx1"/>
                </a:solidFill>
              </a:rPr>
              <a:t>coefficiente</a:t>
            </a:r>
            <a:r>
              <a:rPr lang="en-US" dirty="0">
                <a:solidFill>
                  <a:schemeClr val="tx1"/>
                </a:solidFill>
              </a:rPr>
              <a:t> 0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12" name="Picture 11" descr="&#10;\:&#10;x_{n}=\frac{b'_{n}}{a'_{nn}}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330" y="2866543"/>
            <a:ext cx="1606768" cy="683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x_{n-1}=\frac{b'_{n-1}-a'_{n-1n}*x_{n}}{a'_{n-1n-1}}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853" y="3690985"/>
            <a:ext cx="3173722" cy="640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 x_{i}=\frac{b'_{i}-\sum\limits_{j=i+1}^n a'_{ij}*x_{j}}{a'_{ii}}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245" y="4637376"/>
            <a:ext cx="3090555" cy="10663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98321" y="3717032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(1, 10, 20)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(-5,-2,-1)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(-5,-2,1)</a:t>
            </a:r>
            <a:endParaRPr sz="1350" dirty="0"/>
          </a:p>
        </p:txBody>
      </p:sp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34299" y="1802163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211981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</a:rPr>
              <a:t>Sia il </a:t>
            </a:r>
            <a:r>
              <a:rPr lang="en-US" sz="1500" dirty="0" err="1">
                <a:latin typeface="Arial Unicode MS" panose="020B0604020202020204" pitchFamily="34" charset="-128"/>
              </a:rPr>
              <a:t>seguente</a:t>
            </a:r>
            <a:r>
              <a:rPr lang="en-US" sz="1500" dirty="0">
                <a:latin typeface="Arial Unicode MS" panose="020B0604020202020204" pitchFamily="34" charset="-128"/>
              </a:rPr>
              <a:t> </a:t>
            </a:r>
            <a:r>
              <a:rPr lang="en-US" sz="1500" dirty="0" err="1">
                <a:latin typeface="Arial Unicode MS" panose="020B0604020202020204" pitchFamily="34" charset="-128"/>
              </a:rPr>
              <a:t>sistema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316998"/>
            <a:ext cx="1520288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</a:t>
            </a: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15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valori</a:t>
            </a: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15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risultanti</a:t>
            </a: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</a:p>
        </p:txBody>
      </p:sp>
      <p:pic>
        <p:nvPicPr>
          <p:cNvPr id="21" name="Picture 2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961" y="1872286"/>
            <a:ext cx="2525152" cy="113023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E9392CE-C5C3-9938-7210-3733D7366025}"/>
              </a:ext>
            </a:extLst>
          </p:cNvPr>
          <p:cNvSpPr txBox="1"/>
          <p:nvPr/>
        </p:nvSpPr>
        <p:spPr>
          <a:xfrm>
            <a:off x="1187624" y="977679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/>
              <a:t>Esercizi</a:t>
            </a:r>
            <a:endParaRPr lang="en-US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/>
        </p:nvSpPr>
        <p:spPr>
          <a:xfrm>
            <a:off x="683568" y="3725404"/>
            <a:ext cx="7945951" cy="1177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spAutoFit/>
          </a:bodyPr>
          <a:lstStyle/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ea typeface="Calibri"/>
                <a:cs typeface="Calibri"/>
              </a:rPr>
              <a:t>(-1,0,1)</a:t>
            </a:r>
            <a:endParaRPr sz="1350" dirty="0"/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(-1,1,0)</a:t>
            </a:r>
          </a:p>
          <a:p>
            <a:pPr marL="685800" indent="-685800">
              <a:buClr>
                <a:srgbClr val="196C5A"/>
              </a:buClr>
              <a:buSzPts val="3200"/>
              <a:buFont typeface="Calibri"/>
              <a:buAutoNum type="alphaLcParenR"/>
            </a:pPr>
            <a:r>
              <a:rPr lang="en-US" sz="2400" dirty="0">
                <a:latin typeface="Calibri"/>
                <a:cs typeface="Calibri"/>
                <a:sym typeface="Calibri"/>
              </a:rPr>
              <a:t>(10,10,0)</a:t>
            </a:r>
            <a:endParaRPr sz="1350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8863" y="1799962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434299" y="1781812"/>
            <a:ext cx="211981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latin typeface="Arial Unicode MS" panose="020B0604020202020204" pitchFamily="34" charset="-128"/>
              </a:rPr>
              <a:t>Sia il </a:t>
            </a:r>
            <a:r>
              <a:rPr lang="en-US" sz="1500" dirty="0" err="1">
                <a:latin typeface="Arial Unicode MS" panose="020B0604020202020204" pitchFamily="34" charset="-128"/>
              </a:rPr>
              <a:t>seguente</a:t>
            </a:r>
            <a:r>
              <a:rPr lang="en-US" sz="1500" dirty="0">
                <a:latin typeface="Arial Unicode MS" panose="020B0604020202020204" pitchFamily="34" charset="-128"/>
              </a:rPr>
              <a:t> </a:t>
            </a:r>
            <a:r>
              <a:rPr lang="en-US" sz="1500" dirty="0" err="1">
                <a:latin typeface="Arial Unicode MS" panose="020B0604020202020204" pitchFamily="34" charset="-128"/>
              </a:rPr>
              <a:t>sistema</a:t>
            </a:r>
            <a:endParaRPr lang="en-US" sz="1500" dirty="0"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215967" y="3316998"/>
            <a:ext cx="1520288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</a:t>
            </a: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15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valori</a:t>
            </a: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15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risultanti</a:t>
            </a:r>
            <a:r>
              <a:rPr lang="en-US" sz="15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:</a:t>
            </a:r>
          </a:p>
        </p:txBody>
      </p:sp>
      <p:pic>
        <p:nvPicPr>
          <p:cNvPr id="14" name="Picture 13" descr="metoda eliminarii lui Gauss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372" y="1941759"/>
            <a:ext cx="2702122" cy="1238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2929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221</Words>
  <Application>Microsoft Macintosh PowerPoint</Application>
  <PresentationFormat>Presentazione su schermo (4:3)</PresentationFormat>
  <Paragraphs>44</Paragraphs>
  <Slides>11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6" baseType="lpstr">
      <vt:lpstr>Arial Unicode MS</vt:lpstr>
      <vt:lpstr>Adobe Heiti Std R</vt:lpstr>
      <vt:lpstr>Arial</vt:lpstr>
      <vt:lpstr>Calibri</vt:lpstr>
      <vt:lpstr>Office Theme</vt:lpstr>
      <vt:lpstr>Eliminazione Gaussiana</vt:lpstr>
      <vt:lpstr>Eliminazione Gaussiana </vt:lpstr>
      <vt:lpstr>Eliminazione Gaussiana </vt:lpstr>
      <vt:lpstr>Eliminazione Gaussiana </vt:lpstr>
      <vt:lpstr>Eliminazione Gaussiana </vt:lpstr>
      <vt:lpstr>Eliminazione Gaussiana </vt:lpstr>
      <vt:lpstr>Eliminazione Gaussiana 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Elev</dc:creator>
  <cp:keywords/>
  <dc:description/>
  <cp:lastModifiedBy>Simona Ottaviano</cp:lastModifiedBy>
  <cp:revision>24</cp:revision>
  <dcterms:created xsi:type="dcterms:W3CDTF">2016-10-07T11:12:08Z</dcterms:created>
  <dcterms:modified xsi:type="dcterms:W3CDTF">2023-02-02T10:23:13Z</dcterms:modified>
  <cp:category/>
</cp:coreProperties>
</file>