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6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0" r:id="rId11"/>
    <p:sldId id="271" r:id="rId12"/>
    <p:sldId id="272" r:id="rId13"/>
    <p:sldId id="273" r:id="rId14"/>
    <p:sldId id="275" r:id="rId15"/>
    <p:sldId id="276" r:id="rId16"/>
    <p:sldId id="278" r:id="rId17"/>
    <p:sldId id="279" r:id="rId18"/>
    <p:sldId id="280" r:id="rId19"/>
    <p:sldId id="286" r:id="rId20"/>
    <p:sldId id="287" r:id="rId21"/>
    <p:sldId id="290" r:id="rId22"/>
    <p:sldId id="291" r:id="rId23"/>
    <p:sldId id="292" r:id="rId24"/>
    <p:sldId id="300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6" r:id="rId38"/>
    <p:sldId id="317" r:id="rId39"/>
    <p:sldId id="318" r:id="rId40"/>
    <p:sldId id="319" r:id="rId41"/>
    <p:sldId id="320" r:id="rId42"/>
    <p:sldId id="321" r:id="rId43"/>
    <p:sldId id="322" r:id="rId44"/>
    <p:sldId id="323" r:id="rId45"/>
    <p:sldId id="324" r:id="rId46"/>
    <p:sldId id="325" r:id="rId47"/>
    <p:sldId id="258" r:id="rId48"/>
    <p:sldId id="326" r:id="rId49"/>
    <p:sldId id="327" r:id="rId50"/>
    <p:sldId id="328" r:id="rId51"/>
    <p:sldId id="329" r:id="rId52"/>
    <p:sldId id="330" r:id="rId53"/>
    <p:sldId id="331" r:id="rId54"/>
    <p:sldId id="332" r:id="rId55"/>
    <p:sldId id="266" r:id="rId56"/>
    <p:sldId id="267" r:id="rId57"/>
    <p:sldId id="333" r:id="rId58"/>
    <p:sldId id="269" r:id="rId59"/>
    <p:sldId id="334" r:id="rId60"/>
    <p:sldId id="335" r:id="rId61"/>
    <p:sldId id="336" r:id="rId62"/>
    <p:sldId id="337" r:id="rId63"/>
  </p:sldIdLst>
  <p:sldSz cx="9144000" cy="6858000" type="screen4x3"/>
  <p:notesSz cx="6858000" cy="9144000"/>
  <p:custDataLst>
    <p:tags r:id="rId65"/>
  </p:custDataLst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03.02.2023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Fare clic per modificare gli stili di testo Master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C7A244-676C-4D9C-8EFA-18B47D01D032}" type="slidenum">
              <a:rPr lang="ro-RO" smtClean="0"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39533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643357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8" name="Slide Number Placeholder 5"/>
          <p:cNvSpPr txBox="1"/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t>‹N›</a:t>
            </a:fld>
            <a:endParaRPr lang="el-GR" sz="140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793246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t>‹N›</a:t>
            </a:fld>
            <a:endParaRPr lang="el-GR" sz="140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10690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160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0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p:transition/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alaintuitext.ro/blog/matematica-clasa-a-iii-a-2/" TargetMode="External"/><Relationship Id="rId2" Type="http://schemas.openxmlformats.org/officeDocument/2006/relationships/hyperlink" Target="https://mquest.ro/home/ch?c=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6498"/>
            <a:ext cx="8229600" cy="1143000"/>
          </a:xfrm>
        </p:spPr>
        <p:txBody>
          <a:bodyPr/>
          <a:lstStyle/>
          <a:p>
            <a:pPr algn="ctr"/>
            <a:r>
              <a:rPr lang="en-US" b="1"/>
              <a:t>Cosa sono le frazioni?</a:t>
            </a:r>
            <a:endParaRPr lang="ro-RO" b="1"/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19C3A-5061-E58C-2854-B26DC8CF6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946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b="1">
                <a:solidFill>
                  <a:srgbClr val="2E74B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Cambiamenti di forma. Ampliamento e semplificazione delle frazioni.</a:t>
            </a:r>
          </a:p>
          <a:p>
            <a:pPr marL="0" indent="0" algn="ctr">
              <a:buNone/>
            </a:pPr>
            <a:endParaRPr lang="en-US" b="1">
              <a:solidFill>
                <a:srgbClr val="2E74B5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Cambiamenti di forma: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 dividiamo un intero in 3 parti uguali e poi ne estraiamo una parte, abbiamo la stessa quantità che se dividessimo l'intero in 6 parti uguali e ne prendessimo due parti.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Quindi: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1/3 = 2/6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 base a quanto affermato, possiamo scrivere: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2/5 = 4/10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5/3 = 12/20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2/3 = 4/6 = 6/9 = ... = 24/36 = ...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9884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CC22D-F32E-F01D-172C-33672455D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923" y="87958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Amplificare e semplificare una frazione: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 il numeratore e il denominatore di una frazione A sono multipli, rispettivamente, del numeratore e del denominatore di un'altra frazione, B, si dice che la frazione A è stata ottenuta moltiplicando la frazione B.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Ad esempio: 8/9 = (8 × 5) / (9 × 5) = 40/45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 questo caso diciamo che la frazione 40/45 è stata ottenuta moltiplicando la frazione 8/9 - più precisamente moltiplicando sia il numeratore che il denominatore per il numero 5.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225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B4BE0-5710-53BD-BBC0-6DAC33FAA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64359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b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Moltiplicare una frazione </a:t>
            </a:r>
            <a:r>
              <a:rPr lang="en-US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significa moltiplicare sia il numeratore che il denominatore della frazione per lo stesso numero non nullo, operazione che genera una frazione equivalente: a/b = (a × c) / (b × c)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endParaRPr lang="en-US" b="1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L'operazione inversa all'amplificazione si chiama semplificazione.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en-US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b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Semplificare </a:t>
            </a:r>
            <a:r>
              <a:rPr lang="en-US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significa dividere sia il numeratore che il denominatore della frazione per lo stesso numero non nullo, operazione che genera una frazione equivalente: a/b = (a : c) / (b : c)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endParaRPr lang="en-US" b="1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L'operazione: 2/7 = (2 × 3) / (7 × 3) = 6/21 rappresenta, da sinistra a destra, un'amplificazione e da destra a sinistra una semplificazione.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1597928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C230D-01D6-F219-D02E-5E519AF46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4915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Quali frazioni possono essere semplificate? Frazioni irriducibili.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Una frazione ordinaria in cui il numeratore e il denominatore sono numeri coprimi (il loro unico fattore comune è 1) è detta frazione irriducibile e non può essere semplificata.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 frazione 4/16 non è irriducibile e può essere semplificata poiché sia 4 che 16 sono divisibili per 4.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Al contrario, la frazione 4/5 è irriducibile e non può essere semplificata, dal momento che l'unico fattore comune di 4 e 5 è 1.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 conclusione, qualsiasi frazione in cui il denominatore e il numeratore contengono fattori comuni diversi da 1 può essere semplificata, cioè i numeri non sono coprimi.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6547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95FE3-F1D6-4AA4-C98D-86FC790D9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99" y="1499077"/>
            <a:ext cx="8229600" cy="3678485"/>
          </a:xfrm>
        </p:spPr>
        <p:txBody>
          <a:bodyPr/>
          <a:lstStyle/>
          <a:p>
            <a:pPr algn="ctr"/>
            <a:r>
              <a:rPr lang="en-US" sz="2400" b="1" i="1" kern="1400" spc="-38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Imparate a semplificare le frazioni in forme equivalenti. Frazioni irriducibili. Fattori primi comuni. Massimo comun divisore, CMMDC. Esempi</a:t>
            </a:r>
          </a:p>
          <a:p>
            <a:pPr algn="ctr"/>
            <a:endParaRPr lang="en-US" sz="2400" b="1" i="1" kern="1400" spc="-38"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="1" i="1" kern="1400" spc="-38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Semplificare le frazioni. Frazioni equivalenti</a:t>
            </a:r>
          </a:p>
          <a:p>
            <a:pPr algn="ctr"/>
            <a:r>
              <a:rPr lang="en-US" sz="2400" b="1" i="1" kern="1400" spc="-38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Impariamo con un esempio, semplificando la frazione: 12/16</a:t>
            </a:r>
            <a:endParaRPr lang="ro-RO" sz="2400"/>
          </a:p>
        </p:txBody>
      </p:sp>
    </p:spTree>
    <p:extLst>
      <p:ext uri="{BB962C8B-B14F-4D97-AF65-F5344CB8AC3E}">
        <p14:creationId xmlns:p14="http://schemas.microsoft.com/office/powerpoint/2010/main" val="77448448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EFA0D-AE97-ED7B-51E9-775EF7AFB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5193"/>
            <a:ext cx="8229600" cy="4752155"/>
          </a:xfrm>
        </p:spPr>
        <p:txBody>
          <a:bodyPr>
            <a:normAutofit fontScale="70000" lnSpcReduction="20000"/>
          </a:bodyPr>
          <a:lstStyle/>
          <a:p>
            <a:pPr marL="108585" marR="108585" algn="just">
              <a:lnSpc>
                <a:spcPct val="110000"/>
              </a:lnSpc>
              <a:spcBef>
                <a:spcPct val="0"/>
              </a:spcBef>
            </a:pP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 numeratore della frazione. </a:t>
            </a: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 numero sopra la linea di frazione, 12, è chiamato il numeratore della frazione.</a:t>
            </a:r>
          </a:p>
          <a:p>
            <a:pPr marL="108585" marR="108585" algn="just">
              <a:lnSpc>
                <a:spcPct val="110000"/>
              </a:lnSpc>
              <a:spcBef>
                <a:spcPct val="0"/>
              </a:spcBef>
            </a:pP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 denominatore della frazione. </a:t>
            </a: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 numero sotto la linea di frazione, 16, è chiamato denominatore della frazione.</a:t>
            </a:r>
          </a:p>
          <a:p>
            <a:pPr marL="108585" marR="108585" algn="just">
              <a:lnSpc>
                <a:spcPct val="110000"/>
              </a:lnSpc>
              <a:spcBef>
                <a:spcPct val="0"/>
              </a:spcBef>
            </a:pP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 valore della frazione. </a:t>
            </a: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 frazione 12/16 ci dice in quante parti uguali è diviso il numero sopra la linea di frazione: 12 è diviso in 16 parti uguali. Pertanto, il valore della frazione si calcola come: 12 : 16 = 0.75</a:t>
            </a:r>
          </a:p>
          <a:p>
            <a:pPr marL="108585" marR="108585" algn="just">
              <a:lnSpc>
                <a:spcPct val="11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Notiamo che i due numeri, numeratore e denominatore, sono equamente divisibili per 2, quindi li dividiamo per lo stesso numero, 2: 12/16 = (12 : 2)/(16 : 2) = 6/8</a:t>
            </a:r>
          </a:p>
          <a:p>
            <a:pPr marL="108585" marR="108585" algn="just">
              <a:lnSpc>
                <a:spcPct val="11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 valore della frazione 6/8 è calcolato come: 6 : 8 = 0.75</a:t>
            </a:r>
          </a:p>
          <a:p>
            <a:pPr marL="108585" marR="108585" algn="just">
              <a:lnSpc>
                <a:spcPct val="11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Notiamo che il valore della frazione 6/8 è uguale al valore della frazione 12/16, cioè 0,75.</a:t>
            </a:r>
            <a:endParaRPr lang="ro-RO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7608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9DF27-4F8F-8672-F4C3-0475DA8C7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647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 b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Divisore comune. </a:t>
            </a:r>
            <a:r>
              <a:rPr lang="en-US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Il numero 2 in cui sono stati divisi i due numeri che compongono la frazione è chiamato divisore comune del numeratore e del denominatore.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 frazione semplificata ha ora un numeratore pari a 6 e un denominatore pari a 8.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Notiamo inoltre che i due nuovi numeri, il nuovo numeratore e il nuovo denominatore, 6 e 8, sono ancora una volta equamente divisibili per 2 (hanno un divisore comune di 2), quindi dividiamo di nuovo il numeratore e il denominatore della frazione per 2: 6/8 = (6 : 2)/(8 : 2) = ¾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Il valore della frazione 3/4 è calcolato come: 3 : 4 = 0.75</a:t>
            </a:r>
          </a:p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en-US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 nuova frazione ottenuta, 3/4, è quindi una frazione semplificata, equivalente alle frazioni 12/16 e 6/8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408005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521E3-6894-289A-3767-E7FD98534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03" y="1636535"/>
            <a:ext cx="7621009" cy="3165580"/>
          </a:xfrm>
        </p:spPr>
        <p:txBody>
          <a:bodyPr/>
          <a:lstStyle/>
          <a:p>
            <a:pPr algn="just"/>
            <a:r>
              <a:rPr lang="en-US" sz="2400" b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Frazione irriducibile. </a:t>
            </a:r>
            <a:r>
              <a:rPr lang="en-US" sz="240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Inoltre, la frazione 3/4 è detta frazione irriducibile, cioè non può più essere semplificata, è nella sua forma più semplice, essendo i numeri 3 e 4, il numeratore e il denominatore della frazione, numeri coprimi (primi tra loro), quindi non hanno divisori in comune, tranne 1.</a:t>
            </a:r>
            <a:endParaRPr lang="ro-RO" sz="2400"/>
          </a:p>
        </p:txBody>
      </p:sp>
    </p:spTree>
    <p:extLst>
      <p:ext uri="{BB962C8B-B14F-4D97-AF65-F5344CB8AC3E}">
        <p14:creationId xmlns:p14="http://schemas.microsoft.com/office/powerpoint/2010/main" val="86697197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6FE6C-CEF7-E86F-435B-31C08E321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5194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marR="35719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b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Come si semplifica la frazione 12/16 nella sua forma più semplice e irriducibile?</a:t>
            </a:r>
          </a:p>
          <a:p>
            <a:pPr marL="0" marR="35719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b="1">
              <a:solidFill>
                <a:srgbClr val="1F4D7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9" marR="35719" algn="just">
              <a:lnSpc>
                <a:spcPct val="12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Massimo comun divisore, CMMDC. Per semplificare una frazione nella sua forma più semplice e irriducibile, dobbiamo dividere sia il numeratore che il denominatore della frazione per il loro massimo comun divisore, cmdc (12; 16).</a:t>
            </a:r>
          </a:p>
          <a:p>
            <a:pPr marL="0" marR="35719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b="1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1) Decomposizione in fattori primi. </a:t>
            </a:r>
          </a:p>
          <a:p>
            <a:pPr marL="35719" marR="35719" algn="just">
              <a:lnSpc>
                <a:spcPct val="12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 modo per calcolare il cmmdc consiste nell'innalzare i due numeri e poi moltiplicare i fattori primi comuni alle potenze più basse, vedi sotto.</a:t>
            </a:r>
          </a:p>
          <a:p>
            <a:pPr marL="35719" marR="35719" algn="just">
              <a:lnSpc>
                <a:spcPct val="12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 numeratore e il denominatore, scomposti in prodotti di fattori primi:</a:t>
            </a:r>
          </a:p>
          <a:p>
            <a:pPr marL="35719" marR="35719" algn="just">
              <a:lnSpc>
                <a:spcPct val="12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 = 2 × 2 × 3 = 22 × 3</a:t>
            </a:r>
          </a:p>
          <a:p>
            <a:pPr marL="35719" marR="35719" algn="just">
              <a:lnSpc>
                <a:spcPct val="12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16 = 2 × 2 × 2 × 2 = 24</a:t>
            </a:r>
          </a:p>
          <a:p>
            <a:pPr marL="35719" marR="35719" algn="just">
              <a:lnSpc>
                <a:spcPct val="12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 massimo comun divisore CMMDC (12; 16) si calcola moltiplicando tutti i fattori primi comuni (presenti sia nel numeratore che nel denominatore) alle loro potenze minime, come segue:</a:t>
            </a:r>
          </a:p>
          <a:p>
            <a:pPr marL="35719" marR="35719" algn="just">
              <a:lnSpc>
                <a:spcPct val="120000"/>
              </a:lnSpc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LCM (12; 16) = (22 × 3; 24) = 22 = 4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9813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84D91-255B-4AE1-F784-AD35E7F5D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36863"/>
            <a:ext cx="8229600" cy="4525963"/>
          </a:xfrm>
        </p:spPr>
        <p:txBody>
          <a:bodyPr/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sz="2000" b="1">
                <a:solidFill>
                  <a:srgbClr val="2E74B5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2) Calcolare il minimo comune multiplo, CMMMC, di tutti i denominatori delle frazioni.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00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Il CMMMC sarà il nuovo denominatore delle frazioni equivalenti confrontate.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00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Determinare i denominatori delle frazioni in fattori primi, come prodotti di fattori primi, nella scrittura di esponenti.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00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Per calcolare il CMMMC, moltiplicare tutti i fattori primi che compaiono nella decomposizione del denominatore, in modo univoco, alle massime potenze.</a:t>
            </a:r>
            <a:endParaRPr lang="ro-RO" sz="2000">
              <a:solidFill>
                <a:schemeClr val="tx1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44897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5169" y="4061379"/>
            <a:ext cx="197308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48371" y="4818376"/>
            <a:ext cx="177711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pic>
        <p:nvPicPr>
          <p:cNvPr id="1025" name="Picture 1" descr="Fraction Vector Art, Icons, and Graphics for Free Download">
            <a:extLst>
              <a:ext uri="{FF2B5EF4-FFF2-40B4-BE49-F238E27FC236}">
                <a16:creationId xmlns:a16="http://schemas.microsoft.com/office/drawing/2014/main" id="{4BBC0C57-A7DA-47C3-0310-3FDB1F69F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04271" y="1000518"/>
            <a:ext cx="3504396" cy="210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390B2558-DD7E-0577-D02A-2CBC6695F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8595" y="2826157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41A13E-A085-3ACA-E9E3-4ACEF3963C73}"/>
              </a:ext>
            </a:extLst>
          </p:cNvPr>
          <p:cNvSpPr txBox="1"/>
          <p:nvPr/>
        </p:nvSpPr>
        <p:spPr>
          <a:xfrm>
            <a:off x="931826" y="3433381"/>
            <a:ext cx="669690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>
                <a:solidFill>
                  <a:srgbClr val="0070C0"/>
                </a:solidFill>
              </a:rPr>
              <a:t>Cosa sono le frazioni ordinarie?</a:t>
            </a:r>
          </a:p>
          <a:p>
            <a:endParaRPr lang="en-US" sz="2000">
              <a:solidFill>
                <a:srgbClr val="0070C0"/>
              </a:solidFill>
            </a:endParaRPr>
          </a:p>
          <a:p>
            <a:r>
              <a:rPr lang="en-US" sz="2000"/>
              <a:t>Se dobbiamo dividere 6 mele in parti uguali tra 3 bambini, eseguiamo l'operazione:</a:t>
            </a:r>
          </a:p>
          <a:p>
            <a:r>
              <a:rPr lang="en-US" sz="2000"/>
              <a:t>6 : 3 = 2</a:t>
            </a:r>
          </a:p>
          <a:p>
            <a:r>
              <a:rPr lang="en-US" sz="2000"/>
              <a:t>In questo modo sappiamo che ogni bambino riceverà 2 mele.</a:t>
            </a:r>
            <a:endParaRPr lang="ro-RO" sz="2000"/>
          </a:p>
        </p:txBody>
      </p:sp>
    </p:spTree>
    <p:extLst>
      <p:ext uri="{BB962C8B-B14F-4D97-AF65-F5344CB8AC3E}">
        <p14:creationId xmlns:p14="http://schemas.microsoft.com/office/powerpoint/2010/main" val="172729518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34104-1F7F-07A3-BE5F-7BE0A9218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>
                <a:solidFill>
                  <a:srgbClr val="2E74B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3) Portare le frazioni allo stesso denominatore, moltiplicandole.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Moltiplicare una frazione </a:t>
            </a: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= moltiplicare sia il numeratore che il denominatore di una frazione per lo stesso numero non nullo, detto moltiplicatore, per ottenere una frazione equivalente.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Calcolare il </a:t>
            </a: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fattore di amplificazione </a:t>
            </a: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per ogni singola frazione come segue: dividere il minimo comune multiplo di CMMMC per il denominatore di ogni singola frazione.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Amplificare ogni frazione (moltiplicare sia il numeratore che il denominatore della frazione) per il "fattore di amplificazione" di quella frazione, calcolato al punto precedente.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L'amplificazione non cambia il valore della frazione, ma fornisce solo una frazione equivalente.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27872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5CA1E-553D-8114-258D-D2490768A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91691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Frazione 45/75: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Decomporre il numeratore e il denominatore nel prodotto di fattori primi in notazione esponenziale: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 = 32 × 5;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75 = 3 × 52;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Calcolare il massimo comun divisore, CMMDC, del numeratore e del denominatore della frazione, moltiplicando tutti i loro fattori primi comuni, fino alle potenze più basse: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CMMDC (45; 75) = CMMDC (32 × 5; 3 × 52) = 3 × 5;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Dividere il numeratore e il denominatore per il massimo comun divisore, CMMDC: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(32 × 5) / (3 × 52) = ((32 × 5) : (3 × 5)) / ((3 × 52) : (3 × 5)) = 3/5.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frazioni semplificate sono: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16/24 = 2/3;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3/5.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frazioni semplificate sono frazioni equivalenti alle frazioni originali, ciascuna delle quali ha lo stesso valore della frazione originale.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16/24 ≈ 0.67; 2/3 ≈ 0.67;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45/75 = 0.6; 3/5 = 0.6;</a:t>
            </a:r>
            <a:endParaRPr lang="ro-RO" sz="160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56813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760A0-13BC-A637-333E-3515A62B3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4916"/>
            <a:ext cx="8229600" cy="4525963"/>
          </a:xfrm>
        </p:spPr>
        <p:txBody>
          <a:bodyPr/>
          <a:lstStyle/>
          <a:p>
            <a:pPr marL="0" marR="35719" indent="0" algn="just">
              <a:spcBef>
                <a:spcPct val="0"/>
              </a:spcBef>
              <a:buNone/>
            </a:pPr>
            <a:r>
              <a:rPr lang="en-US" sz="2000" b="1">
                <a:solidFill>
                  <a:srgbClr val="2E74B5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2) Calcoliamo il minimo comune multiplo, CMMMC, di tutti i denominatori delle frazioni semplificate.</a:t>
            </a:r>
          </a:p>
          <a:p>
            <a:pPr marL="0" marR="35719" indent="0" algn="just">
              <a:spcBef>
                <a:spcPct val="0"/>
              </a:spcBef>
              <a:buNone/>
            </a:pPr>
            <a:endParaRPr lang="en-US" sz="2000" b="1">
              <a:solidFill>
                <a:srgbClr val="2E74B5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35719" indent="0" algn="just">
              <a:spcBef>
                <a:spcPct val="0"/>
              </a:spcBef>
              <a:buNone/>
            </a:pPr>
            <a:r>
              <a:rPr lang="en-US" sz="200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Il CMMMC sarà il nuovo denominatore delle frazioni equivalenti confrontate.</a:t>
            </a:r>
          </a:p>
          <a:p>
            <a:pPr marL="0" marR="35719" indent="0" algn="just">
              <a:spcBef>
                <a:spcPct val="0"/>
              </a:spcBef>
              <a:buNone/>
            </a:pPr>
            <a:r>
              <a:rPr lang="en-US" sz="200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Per calcolare il CMMMC, si fattorizzano i denominatori delle frazioni come prodotti di fattori primi in notazione esponenziale e poi si moltiplicano tutti i loro fattori primi in modo univoco alle loro potenze più alte.</a:t>
            </a:r>
          </a:p>
          <a:p>
            <a:pPr marL="0" marR="35719" indent="0" algn="just">
              <a:spcBef>
                <a:spcPct val="0"/>
              </a:spcBef>
              <a:buNone/>
            </a:pPr>
            <a:r>
              <a:rPr lang="en-US" sz="200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Il denominatore della frazione 2/3 è 3, un numero primo che non può essere scomposto in altri fattori primi.</a:t>
            </a:r>
          </a:p>
          <a:p>
            <a:pPr marL="0" marR="35719" indent="0" algn="just">
              <a:spcBef>
                <a:spcPct val="0"/>
              </a:spcBef>
              <a:buNone/>
            </a:pPr>
            <a:r>
              <a:rPr lang="en-US" sz="200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Il denominatore della frazione 3/5 è 5, numero primo, non può essere scomposto in altri fattori primi.</a:t>
            </a:r>
          </a:p>
          <a:p>
            <a:pPr marL="0" marR="35719" indent="0" algn="just">
              <a:spcBef>
                <a:spcPct val="0"/>
              </a:spcBef>
              <a:buNone/>
            </a:pPr>
            <a:r>
              <a:rPr lang="en-US" sz="2000"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CMMMC(3, 5) = 3 × 5 = 15.</a:t>
            </a:r>
            <a:endParaRPr lang="ro-RO" sz="200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833677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93D23-D9BB-2D9D-6ACD-954ADD6CA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9467"/>
            <a:ext cx="8229600" cy="4525963"/>
          </a:xfrm>
        </p:spPr>
        <p:txBody>
          <a:bodyPr>
            <a:noAutofit/>
          </a:bodyPr>
          <a:lstStyle/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3) Portiamo le frazioni allo stesso denominatore, amplificandole.</a:t>
            </a: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4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Moltiplicare una frazione = moltiplicare sia il numeratore che il denominatore di una frazione per lo stesso numero non nullo, detto moltiplicatore, per ottenere una frazione equivalente.</a:t>
            </a: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40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4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Calcoliamo il fattore di amplificazione dividendo il minimo comune multiplo, CMMMC, per il denominatore di ciascuna frazione:</a:t>
            </a: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4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Per la prima frazione: 15 : 3 = 5;</a:t>
            </a: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4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Per la seconda frazione: 15 : 5 = 3.</a:t>
            </a: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40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4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Amplificare ogni frazione con il proprio "fattore di amplificazione", calcolato sopra:</a:t>
            </a: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40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4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 prima frazione diventa: 2/3 = (5 × 2) / (5 × 3) = 10/15;</a:t>
            </a: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40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4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 seconda frazione diventa: 3/5 = (3 × 3) / (3 × 5) = 9/15;</a:t>
            </a: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40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4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Come nel caso della semplificazione di una frazione, con l'amplificazione i valori delle frazioni non vengono modificati, ma si ottengono solo alcune frazioni equivalenti dello stesso valore:</a:t>
            </a: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4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2/3 ≈ 0.67; 10/15 ≈ 0.67;</a:t>
            </a:r>
          </a:p>
          <a:p>
            <a:pPr marL="0" marR="102394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40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3/5 = 0.6; 9/15 = 0.6.</a:t>
            </a:r>
            <a:endParaRPr lang="ro-RO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64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90BEB-62BA-2B71-C78E-2687C04FF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B. Per sommare frazioni che hanno denominatori diversi, le frazioni devono essere portate allo stesso denominatore. Come mai?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>
                <a:solidFill>
                  <a:srgbClr val="0070C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1. Semplificare le frazioni nella loro forma equivalente più semplice: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Fattorizzate sia il numeratore che il denominatore di ogni frazione in fattori primi.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Calcolate il CMMDC, il massimo comun divisore del numeratore e del denominatore di ogni frazione.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 CMMDC si ottiene come prodotto di tutti i fattori primi comuni del numeratore e del denominatore, alle potenze più basse.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Quindi divide sia il numeratore che il denominatore per il massimo comun divisore, cmmdc - dopo questa operazione la frazione viene semplificata alla sua forma equivalente più semplice.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7629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ECFFF-8186-14C6-E942-C61B88803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730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/>
              <a:t>Un esempio di addizione di frazioni con denominatore diverso, con spiegazioni</a:t>
            </a:r>
          </a:p>
          <a:p>
            <a:pPr marL="0" indent="0">
              <a:buNone/>
            </a:pPr>
            <a:r>
              <a:rPr lang="en-US"/>
              <a:t>6/90 + 16/24 + 30/75 = ?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1. Semplificare le frazioni nella loro forma equivalente più semplice:</a:t>
            </a:r>
          </a:p>
          <a:p>
            <a:pPr marL="0" indent="0">
              <a:buNone/>
            </a:pPr>
            <a:r>
              <a:rPr lang="en-US"/>
              <a:t>6/90 = (2 × 3) / (2 × 32 × 5) = ((2 × 3) : (2 × 3)) / ((2 × 32 × 5) : (2 × 3)) = 1 / (3 × 5) = 1/15</a:t>
            </a:r>
          </a:p>
          <a:p>
            <a:pPr marL="0" indent="0">
              <a:buNone/>
            </a:pPr>
            <a:r>
              <a:rPr lang="en-US"/>
              <a:t>________________________________________</a:t>
            </a:r>
          </a:p>
          <a:p>
            <a:pPr marL="0" indent="0">
              <a:buNone/>
            </a:pPr>
            <a:r>
              <a:rPr lang="en-US"/>
              <a:t>16/24 = 24 / (23 × 3) = (24 : 23) / ((23 × 3) : 23) = 2/3</a:t>
            </a:r>
          </a:p>
          <a:p>
            <a:pPr marL="0" indent="0">
              <a:buNone/>
            </a:pPr>
            <a:r>
              <a:rPr lang="en-US"/>
              <a:t>________________________________________</a:t>
            </a:r>
          </a:p>
          <a:p>
            <a:pPr marL="0" indent="0">
              <a:buNone/>
            </a:pPr>
            <a:r>
              <a:rPr lang="en-US"/>
              <a:t>30/75 = (2 × 3 × 5) / (3 × 52) = ((2 × 3 × 5) : (3 × 5)) / ((3 × 52) : (3 × 5)) = 2/ 5</a:t>
            </a:r>
          </a:p>
          <a:p>
            <a:pPr marL="0" indent="0">
              <a:buNone/>
            </a:pPr>
            <a:r>
              <a:rPr lang="en-US"/>
              <a:t>________________________________________</a:t>
            </a:r>
          </a:p>
          <a:p>
            <a:pPr marL="0" indent="0">
              <a:buNone/>
            </a:pPr>
            <a:r>
              <a:rPr lang="en-US"/>
              <a:t>Frazioni semplificate: 6/90 + 16/24 + 30/75 = 1/15 + 2/3 + 2/5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1426985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FC4E9-901B-3911-AD21-DA69693ED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637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/>
              <a:t>2. Calcolare il minimo comune multiplo, CMMMC, dei nuovi denominatori delle frazioni semplificate: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Decomporre i nuovi denominatori delle frazioni semplificate e moltiplicare tutti i fattori primi unici contenuti alle loro potenze più alte.</a:t>
            </a:r>
          </a:p>
          <a:p>
            <a:pPr marL="0" indent="0">
              <a:buNone/>
            </a:pPr>
            <a:r>
              <a:rPr lang="en-US"/>
              <a:t>15 = 3 × 5</a:t>
            </a:r>
          </a:p>
          <a:p>
            <a:pPr marL="0" indent="0">
              <a:buNone/>
            </a:pPr>
            <a:r>
              <a:rPr lang="en-US"/>
              <a:t>________________________________________</a:t>
            </a:r>
          </a:p>
          <a:p>
            <a:pPr marL="0" indent="0">
              <a:buNone/>
            </a:pPr>
            <a:r>
              <a:rPr lang="en-US"/>
              <a:t>3 è un numero primo, non può essere scomposto in altri fattori primi</a:t>
            </a:r>
          </a:p>
          <a:p>
            <a:pPr marL="0" indent="0">
              <a:buNone/>
            </a:pPr>
            <a:r>
              <a:rPr lang="en-US"/>
              <a:t>________________________________________</a:t>
            </a:r>
          </a:p>
          <a:p>
            <a:pPr marL="0" indent="0">
              <a:buNone/>
            </a:pPr>
            <a:r>
              <a:rPr lang="en-US"/>
              <a:t>5 è un numero primo, non può essere scomposto in altri fattori primi</a:t>
            </a:r>
          </a:p>
          <a:p>
            <a:pPr marL="0" indent="0">
              <a:buNone/>
            </a:pPr>
            <a:r>
              <a:rPr lang="en-US"/>
              <a:t>________________________________________</a:t>
            </a:r>
          </a:p>
          <a:p>
            <a:pPr marL="0" indent="0">
              <a:buNone/>
            </a:pPr>
            <a:r>
              <a:rPr lang="en-US"/>
              <a:t>CMMMC (15, 3, 5) = CMMMC (3 × 5, 3, 5) = 3 × 5 = 15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0055357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AC2AC-DA36-A7D4-9D8D-361E1EDAF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5846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3. Calcolare il fattore di amplificazione di ciascuna frazione:</a:t>
            </a:r>
          </a:p>
          <a:p>
            <a:pPr marL="0" indent="0">
              <a:buNone/>
            </a:pPr>
            <a:r>
              <a:rPr lang="en-US" sz="2400"/>
              <a:t>Dividere il minimo comune multiplo, CMMMC, per il denominatore di ogni frazione.</a:t>
            </a:r>
          </a:p>
          <a:p>
            <a:pPr marL="0" indent="0">
              <a:buNone/>
            </a:pPr>
            <a:r>
              <a:rPr lang="en-US" sz="2400"/>
              <a:t>Per la prima frazione: 15 : 15 = 1</a:t>
            </a:r>
          </a:p>
          <a:p>
            <a:pPr marL="0" indent="0">
              <a:buNone/>
            </a:pPr>
            <a:r>
              <a:rPr lang="en-US" sz="2400"/>
              <a:t>________________________________________</a:t>
            </a:r>
          </a:p>
          <a:p>
            <a:pPr marL="0" indent="0">
              <a:buNone/>
            </a:pPr>
            <a:r>
              <a:rPr lang="en-US" sz="2400"/>
              <a:t>Per la seconda frazione: 15 : 3 = 5</a:t>
            </a:r>
          </a:p>
          <a:p>
            <a:pPr marL="0" indent="0">
              <a:buNone/>
            </a:pPr>
            <a:r>
              <a:rPr lang="en-US" sz="2400"/>
              <a:t>________________________________________</a:t>
            </a:r>
          </a:p>
          <a:p>
            <a:pPr marL="0" indent="0">
              <a:buNone/>
            </a:pPr>
            <a:r>
              <a:rPr lang="en-US" sz="2400"/>
              <a:t>Per la terza frazione: 15 : 5 = 3</a:t>
            </a:r>
            <a:endParaRPr lang="ro-RO" sz="2400"/>
          </a:p>
        </p:txBody>
      </p:sp>
    </p:spTree>
    <p:extLst>
      <p:ext uri="{BB962C8B-B14F-4D97-AF65-F5344CB8AC3E}">
        <p14:creationId xmlns:p14="http://schemas.microsoft.com/office/powerpoint/2010/main" val="3818826575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DB412-9D6D-67A0-4D07-977C4EC02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308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4. Amplificare ogni frazione:</a:t>
            </a:r>
          </a:p>
          <a:p>
            <a:pPr marL="0" indent="0">
              <a:buNone/>
            </a:pPr>
            <a:r>
              <a:rPr lang="en-US" sz="2400"/>
              <a:t>Moltiplicare il numeratore e il denominatore di ciascuna frazione per il proprio "fattore di ingrandimento".</a:t>
            </a:r>
          </a:p>
          <a:p>
            <a:pPr marL="0" indent="0">
              <a:buNone/>
            </a:pPr>
            <a:r>
              <a:rPr lang="en-US" sz="2400"/>
              <a:t>- La prima frazione rimane invariata: 1/15 = (1 × 1)/(1 × 15) = 1/15</a:t>
            </a:r>
          </a:p>
          <a:p>
            <a:pPr marL="0" indent="0">
              <a:buNone/>
            </a:pPr>
            <a:r>
              <a:rPr lang="en-US" sz="2400"/>
              <a:t>________________________________________</a:t>
            </a:r>
          </a:p>
          <a:p>
            <a:pPr marL="0" indent="0">
              <a:buNone/>
            </a:pPr>
            <a:r>
              <a:rPr lang="en-US" sz="2400"/>
              <a:t>La seconda frazione diventa: 2/3 = (5 × 2)/(5 × 3) = 10/15</a:t>
            </a:r>
          </a:p>
          <a:p>
            <a:pPr marL="0" indent="0">
              <a:buNone/>
            </a:pPr>
            <a:r>
              <a:rPr lang="en-US" sz="2400"/>
              <a:t>________________________________________</a:t>
            </a:r>
          </a:p>
          <a:p>
            <a:pPr marL="0" indent="0">
              <a:buNone/>
            </a:pPr>
            <a:r>
              <a:rPr lang="en-US" sz="2400"/>
              <a:t>La terza frazione diventa: 2/5 = (3 × 2)/(3 × 5) = 6/15</a:t>
            </a:r>
            <a:endParaRPr lang="ro-RO" sz="2400"/>
          </a:p>
        </p:txBody>
      </p:sp>
    </p:spTree>
    <p:extLst>
      <p:ext uri="{BB962C8B-B14F-4D97-AF65-F5344CB8AC3E}">
        <p14:creationId xmlns:p14="http://schemas.microsoft.com/office/powerpoint/2010/main" val="3841903027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7F3C9-8FB8-37CF-2498-9E588E431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8026"/>
            <a:ext cx="8229600" cy="495804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/>
              <a:t>5. Aggiungere le frazioni:</a:t>
            </a:r>
          </a:p>
          <a:p>
            <a:pPr marL="0" indent="0">
              <a:buNone/>
            </a:pPr>
            <a:r>
              <a:rPr lang="en-US"/>
              <a:t>È sufficiente sommare i numeratori delle frazioni.</a:t>
            </a:r>
          </a:p>
          <a:p>
            <a:pPr marL="0" indent="0">
              <a:buNone/>
            </a:pPr>
            <a:r>
              <a:rPr lang="en-US"/>
              <a:t>6/90 + 16/24 + 30/75 = 1/15 + 2/3 + 2/5 = 1/15 + 10/15 + 6/15 = (1 + 10 + 6) / 15 = 17/15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6. Se necessario, semplificare la frazione risultante.</a:t>
            </a:r>
          </a:p>
          <a:p>
            <a:pPr marL="0" indent="0">
              <a:buNone/>
            </a:pPr>
            <a:r>
              <a:rPr lang="en-US"/>
              <a:t>In questo caso, non è necessario semplificare la frazione risultante, poiché il numeratore e il denominatore sono numeri coprimi (primi tra loro, non hanno divisori comuni).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7. Passo supplementare: riscrivere la frazione risultante:</a:t>
            </a:r>
          </a:p>
          <a:p>
            <a:pPr marL="0" indent="0">
              <a:buNone/>
            </a:pPr>
            <a:r>
              <a:rPr lang="en-US"/>
              <a:t>Poiché la frazione risultante è sovraunità, o anche detta frazione impropria, cioè il valore assoluto del numeratore è maggiore del valore assoluto del denominatore, possiamo scriverla sotto forma di frazione mista:</a:t>
            </a:r>
          </a:p>
          <a:p>
            <a:pPr marL="0" indent="0">
              <a:buNone/>
            </a:pPr>
            <a:r>
              <a:rPr lang="en-US" b="1">
                <a:solidFill>
                  <a:srgbClr val="0070C0"/>
                </a:solidFill>
              </a:rPr>
              <a:t>17/15 = (15 + 2)/15 = 15/15 + 2/15 = 1 + 2/15 = 1 2/15, cioè un intero e due quindicesimi.</a:t>
            </a:r>
            <a:endParaRPr lang="ro-RO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78960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9694"/>
            <a:ext cx="8229600" cy="4525963"/>
          </a:xfrm>
        </p:spPr>
        <p:txBody>
          <a:bodyPr/>
          <a:lstStyle/>
          <a:p>
            <a:pPr marL="0" marR="108585" indent="0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en-US" sz="2000">
                <a:solidFill>
                  <a:schemeClr val="tx1"/>
                </a:solidFill>
                <a:ea typeface="Times New Roman" panose="02020603050405020304" pitchFamily="18" charset="0"/>
              </a:rPr>
              <a:t>Se dobbiamo dividere 2 mele in parti uguali tra 3 bambini, la divisione deve essere risolta:</a:t>
            </a:r>
          </a:p>
          <a:p>
            <a:pPr marL="0" marR="108585" indent="0" algn="ctr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  <a:buNone/>
            </a:pPr>
            <a:r>
              <a:rPr lang="en-US" sz="2000">
                <a:solidFill>
                  <a:schemeClr val="tx1"/>
                </a:solidFill>
                <a:ea typeface="Times New Roman" panose="02020603050405020304" pitchFamily="18" charset="0"/>
              </a:rPr>
              <a:t>2 : 3 = ?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en-US" sz="2000">
                <a:solidFill>
                  <a:schemeClr val="tx1"/>
                </a:solidFill>
                <a:ea typeface="Times New Roman" panose="02020603050405020304" pitchFamily="18" charset="0"/>
              </a:rPr>
              <a:t>questa operazione non ha soluzione nell'insieme dei numeri naturali;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en-US" sz="2000">
                <a:solidFill>
                  <a:schemeClr val="tx1"/>
                </a:solidFill>
                <a:ea typeface="Times New Roman" panose="02020603050405020304" pitchFamily="18" charset="0"/>
              </a:rPr>
              <a:t>Tuttavia, saremo in grado di dividere le mele utilizzando il coltello: la quantità di mele per ogni bambino sarà definita utilizzando la frazione 2/3;</a:t>
            </a:r>
          </a:p>
          <a:p>
            <a:pPr marR="108585" algn="just">
              <a:lnSpc>
                <a:spcPct val="107000"/>
              </a:lnSpc>
              <a:spcBef>
                <a:spcPts val="855"/>
              </a:spcBef>
              <a:spcAft>
                <a:spcPts val="855"/>
              </a:spcAft>
            </a:pPr>
            <a:r>
              <a:rPr lang="en-US" sz="2000">
                <a:solidFill>
                  <a:schemeClr val="tx1"/>
                </a:solidFill>
                <a:ea typeface="Times New Roman" panose="02020603050405020304" pitchFamily="18" charset="0"/>
              </a:rPr>
              <a:t>tutti i casi simili portano a frazioni.</a:t>
            </a:r>
            <a:endParaRPr lang="ro-RO" sz="2000"/>
          </a:p>
        </p:txBody>
      </p:sp>
    </p:spTree>
    <p:extLst>
      <p:ext uri="{BB962C8B-B14F-4D97-AF65-F5344CB8AC3E}">
        <p14:creationId xmlns:p14="http://schemas.microsoft.com/office/powerpoint/2010/main" val="314453279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75645-DA00-FB7A-4E4C-4DC61BFD6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380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2175" b="1">
                <a:solidFill>
                  <a:schemeClr val="accent1">
                    <a:lumMod val="75000"/>
                  </a:schemeClr>
                </a:solidFill>
              </a:rPr>
              <a:t>Imparare a sottrarre le frazioni: Teoria, passaggi, esempio completo. Sottrazione di frazioni con denominatore uguale o differente</a:t>
            </a:r>
          </a:p>
          <a:p>
            <a:pPr marL="0" indent="0" algn="ctr">
              <a:buNone/>
            </a:pPr>
            <a:r>
              <a:rPr lang="en-US" sz="2175" b="1">
                <a:solidFill>
                  <a:schemeClr val="accent1">
                    <a:lumMod val="75000"/>
                  </a:schemeClr>
                </a:solidFill>
              </a:rPr>
              <a:t>Teoria ed esempio pratico, spiegati: sottrazione di frazioni - Come si sottraggono le frazioni ordinarie?</a:t>
            </a:r>
          </a:p>
          <a:p>
            <a:pPr marL="0" indent="0" algn="ctr">
              <a:buNone/>
            </a:pPr>
            <a:endParaRPr lang="en-US" sz="2175"/>
          </a:p>
          <a:p>
            <a:pPr marL="0" indent="0" algn="ctr">
              <a:buNone/>
            </a:pPr>
            <a:endParaRPr lang="en-US" sz="2175"/>
          </a:p>
          <a:p>
            <a:pPr marL="0" indent="0" algn="ctr">
              <a:buNone/>
            </a:pPr>
            <a:r>
              <a:rPr lang="en-US" sz="2175"/>
              <a:t>Quando si sottraggono frazioni ordinarie, i denominatori si presentano in due casi:</a:t>
            </a:r>
          </a:p>
          <a:p>
            <a:pPr marL="0" indent="0">
              <a:buNone/>
            </a:pPr>
            <a:r>
              <a:rPr lang="en-US" sz="2175"/>
              <a:t>- A. le frazioni hanno denominatori uguali;</a:t>
            </a:r>
          </a:p>
          <a:p>
            <a:pPr marL="0" indent="0">
              <a:buNone/>
            </a:pPr>
            <a:r>
              <a:rPr lang="en-US" sz="2175"/>
              <a:t>- B. le frazioni hanno denominatori diversi.</a:t>
            </a:r>
          </a:p>
          <a:p>
            <a:pPr marL="0" indent="0">
              <a:buNone/>
            </a:pPr>
            <a:endParaRPr lang="en-US" sz="2175"/>
          </a:p>
          <a:p>
            <a:pPr marL="0" indent="0">
              <a:buNone/>
            </a:pPr>
            <a:r>
              <a:rPr lang="en-US" sz="2600" b="1"/>
              <a:t>A. Come si sottraggono le frazioni ordinarie che hanno lo stesso denominatore?</a:t>
            </a:r>
          </a:p>
          <a:p>
            <a:pPr marL="0" indent="0">
              <a:buNone/>
            </a:pPr>
            <a:r>
              <a:rPr lang="en-US" sz="2175"/>
              <a:t>- È sufficiente sottrarre i numeratori delle frazioni.</a:t>
            </a:r>
          </a:p>
          <a:p>
            <a:pPr marL="0" indent="0">
              <a:buNone/>
            </a:pPr>
            <a:r>
              <a:rPr lang="en-US" sz="2175"/>
              <a:t>- Il denominatore della frazione risultante sarà lo stesso denominatore comune delle frazioni.</a:t>
            </a:r>
          </a:p>
          <a:p>
            <a:pPr marL="0" indent="0">
              <a:buNone/>
            </a:pPr>
            <a:r>
              <a:rPr lang="en-US" sz="2175"/>
              <a:t>- Semplificare la frazione risultante.</a:t>
            </a:r>
          </a:p>
          <a:p>
            <a:pPr marL="0" indent="0">
              <a:buNone/>
            </a:pPr>
            <a:r>
              <a:rPr lang="en-US" sz="2175"/>
              <a:t>Un esempio di sottrazione di frazioni con denominatore uguale, con spiegazioni</a:t>
            </a:r>
          </a:p>
          <a:p>
            <a:pPr marL="0" indent="0">
              <a:buNone/>
            </a:pPr>
            <a:r>
              <a:rPr lang="en-US" sz="2175"/>
              <a:t>3/18 + 4/18 - 5/18 = (3 + 4 - 5)/18 = 2/18;</a:t>
            </a:r>
          </a:p>
          <a:p>
            <a:pPr marL="0" indent="0">
              <a:buNone/>
            </a:pPr>
            <a:r>
              <a:rPr lang="en-US" sz="2175"/>
              <a:t>- Abbiamo semplicemente sottratto i numeratori delle frazioni: 3 + 4 - 5 = 2;</a:t>
            </a:r>
          </a:p>
          <a:p>
            <a:pPr marL="0" indent="0">
              <a:buNone/>
            </a:pPr>
            <a:r>
              <a:rPr lang="en-US" sz="2175"/>
              <a:t>- Il denominatore della frazione risultante è: 18;</a:t>
            </a:r>
          </a:p>
          <a:p>
            <a:pPr marL="0" indent="0">
              <a:buNone/>
            </a:pPr>
            <a:r>
              <a:rPr lang="en-US" sz="2175"/>
              <a:t>Semplificare la frazione risultante: 2/18 = (2 : 2)/(18 : 2) = 1/9.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77503588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DA60C-CA1A-9101-928B-AD1D10889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647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/>
              <a:t>B. Per sottrarre frazioni che hanno denominatori diversi, le frazioni devono essere portate allo stesso denominatore. Come mai?</a:t>
            </a:r>
          </a:p>
          <a:p>
            <a:pPr marL="0" indent="0">
              <a:buNone/>
            </a:pPr>
            <a:endParaRPr lang="en-US" b="1"/>
          </a:p>
          <a:p>
            <a:pPr marL="514350" indent="-514350">
              <a:buAutoNum type="arabicPeriod"/>
            </a:pPr>
            <a:r>
              <a:rPr lang="en-US"/>
              <a:t>Semplificare le frazioni nella loro forma equivalente più semplice: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- Fattorizzate sia il numeratore che il denominatore di ogni frazione in fattori primi.</a:t>
            </a:r>
          </a:p>
          <a:p>
            <a:pPr marL="0" indent="0">
              <a:buNone/>
            </a:pPr>
            <a:r>
              <a:rPr lang="en-US"/>
              <a:t>- Calcola il CMMDC, il massimo comun divisore del numeratore e del denominatore di ogni frazione.</a:t>
            </a:r>
          </a:p>
          <a:p>
            <a:pPr marL="0" indent="0">
              <a:buNone/>
            </a:pPr>
            <a:r>
              <a:rPr lang="en-US"/>
              <a:t>- Il CMMDC si ottiene come prodotto di tutti i fattori primi comuni del numeratore e del denominatore moltiplicati alle potenze più basse.</a:t>
            </a:r>
          </a:p>
          <a:p>
            <a:pPr marL="0" indent="0">
              <a:buNone/>
            </a:pPr>
            <a:r>
              <a:rPr lang="en-US"/>
              <a:t>- Quindi dividere sia il numeratore che il denominatore per il massimo comun divisore, cmmdc - dopo questa operazione la frazione viene semplificata alla sua forma equivalente più semplice.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19561168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40D38-F82B-E36C-9215-22565B71A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2. Calcolare il minimo comune multiplo, CMMMC, dei nuovi denominatori delle frazioni semplificate: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- Il CMMMC sarà il denominatore comune delle frazioni aggiunte.</a:t>
            </a:r>
          </a:p>
          <a:p>
            <a:pPr marL="0" indent="0">
              <a:buNone/>
            </a:pPr>
            <a:r>
              <a:rPr lang="en-US" sz="2400"/>
              <a:t>- Inquadrare tutti i nuovi denominatori delle frazioni semplificate.</a:t>
            </a:r>
          </a:p>
          <a:p>
            <a:pPr marL="0" indent="0">
              <a:buNone/>
            </a:pPr>
            <a:r>
              <a:rPr lang="en-US" sz="2400"/>
              <a:t>- Il minimo comune multiplo CMMMC si ottiene moltiplicando tutti i fattori primi unici che compaiono nella scomposizione dei denominatori moltiplicati alle massime potenze.</a:t>
            </a:r>
            <a:endParaRPr lang="ro-RO" sz="2400"/>
          </a:p>
        </p:txBody>
      </p:sp>
    </p:spTree>
    <p:extLst>
      <p:ext uri="{BB962C8B-B14F-4D97-AF65-F5344CB8AC3E}">
        <p14:creationId xmlns:p14="http://schemas.microsoft.com/office/powerpoint/2010/main" val="2936106961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1AEF0-4AB5-6643-E520-C7DAD71EA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2804"/>
            <a:ext cx="8229600" cy="475215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</a:rPr>
              <a:t>3. Calcolare il fattore di amplificazione di ciascuna frazione: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en-US" sz="160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</a:rPr>
              <a:t>- Il moltiplicatore è un numero naturale non nullo che verrà utilizzato per moltiplicare sia il numeratore che il denominatore di ogni frazione separata per portare tutte le frazioni allo stesso denominatore comune.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</a:rPr>
              <a:t>- Divide il minimo comune multiplo CMMMC calcolato al punto precedente, per il denominatore di ogni frazione separata, ottenendo così un numero per ogni frazione separata, chiamato "fattore di amplificazione".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</a:rPr>
              <a:t>4. Amplificare ogni frazione: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</a:rPr>
              <a:t>- Moltiplicare il numeratore e il denominatore di ciascuna frazione per il "fattore di amplificazione".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</a:rPr>
              <a:t>- Dopo l'amplificazione, le frazioni vengono portate allo stesso denominatore.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</a:rPr>
              <a:t>5. Sottrarre frazioni: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</a:rPr>
              <a:t>- Per sottrarre le frazioni, sottrarre i numeratori di tutte le frazioni.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</a:rPr>
              <a:t>- Il denominatore della frazione risultante sarà uguale al denominatore comune delle frazioni aggiunte, cioè al minimo comune multiplo dei denominatori, calcolato sopra.</a:t>
            </a:r>
            <a:endParaRPr lang="ro-RO" sz="16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953337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A19B9-2731-550F-D6F8-26BDD768E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/>
              <a:t>6. Se necessario, semplificare la frazione risultante.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Un esempio di sottrazione di frazioni con denominatore diverso, con spiegazioni</a:t>
            </a:r>
          </a:p>
          <a:p>
            <a:pPr marL="0" indent="0">
              <a:buNone/>
            </a:pPr>
            <a:r>
              <a:rPr lang="en-US"/>
              <a:t>6/90 + 16/24 - 30/75 = ?</a:t>
            </a:r>
          </a:p>
          <a:p>
            <a:pPr marL="0" indent="0">
              <a:buNone/>
            </a:pPr>
            <a:r>
              <a:rPr lang="en-US"/>
              <a:t>1. Semplificare le frazioni nella loro forma equivalente più semplice:</a:t>
            </a:r>
          </a:p>
          <a:p>
            <a:pPr marL="0" indent="0">
              <a:buNone/>
            </a:pPr>
            <a:r>
              <a:rPr lang="en-US"/>
              <a:t>6/90 = (2 × 3) / (2 × 32 × 5) = ((2 × 3) : (2 × 3)) / ((2 × 32 × 5) : (2 × 3)) = 1 / (3 × 5) = 1/15</a:t>
            </a:r>
          </a:p>
          <a:p>
            <a:pPr marL="0" indent="0">
              <a:buNone/>
            </a:pPr>
            <a:r>
              <a:rPr lang="en-US"/>
              <a:t>________________________________________</a:t>
            </a:r>
          </a:p>
          <a:p>
            <a:pPr marL="0" indent="0">
              <a:buNone/>
            </a:pPr>
            <a:r>
              <a:rPr lang="en-US"/>
              <a:t>16/24 = 24 / (23 × 3) = (24 : 23) / ((23 × 3) : 23) = 2/3</a:t>
            </a:r>
          </a:p>
          <a:p>
            <a:pPr marL="0" indent="0">
              <a:buNone/>
            </a:pPr>
            <a:r>
              <a:rPr lang="en-US"/>
              <a:t>________________________________________</a:t>
            </a:r>
          </a:p>
          <a:p>
            <a:pPr marL="0" indent="0">
              <a:buNone/>
            </a:pPr>
            <a:r>
              <a:rPr lang="en-US"/>
              <a:t>30/75 = (2 × 3 × 5) / (3 × 52) = ((2 × 3 × 5) : (3 × 5)) / ((3 × 52) : (3 × 5)) = 2/ 5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Frazioni semplificate: 6/90 + 16/24 - 30/75 = 1/15 + 2/3 - 2/5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902095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8368B-54CF-13C2-4585-05ADF660A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886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/>
              <a:t>2. Calcolare il minimo comune multiplo, CMMMC, dei nuovi denominatori delle frazioni semplificate: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- Decomporre i nuovi denominatori delle frazioni semplificate e moltiplicare tutti i fattori primi unici contenuti alle potenze più alte.</a:t>
            </a:r>
          </a:p>
          <a:p>
            <a:pPr marL="0" indent="0">
              <a:buNone/>
            </a:pPr>
            <a:r>
              <a:rPr lang="en-US"/>
              <a:t>15 = 3 × 5</a:t>
            </a:r>
          </a:p>
          <a:p>
            <a:pPr marL="0" indent="0">
              <a:buNone/>
            </a:pPr>
            <a:r>
              <a:rPr lang="en-US"/>
              <a:t>________________________________________</a:t>
            </a:r>
          </a:p>
          <a:p>
            <a:pPr marL="0" indent="0">
              <a:buNone/>
            </a:pPr>
            <a:r>
              <a:rPr lang="en-US"/>
              <a:t>3 è un numero primo, non può essere scomposto in altri fattori primi</a:t>
            </a:r>
          </a:p>
          <a:p>
            <a:pPr marL="0" indent="0">
              <a:buNone/>
            </a:pPr>
            <a:r>
              <a:rPr lang="en-US"/>
              <a:t>________________________________________</a:t>
            </a:r>
          </a:p>
          <a:p>
            <a:pPr marL="0" indent="0">
              <a:buNone/>
            </a:pPr>
            <a:r>
              <a:rPr lang="en-US"/>
              <a:t>5 è un numero primo, non può essere scomposto in altri fattori primi</a:t>
            </a:r>
          </a:p>
          <a:p>
            <a:pPr marL="0" indent="0">
              <a:buNone/>
            </a:pPr>
            <a:r>
              <a:rPr lang="en-US"/>
              <a:t>CMMMC (15, 3, 5) = CMMMC (3 × 5, 3, 5) = 3 × 5 = 15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51972708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DD5D7-0D64-D2E0-35B0-7DCEB82C5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3. Calcolare il fattore di amplificazione di ciascuna frazione: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Dividere il minimo comune multiplo, CMMMC, per il denominatore di ogni frazione.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Per la prima frazione: 15 : 15 = 1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Per la seconda frazione: 15 : 3 = 5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Per la terza frazione: 15 : 5 = 3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en-US"/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4. Amplificare ogni frazione: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- Moltiplicare il numeratore e il denominatore di ciascuna frazione per il proprio "fattore di ingrandimento".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en-US"/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La prima frazione rimane invariata: 1/15 = (1 × 1)/(1 × 15) = 1/15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La seconda frazione diventa: 2/3 = (5 × 2)/(5 × 3) = 10/15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________________________________________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/>
              <a:t>La terza frazione diventa: 2/5 = (3 × 2)/(3 × 5) = 6/15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66553263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81E53-EB95-5FB8-DDEF-05885B6B1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7027"/>
            <a:ext cx="8229600" cy="3607641"/>
          </a:xfrm>
        </p:spPr>
        <p:txBody>
          <a:bodyPr/>
          <a:lstStyle/>
          <a:p>
            <a:pPr marL="0" indent="0">
              <a:buNone/>
            </a:pPr>
            <a:r>
              <a:rPr lang="en-US" sz="2800"/>
              <a:t>5. Sottrarre frazioni:</a:t>
            </a:r>
          </a:p>
          <a:p>
            <a:pPr marL="0" indent="0">
              <a:buNone/>
            </a:pPr>
            <a:r>
              <a:rPr lang="en-US" sz="2800"/>
              <a:t>Si sottraggono semplicemente i numeratori delle frazioni.</a:t>
            </a:r>
          </a:p>
          <a:p>
            <a:pPr marL="0" indent="0">
              <a:buNone/>
            </a:pPr>
            <a:r>
              <a:rPr lang="en-US" sz="2800"/>
              <a:t>6/90 + 16/24 - 30/75 = 1/15 + 2/3 - 2/5 = 1/15 + 10/15 - 6/15 = (1 + 10 - 6) / 15 = 5/15</a:t>
            </a:r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r>
              <a:rPr lang="en-US" sz="2800"/>
              <a:t>6. Se necessario, semplificare la frazione risultante.</a:t>
            </a:r>
          </a:p>
          <a:p>
            <a:pPr marL="0" indent="0">
              <a:buNone/>
            </a:pPr>
            <a:r>
              <a:rPr lang="en-US" sz="2800"/>
              <a:t>5/15 = (5 : 5)/(15 : 5) = 1/3</a:t>
            </a:r>
            <a:endParaRPr lang="ro-RO" sz="2800"/>
          </a:p>
        </p:txBody>
      </p:sp>
    </p:spTree>
    <p:extLst>
      <p:ext uri="{BB962C8B-B14F-4D97-AF65-F5344CB8AC3E}">
        <p14:creationId xmlns:p14="http://schemas.microsoft.com/office/powerpoint/2010/main" val="2966504365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85A92-F79A-7E93-BC0D-D3EC7C0A1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2925" b="1">
                <a:solidFill>
                  <a:schemeClr val="tx1"/>
                </a:solidFill>
              </a:rPr>
              <a:t>Imparare a moltiplicare le frazioni</a:t>
            </a:r>
          </a:p>
          <a:p>
            <a:pPr marL="0" indent="0" algn="ctr">
              <a:buNone/>
            </a:pPr>
            <a:r>
              <a:rPr lang="en-US" sz="2925" b="1">
                <a:solidFill>
                  <a:schemeClr val="tx1"/>
                </a:solidFill>
              </a:rPr>
              <a:t>Moltiplicazione di frazioni. Come si moltiplicano le frazioni ordinarie? Passi. Esempio.</a:t>
            </a:r>
          </a:p>
          <a:p>
            <a:pPr marL="0" indent="0" algn="ctr">
              <a:buNone/>
            </a:pPr>
            <a:endParaRPr lang="en-US" sz="2925" b="1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2925" b="1">
                <a:solidFill>
                  <a:schemeClr val="tx1"/>
                </a:solidFill>
              </a:rPr>
              <a:t>Come si moltiplicano due frazioni?</a:t>
            </a:r>
          </a:p>
          <a:p>
            <a:pPr marL="0" indent="0">
              <a:buNone/>
            </a:pPr>
            <a:r>
              <a:rPr lang="en-US" sz="2925">
                <a:solidFill>
                  <a:schemeClr val="tx1"/>
                </a:solidFill>
              </a:rPr>
              <a:t>Dopo aver moltiplicato le frazioni ordinarie, la frazione risultante avrà:</a:t>
            </a:r>
          </a:p>
          <a:p>
            <a:pPr marL="0" indent="0">
              <a:buNone/>
            </a:pPr>
            <a:r>
              <a:rPr lang="en-US" sz="2925">
                <a:solidFill>
                  <a:schemeClr val="tx1"/>
                </a:solidFill>
              </a:rPr>
              <a:t>- come numeratore, il risultato della moltiplicazione dei numeratori delle frazioni,</a:t>
            </a:r>
          </a:p>
          <a:p>
            <a:pPr marL="0" indent="0">
              <a:buNone/>
            </a:pPr>
            <a:r>
              <a:rPr lang="en-US" sz="2925">
                <a:solidFill>
                  <a:schemeClr val="tx1"/>
                </a:solidFill>
              </a:rPr>
              <a:t>- come denominatore, il risultato della moltiplicazione di tutti i denominatori delle frazioni.</a:t>
            </a:r>
          </a:p>
          <a:p>
            <a:pPr marL="0" indent="0">
              <a:buNone/>
            </a:pPr>
            <a:r>
              <a:rPr lang="en-US" sz="2925">
                <a:solidFill>
                  <a:schemeClr val="tx1"/>
                </a:solidFill>
              </a:rPr>
              <a:t>a/b × c/d = (a × c) / (b × d)</a:t>
            </a:r>
          </a:p>
          <a:p>
            <a:pPr marL="0" indent="0">
              <a:buNone/>
            </a:pPr>
            <a:r>
              <a:rPr lang="en-US" sz="2925">
                <a:solidFill>
                  <a:schemeClr val="tx1"/>
                </a:solidFill>
              </a:rPr>
              <a:t>- a, b, c, d sono numeri interi;</a:t>
            </a:r>
          </a:p>
          <a:p>
            <a:pPr marL="0" indent="0">
              <a:buNone/>
            </a:pPr>
            <a:r>
              <a:rPr lang="en-US" sz="2925">
                <a:solidFill>
                  <a:schemeClr val="tx1"/>
                </a:solidFill>
              </a:rPr>
              <a:t>- se le coppie (a × c) e (b × d) non sono numeri coprimi, cioè hanno fattori primi comuni, la frazione risultante deve essere semplificata.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8862789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5DFBF-FE7E-690B-CA64-198CD62E0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971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3800" b="1"/>
              <a:t>Come si moltiplicano le frazioni ordinarie? Passi.</a:t>
            </a:r>
          </a:p>
          <a:p>
            <a:pPr marL="0" indent="0">
              <a:buNone/>
            </a:pPr>
            <a:endParaRPr lang="en-US" sz="3800" b="1"/>
          </a:p>
          <a:p>
            <a:r>
              <a:rPr lang="en-US" sz="3800"/>
              <a:t>Se necessario, semplificare ogni frazione.</a:t>
            </a:r>
          </a:p>
          <a:p>
            <a:pPr marL="0" indent="0">
              <a:buNone/>
            </a:pPr>
            <a:r>
              <a:rPr lang="en-US" sz="3800"/>
              <a:t>- Fattorizzare i numeratori e i denominatori delle frazioni semplificate in fattori primi.</a:t>
            </a:r>
          </a:p>
          <a:p>
            <a:pPr marL="0" indent="0">
              <a:buNone/>
            </a:pPr>
            <a:r>
              <a:rPr lang="en-US" sz="3800"/>
              <a:t>- Nel numeratore della frazione risultante, scriveremo i numeratori di tutte le frazioni, scomposte in fattori primi, sotto forma di moltiplicazione, ma senza eseguire l'operazione.</a:t>
            </a:r>
          </a:p>
          <a:p>
            <a:pPr marL="0" indent="0">
              <a:buNone/>
            </a:pPr>
            <a:r>
              <a:rPr lang="en-US" sz="3800"/>
              <a:t>- Nel denominatore della frazione risultante scriveremo i denominatori di tutte le frazioni, scomposte in fattori primi, sotto forma di moltiplicazione, ma senza eseguire l'operazione.</a:t>
            </a:r>
          </a:p>
          <a:p>
            <a:pPr marL="0" indent="0">
              <a:buNone/>
            </a:pPr>
            <a:r>
              <a:rPr lang="en-US" sz="3800"/>
              <a:t>- Semplifica i fattori primi comuni che compaiono nel numeratore e nel denominatore della frazione risultante.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809357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8911"/>
            <a:ext cx="8229600" cy="4037590"/>
          </a:xfrm>
        </p:spPr>
        <p:txBody>
          <a:bodyPr>
            <a:normAutofit fontScale="55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 frazioni si formano per divisione: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ogni frazione ha la forma a/b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"a" è il numeratore, scritto sopra la linea di frazione;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"b" è il denominatore, scritto sotto la linea di frazione; "b" non può essere zero;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"b" ci dice in quante parti uguali è stato diviso "a";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 valore della frazione si calcola dividendo il numeratore, "a", per il denominatore, "b": "a" : "b"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Queste frazioni, in cui sia il numeratore che il denominatore sono numeri interi, sono chiamate frazioni ordinarie.</a:t>
            </a:r>
            <a:endParaRPr lang="ro-RO">
              <a:solidFill>
                <a:schemeClr val="tx1"/>
              </a:solidFill>
            </a:endParaRPr>
          </a:p>
        </p:txBody>
      </p:sp>
      <p:pic>
        <p:nvPicPr>
          <p:cNvPr id="4" name="Picture 3" descr="Picture 1">
            <a:extLst>
              <a:ext uri="{FF2B5EF4-FFF2-40B4-BE49-F238E27FC236}">
                <a16:creationId xmlns:a16="http://schemas.microsoft.com/office/drawing/2014/main" id="{88ABDAD4-8770-AF90-AC1F-B3C8468053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67662" y="4208664"/>
            <a:ext cx="3366945" cy="1660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277861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BC698-E9B9-DB29-36A6-A1E71DBD5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252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- Esegue la moltiplicazione dei fattori primi rimanenti del numeratore.</a:t>
            </a:r>
          </a:p>
          <a:p>
            <a:pPr marL="0" indent="0">
              <a:buNone/>
            </a:pPr>
            <a:r>
              <a:rPr lang="en-US" sz="2400"/>
              <a:t>- Esegue la moltiplicazione dei fattori primi rimanenti nel denominatore.</a:t>
            </a:r>
          </a:p>
          <a:p>
            <a:pPr marL="0" indent="0">
              <a:buNone/>
            </a:pPr>
            <a:r>
              <a:rPr lang="en-US" sz="2400"/>
              <a:t>- Non è più necessario semplificare la frazione risultante, poiché abbiamo già semplificato tutti i fattori primi comuni.</a:t>
            </a:r>
          </a:p>
          <a:p>
            <a:pPr marL="0" indent="0">
              <a:buNone/>
            </a:pPr>
            <a:r>
              <a:rPr lang="en-US" sz="2400"/>
              <a:t>- Se la frazione risultante è sovraunitaria (indipendentemente dal segno, il numeratore è maggiore del denominatore), può essere riscritta come frazione mista, composta da una frazione intera e da una frazione subunitaria dello stesso segno.</a:t>
            </a:r>
            <a:endParaRPr lang="ro-RO" sz="2400"/>
          </a:p>
        </p:txBody>
      </p:sp>
    </p:spTree>
    <p:extLst>
      <p:ext uri="{BB962C8B-B14F-4D97-AF65-F5344CB8AC3E}">
        <p14:creationId xmlns:p14="http://schemas.microsoft.com/office/powerpoint/2010/main" val="1439357171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6AF52-A2BB-8CC7-16A8-E51C62590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2197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/>
              <a:t>Un esempio di moltiplicazione di tre frazioni ordinarie, con spiegazioni:</a:t>
            </a:r>
          </a:p>
          <a:p>
            <a:pPr marL="0" indent="0">
              <a:buNone/>
            </a:pPr>
            <a:r>
              <a:rPr lang="en-US"/>
              <a:t>6/90 × 80/24 × 30/75 = ?</a:t>
            </a:r>
          </a:p>
          <a:p>
            <a:pPr marL="0" indent="0">
              <a:buNone/>
            </a:pPr>
            <a:r>
              <a:rPr lang="en-US"/>
              <a:t>Eleviamo i numeratori e i denominatori delle frazioni e semplifichiamo le frazioni iniziali.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- 6/90 = (2 × 3) / (2 × 32 × 5) = ((2 × 3) : (2 × 3)) / ((2 × 32 × 5) : (2 × 3)) = 1 /(3 × 5) = 1/15</a:t>
            </a:r>
          </a:p>
          <a:p>
            <a:pPr marL="0" indent="0">
              <a:buNone/>
            </a:pPr>
            <a:r>
              <a:rPr lang="en-US"/>
              <a:t>- 80/24 = (24 × 5) / (23 × 3) = ((24 × 5) : (23)) / ((23 × 3) : (23)) = (2 × 5)/3 = 10 /3</a:t>
            </a:r>
          </a:p>
          <a:p>
            <a:pPr marL="0" indent="0">
              <a:buNone/>
            </a:pPr>
            <a:r>
              <a:rPr lang="en-US"/>
              <a:t>- 30/75 = (2 × 3 × 5) / (3 × 52) = ((2 × 3 × 5) : (3 × 5)) / ((3 × 52) : (3 × 5)) = 2 /5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A questo punto, le frazioni vengono semplificate e i numeratori e i denominatori vengono scomposti in prodotti di fattori primi:</a:t>
            </a:r>
          </a:p>
          <a:p>
            <a:pPr marL="0" indent="0">
              <a:buNone/>
            </a:pPr>
            <a:r>
              <a:rPr lang="en-US"/>
              <a:t>- 6/90 × 80/24 × 30/75 = 1/(3 × 5) × (2 × 5)/3 × 2/5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78066251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2C33C-41C5-1C12-B536-98A74334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9774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Moltiplichiamo rispettivamente i numeratori e i denominatori delle frazioni, eliminando i fattori primi comuni: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1/(3 × 5) × (2 × 5)/3 × 2/5 =</a:t>
            </a:r>
          </a:p>
          <a:p>
            <a:pPr marL="0" indent="0">
              <a:buNone/>
            </a:pPr>
            <a:r>
              <a:rPr lang="en-US" sz="2400"/>
              <a:t>= (1 × 2 × 5 × 2) / (3 × 5 × 3 × 5)</a:t>
            </a:r>
          </a:p>
          <a:p>
            <a:pPr marL="0" indent="0">
              <a:buNone/>
            </a:pPr>
            <a:r>
              <a:rPr lang="en-US" sz="2400"/>
              <a:t>= (1 × 2 × 2 × 5) / (3 × 3 × 5 × 5)</a:t>
            </a:r>
          </a:p>
          <a:p>
            <a:pPr marL="0" indent="0">
              <a:buNone/>
            </a:pPr>
            <a:r>
              <a:rPr lang="en-US" sz="2400"/>
              <a:t>= (1 × 2 × 2 × 5) / (3 × 3 × 5 × 5)</a:t>
            </a:r>
          </a:p>
          <a:p>
            <a:pPr marL="0" indent="0">
              <a:buNone/>
            </a:pPr>
            <a:r>
              <a:rPr lang="en-US" sz="2400"/>
              <a:t>= (2 × 2) / (3 × 3 × 5)</a:t>
            </a:r>
          </a:p>
          <a:p>
            <a:pPr marL="0" indent="0">
              <a:buNone/>
            </a:pPr>
            <a:r>
              <a:rPr lang="en-US" sz="2400"/>
              <a:t>= 4/45</a:t>
            </a:r>
            <a:endParaRPr lang="ro-RO" sz="2400"/>
          </a:p>
        </p:txBody>
      </p:sp>
    </p:spTree>
    <p:extLst>
      <p:ext uri="{BB962C8B-B14F-4D97-AF65-F5344CB8AC3E}">
        <p14:creationId xmlns:p14="http://schemas.microsoft.com/office/powerpoint/2010/main" val="561928001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23BD5-C886-D7A0-BE2A-6127B44EF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81176"/>
            <a:ext cx="8229600" cy="5344987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i="1" u="sng" kern="1400" spc="-38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Frazioni, teoria: numeri razionali</a:t>
            </a:r>
          </a:p>
          <a:p>
            <a:pPr marL="0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i="1" u="sng" kern="1400" spc="-38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Frazioni e numeri razionali Q</a:t>
            </a:r>
          </a:p>
          <a:p>
            <a:pPr marL="0" indent="0" algn="ctr">
              <a:lnSpc>
                <a:spcPct val="120000"/>
              </a:lnSpc>
              <a:spcBef>
                <a:spcPct val="0"/>
              </a:spcBef>
              <a:buNone/>
            </a:pPr>
            <a:endParaRPr lang="en-US" i="1" u="sng" kern="1400" spc="-38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ct val="0"/>
              </a:spcBef>
              <a:buNone/>
            </a:pPr>
            <a:endParaRPr lang="en-US" i="1" u="sng" kern="1400" spc="-38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b="1" kern="1400" spc="-38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 collegamento tra frazioni e numeri razionali Q</a:t>
            </a:r>
          </a:p>
          <a:p>
            <a:pPr marL="0" indent="0" algn="ctr">
              <a:lnSpc>
                <a:spcPct val="120000"/>
              </a:lnSpc>
              <a:spcBef>
                <a:spcPct val="0"/>
              </a:spcBef>
              <a:buNone/>
            </a:pPr>
            <a:endParaRPr lang="en-US" i="1" u="sng" kern="1400" spc="-38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kern="1400" spc="-38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Tutte le frazioni 3/4, 6/8, 9/12, ... 27/36, ... ottenute per semplificazione (o amplificazione), sono frazioni equivalenti, cioè rappresentano la stessa quantità, l'unico numero razionale: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kern="1400" spc="-38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3/4 = 3 : 4 = 0.75.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kern="1400" spc="-38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3/4 ha un duplice significato: rappresenta una frazione e un numero razionale, cioè rappresenta tutte le frazioni ottenute da 3/4 per amplificazione, ma allo stesso tempo rappresenta il numero razionale 0,75.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kern="1400" spc="-38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Anche le frazioni con denominatore 1 e quelle ottenute dalla loro amplificazione sono contenute nell'insieme dei numeri razionali; per esempio.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kern="1400" spc="-38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3/1 = 6/2 = 9/3 = ... = 27/9 = ...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kern="1400" spc="-38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Possono essere sostituiti l'uno all'altro, essendo equivalenti.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06198771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3B261-06D1-1AEA-1CD6-5C60C6882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8304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L'intero 0 può essere sostituito da un insieme infinito di frazioni che hanno il numeratore 0: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0/1 = 0/2 = 0/3 = ... 0/125 = ...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Il denominatore 0 è escluso. Non può esistere una frazione della forma: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0/0 o 9/0 o 200/0...</a:t>
            </a:r>
          </a:p>
          <a:p>
            <a:pPr marL="0" indent="0">
              <a:buNone/>
            </a:pPr>
            <a:endParaRPr lang="en-US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Un numero razionale non ha un predecessore e un unico successore.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Tra due numeri razionali r1 e r2 esiste un insieme infinito di numeri razionali r: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r1 &lt; r &lt; r2 o r1 &gt; r &gt; r2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98948365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549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Esempi di frazioni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18908011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o-RO" b="1"/>
              <a:t>I. </a:t>
            </a:r>
            <a:r>
              <a:rPr lang="en-US"/>
              <a:t>Frazioni attraverso le immagini</a:t>
            </a:r>
            <a:endParaRPr lang="ro-RO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35169" y="4061379"/>
            <a:ext cx="197308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83242" y="4753298"/>
            <a:ext cx="177711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350"/>
          </a:p>
        </p:txBody>
      </p:sp>
      <p:pic>
        <p:nvPicPr>
          <p:cNvPr id="9" name="image14.jpg" descr="Fraction Wall by Visnos"/>
          <p:cNvPicPr/>
          <p:nvPr/>
        </p:nvPicPr>
        <p:blipFill>
          <a:blip r:embed="rId2"/>
          <a:stretch>
            <a:fillRect/>
          </a:stretch>
        </p:blipFill>
        <p:spPr>
          <a:xfrm>
            <a:off x="1544312" y="2561359"/>
            <a:ext cx="5962261" cy="300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374925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Compilare:</a:t>
            </a:r>
            <a:endParaRPr lang="ro-RO"/>
          </a:p>
        </p:txBody>
      </p:sp>
      <p:pic>
        <p:nvPicPr>
          <p:cNvPr id="4" name="image18.jpg" descr="Equivalent fractions interactive whiteboard.pptx"/>
          <p:cNvPicPr/>
          <p:nvPr/>
        </p:nvPicPr>
        <p:blipFill>
          <a:blip r:embed="rId2"/>
          <a:stretch>
            <a:fillRect/>
          </a:stretch>
        </p:blipFill>
        <p:spPr>
          <a:xfrm>
            <a:off x="1349733" y="2236023"/>
            <a:ext cx="6065327" cy="325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829992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Compilare</a:t>
            </a:r>
            <a:endParaRPr lang="ro-RO"/>
          </a:p>
          <a:p>
            <a:endParaRPr lang="ro-RO"/>
          </a:p>
        </p:txBody>
      </p:sp>
      <p:pic>
        <p:nvPicPr>
          <p:cNvPr id="4" name="image7.jpg" descr="Fraction Wall by Visnos"/>
          <p:cNvPicPr/>
          <p:nvPr/>
        </p:nvPicPr>
        <p:blipFill>
          <a:blip r:embed="rId2"/>
          <a:stretch>
            <a:fillRect/>
          </a:stretch>
        </p:blipFill>
        <p:spPr>
          <a:xfrm>
            <a:off x="1680492" y="2379838"/>
            <a:ext cx="5280539" cy="309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85171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0D4472-6A20-D55F-2D52-1F5D3D0C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77255"/>
            <a:ext cx="8229600" cy="1143000"/>
          </a:xfrm>
        </p:spPr>
        <p:txBody>
          <a:bodyPr/>
          <a:lstStyle/>
          <a:p>
            <a:r>
              <a:rPr lang="en-US"/>
              <a:t>Fonti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/>
          </a:p>
          <a:p>
            <a:r>
              <a:rPr lang="en-US" u="sng">
                <a:hlinkClick r:id="rId2"/>
              </a:rPr>
              <a:t>https://mquest.ro/home/learnunitnew?id=32 https://mquest.ro/home/ch?c=6 </a:t>
            </a:r>
            <a:r>
              <a:rPr lang="en-US" u="sng">
                <a:hlinkClick r:id="rId3"/>
              </a:rPr>
              <a:t>https://www.scoalaintuitext.ro/blog/matematica-clasa-a-iii-a-2/</a:t>
            </a:r>
            <a:endParaRPr lang="ro-RO"/>
          </a:p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5482401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Regola del segno quando si moltiplica o si divide: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(+)(+) = (+)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(+)(-) = (-); (-)(+) = (-)</a:t>
            </a:r>
          </a:p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(-)(-) = (+)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86432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3082"/>
            <a:ext cx="8229600" cy="4525963"/>
          </a:xfrm>
        </p:spPr>
        <p:txBody>
          <a:bodyPr/>
          <a:lstStyle/>
          <a:p>
            <a:r>
              <a:rPr lang="en-US"/>
              <a:t>1/2 di una mela è un'unità frazionaria della mela (intera) che è stata divisa in 2 parti uguali.</a:t>
            </a:r>
            <a:endParaRPr lang="ro-RO"/>
          </a:p>
        </p:txBody>
      </p:sp>
      <p:pic>
        <p:nvPicPr>
          <p:cNvPr id="4" name="image13.png" descr="https://www.scoalaintuitext.ro/blog/wp-content/uploads/sites/7/2019/03/image002-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870400" y="3240705"/>
            <a:ext cx="3722702" cy="276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53720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Osservare e scrivere le frazioni:</a:t>
            </a:r>
            <a:endParaRPr lang="ro-RO"/>
          </a:p>
        </p:txBody>
      </p:sp>
      <p:pic>
        <p:nvPicPr>
          <p:cNvPr id="4" name="image2.png" descr="https://www.scoalaintuitext.ro/blog/wp-content/uploads/sites/7/2019/03/Snip-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08163" y="3334693"/>
            <a:ext cx="5745193" cy="167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909651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12"/>
            <a:ext cx="8229600" cy="5145151"/>
          </a:xfrm>
        </p:spPr>
        <p:txBody>
          <a:bodyPr/>
          <a:lstStyle/>
          <a:p>
            <a:r>
              <a:rPr lang="en-US"/>
              <a:t>Due buone amiche, Lara e Alexia, dipingono la staccionata attaccata alla casa delle bambole come segue: 6/9 con il colore rosso e 3/9 con il colore giallo, come nella seguente rappresentazione:</a:t>
            </a:r>
            <a:endParaRPr lang="ro-RO"/>
          </a:p>
        </p:txBody>
      </p:sp>
      <p:pic>
        <p:nvPicPr>
          <p:cNvPr id="4" name="image5.jpg" descr="https://www.scoalaintuitext.ro/blog/wp-content/uploads/sites/7/2019/03/Snip2.jpg"/>
          <p:cNvPicPr/>
          <p:nvPr/>
        </p:nvPicPr>
        <p:blipFill>
          <a:blip r:embed="rId2"/>
          <a:srcRect l="13943" t="18702" r="50673" b="10382"/>
          <a:stretch>
            <a:fillRect/>
          </a:stretch>
        </p:blipFill>
        <p:spPr>
          <a:xfrm>
            <a:off x="1083509" y="3553587"/>
            <a:ext cx="3488491" cy="212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925717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364" y="3622780"/>
            <a:ext cx="8299241" cy="1651673"/>
          </a:xfrm>
        </p:spPr>
        <p:txBody>
          <a:bodyPr>
            <a:normAutofit fontScale="70000" lnSpcReduction="20000"/>
          </a:bodyPr>
          <a:lstStyle/>
          <a:p>
            <a:r>
              <a:rPr lang="en-US"/>
              <a:t>Dal disegno si nota che la superficie della staccionata colorata di rosso è più grande di quella gialla. Possiamo affermare che il numero frazionario 6/9 è maggiore di 3/9.</a:t>
            </a:r>
          </a:p>
          <a:p>
            <a:r>
              <a:rPr lang="en-US"/>
              <a:t>Scriveremo così: 6/9 &gt; 3/9. In questo caso, ho confrontato parti uguali di uno stesso insieme (il recinto).</a:t>
            </a:r>
            <a:endParaRPr lang="ro-RO"/>
          </a:p>
        </p:txBody>
      </p:sp>
      <p:pic>
        <p:nvPicPr>
          <p:cNvPr id="6" name="image5.jpg" descr="https://www.scoalaintuitext.ro/blog/wp-content/uploads/sites/7/2019/03/Snip2.jpg"/>
          <p:cNvPicPr/>
          <p:nvPr/>
        </p:nvPicPr>
        <p:blipFill>
          <a:blip r:embed="rId2"/>
          <a:srcRect l="13943" t="18702" r="50673" b="10382"/>
          <a:stretch>
            <a:fillRect/>
          </a:stretch>
        </p:blipFill>
        <p:spPr>
          <a:xfrm>
            <a:off x="2755635" y="946317"/>
            <a:ext cx="3488491" cy="212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168543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122"/>
            <a:ext cx="8229600" cy="524204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/>
              <a:t>Poi confronterò parti uguali che non appartengono allo stesso insieme. Due fratelli, Vlad e Radu, prepararono due pizze identiche, poi si sedettero a tavola. Ogni pizza è stata tagliata in 8 fette di uguali dimensioni. Ecco quanto ha mangiato ciascun ragazzo dopo un quarto d'ora: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  Guardate l'immagine e dite chi ha mangiato di meno. Le 3 fette mangiate da Vlad, cioè 3/8 della pizza, sono meno delle 5 fette, cioè 5/8, mangiate da Radu.</a:t>
            </a:r>
            <a:endParaRPr lang="ro-RO"/>
          </a:p>
        </p:txBody>
      </p:sp>
      <p:pic>
        <p:nvPicPr>
          <p:cNvPr id="4" name="image9.jpg" descr="https://www.scoalaintuitext.ro/blog/wp-content/uploads/sites/7/2019/03/Snip-3.jpg"/>
          <p:cNvPicPr/>
          <p:nvPr/>
        </p:nvPicPr>
        <p:blipFill>
          <a:blip r:embed="rId2"/>
          <a:srcRect l="16028" t="20004" r="34922" b="16473"/>
          <a:stretch>
            <a:fillRect/>
          </a:stretch>
        </p:blipFill>
        <p:spPr>
          <a:xfrm>
            <a:off x="2499089" y="2311784"/>
            <a:ext cx="3684885" cy="160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6590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7510"/>
            <a:ext cx="8229600" cy="530865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Se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interi</a:t>
            </a:r>
            <a:r>
              <a:rPr lang="en-US" dirty="0"/>
              <a:t> non </a:t>
            </a:r>
            <a:r>
              <a:rPr lang="en-US" dirty="0" err="1"/>
              <a:t>hanno</a:t>
            </a:r>
            <a:r>
              <a:rPr lang="en-US" dirty="0"/>
              <a:t> la </a:t>
            </a:r>
            <a:r>
              <a:rPr lang="en-US" dirty="0" err="1"/>
              <a:t>stessa</a:t>
            </a:r>
            <a:r>
              <a:rPr lang="en-US" dirty="0"/>
              <a:t> </a:t>
            </a:r>
            <a:r>
              <a:rPr lang="en-US" dirty="0" err="1"/>
              <a:t>dimensione</a:t>
            </a:r>
            <a:r>
              <a:rPr lang="en-US" dirty="0"/>
              <a:t>, non </a:t>
            </a:r>
            <a:r>
              <a:rPr lang="en-US" dirty="0" err="1"/>
              <a:t>possiamo</a:t>
            </a:r>
            <a:r>
              <a:rPr lang="en-US" dirty="0"/>
              <a:t> </a:t>
            </a:r>
            <a:r>
              <a:rPr lang="en-US" dirty="0" err="1"/>
              <a:t>confrontare</a:t>
            </a:r>
            <a:r>
              <a:rPr lang="en-US" dirty="0"/>
              <a:t> le loro </a:t>
            </a:r>
            <a:r>
              <a:rPr lang="en-US" dirty="0" err="1"/>
              <a:t>corrispondenti</a:t>
            </a:r>
            <a:r>
              <a:rPr lang="en-US" dirty="0"/>
              <a:t> </a:t>
            </a:r>
            <a:r>
              <a:rPr lang="en-US" dirty="0" err="1"/>
              <a:t>frazioni</a:t>
            </a:r>
            <a:r>
              <a:rPr lang="en-US" dirty="0"/>
              <a:t>. </a:t>
            </a:r>
            <a:r>
              <a:rPr lang="en-US" dirty="0" err="1"/>
              <a:t>Osservatelo</a:t>
            </a:r>
            <a:r>
              <a:rPr lang="en-US" dirty="0"/>
              <a:t> </a:t>
            </a:r>
            <a:r>
              <a:rPr lang="en-US" dirty="0" err="1"/>
              <a:t>nella</a:t>
            </a:r>
            <a:r>
              <a:rPr lang="en-US" dirty="0"/>
              <a:t> </a:t>
            </a:r>
            <a:r>
              <a:rPr lang="en-US" dirty="0" err="1"/>
              <a:t>seguente</a:t>
            </a:r>
            <a:r>
              <a:rPr lang="en-US" dirty="0"/>
              <a:t> </a:t>
            </a:r>
            <a:r>
              <a:rPr lang="en-US" dirty="0" err="1"/>
              <a:t>rappresentazione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Insieme</a:t>
            </a:r>
            <a:r>
              <a:rPr lang="en-US" dirty="0"/>
              <a:t> </a:t>
            </a:r>
            <a:r>
              <a:rPr lang="en-US" dirty="0" err="1"/>
              <a:t>abbiamo</a:t>
            </a:r>
            <a:r>
              <a:rPr lang="en-US" dirty="0"/>
              <a:t> </a:t>
            </a:r>
            <a:r>
              <a:rPr lang="en-US" dirty="0" err="1"/>
              <a:t>scoperto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:</a:t>
            </a:r>
          </a:p>
          <a:p>
            <a:r>
              <a:rPr lang="en-US" dirty="0" err="1"/>
              <a:t>Tra</a:t>
            </a:r>
            <a:r>
              <a:rPr lang="en-US" dirty="0"/>
              <a:t> due </a:t>
            </a:r>
            <a:r>
              <a:rPr lang="en-US" dirty="0" err="1"/>
              <a:t>frazioni</a:t>
            </a:r>
            <a:r>
              <a:rPr lang="en-US" dirty="0"/>
              <a:t> con lo </a:t>
            </a:r>
            <a:r>
              <a:rPr lang="en-US" dirty="0" err="1"/>
              <a:t>stesso</a:t>
            </a:r>
            <a:r>
              <a:rPr lang="en-US" dirty="0"/>
              <a:t> </a:t>
            </a:r>
            <a:r>
              <a:rPr lang="en-US" dirty="0" err="1"/>
              <a:t>denominatore</a:t>
            </a:r>
            <a:r>
              <a:rPr lang="en-US" dirty="0"/>
              <a:t>, la </a:t>
            </a:r>
            <a:r>
              <a:rPr lang="en-US" dirty="0" err="1"/>
              <a:t>frazione</a:t>
            </a:r>
            <a:r>
              <a:rPr lang="en-US" dirty="0"/>
              <a:t> con il </a:t>
            </a:r>
            <a:r>
              <a:rPr lang="en-US" dirty="0" err="1"/>
              <a:t>numeratore</a:t>
            </a:r>
            <a:r>
              <a:rPr lang="en-US" dirty="0"/>
              <a:t>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grande</a:t>
            </a:r>
            <a:r>
              <a:rPr lang="en-US" dirty="0"/>
              <a:t> è </a:t>
            </a:r>
            <a:r>
              <a:rPr lang="en-US" dirty="0" err="1"/>
              <a:t>maggiore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4" name="image17.jpg" descr="https://www.scoalaintuitext.ro/blog/wp-content/uploads/sites/7/2019/03/Snip-4.jpg"/>
          <p:cNvPicPr/>
          <p:nvPr/>
        </p:nvPicPr>
        <p:blipFill>
          <a:blip r:embed="rId2"/>
          <a:srcRect l="17471" t="19154" r="46947" b="31044"/>
          <a:stretch>
            <a:fillRect/>
          </a:stretch>
        </p:blipFill>
        <p:spPr>
          <a:xfrm>
            <a:off x="3333094" y="2534555"/>
            <a:ext cx="3231551" cy="17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272317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7232"/>
            <a:ext cx="8229600" cy="5338931"/>
          </a:xfrm>
        </p:spPr>
        <p:txBody>
          <a:bodyPr/>
          <a:lstStyle/>
          <a:p>
            <a:r>
              <a:rPr lang="en-US" sz="2800"/>
              <a:t>Possiamo confrontare due frazioni solo se sono parti uguali dello stesso insieme o parti uguali di interi identici. Rodica ha aiutato il nonno a piantare le verdure nell'orto. Gli ortaggi sono stati distribuiti secondo il seguente schema:</a:t>
            </a:r>
            <a:endParaRPr lang="ro-RO" sz="2800"/>
          </a:p>
        </p:txBody>
      </p:sp>
      <p:pic>
        <p:nvPicPr>
          <p:cNvPr id="4" name="image1.jpg" descr="https://www.scoalaintuitext.ro/blog/wp-content/uploads/sites/7/2019/03/Snip-5.jpg"/>
          <p:cNvPicPr/>
          <p:nvPr/>
        </p:nvPicPr>
        <p:blipFill>
          <a:blip r:embed="rId2"/>
          <a:srcRect l="19712" t="24975" r="23394" b="25670"/>
          <a:stretch>
            <a:fillRect/>
          </a:stretch>
        </p:blipFill>
        <p:spPr>
          <a:xfrm>
            <a:off x="2043508" y="3533309"/>
            <a:ext cx="4717688" cy="182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96111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480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/>
              <a:t>Notiamo che:</a:t>
            </a:r>
          </a:p>
          <a:p>
            <a:pPr marL="0" indent="0">
              <a:buNone/>
            </a:pPr>
            <a:r>
              <a:rPr lang="en-US" sz="2400"/>
              <a:t>su 2/10 della superficie dell'orto hanno piantato fagioli,</a:t>
            </a:r>
          </a:p>
          <a:p>
            <a:pPr marL="0" indent="0">
              <a:buNone/>
            </a:pPr>
            <a:r>
              <a:rPr lang="en-US" sz="2400"/>
              <a:t>pomodoro, su 4/10 dell'intero giardino,</a:t>
            </a:r>
          </a:p>
          <a:p>
            <a:pPr marL="0" indent="0">
              <a:buNone/>
            </a:pPr>
            <a:r>
              <a:rPr lang="en-US" sz="2400"/>
              <a:t>1/10 della superficie è occupato dai peperoni,</a:t>
            </a:r>
          </a:p>
          <a:p>
            <a:pPr marL="0" indent="0">
              <a:buNone/>
            </a:pPr>
            <a:r>
              <a:rPr lang="en-US" sz="2400"/>
              <a:t>su 3/10 della superficie dell'orto hanno piantato cavoli.</a:t>
            </a:r>
          </a:p>
          <a:p>
            <a:pPr marL="0" indent="0">
              <a:buNone/>
            </a:pPr>
            <a:r>
              <a:rPr lang="en-US" sz="2400"/>
              <a:t>La superficie maggiore è coltivata a pomodori (4/10) e quella minore a peperoni (1/10).</a:t>
            </a:r>
          </a:p>
          <a:p>
            <a:pPr marL="0" indent="0">
              <a:buNone/>
            </a:pPr>
            <a:r>
              <a:rPr lang="en-US" sz="2400"/>
              <a:t>In questo modo M ordina le frazioni di coltivatore corrispondenti alle superfici coltivate a ortaggi.</a:t>
            </a:r>
            <a:endParaRPr lang="ro-RO" sz="2400"/>
          </a:p>
        </p:txBody>
      </p:sp>
    </p:spTree>
    <p:extLst>
      <p:ext uri="{BB962C8B-B14F-4D97-AF65-F5344CB8AC3E}">
        <p14:creationId xmlns:p14="http://schemas.microsoft.com/office/powerpoint/2010/main" val="185724769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12"/>
            <a:ext cx="8229600" cy="5145151"/>
          </a:xfrm>
        </p:spPr>
        <p:txBody>
          <a:bodyPr/>
          <a:lstStyle/>
          <a:p>
            <a:r>
              <a:rPr lang="en-US" b="1" dirty="0" err="1"/>
              <a:t>Esercizi</a:t>
            </a:r>
            <a:r>
              <a:rPr lang="en-US" b="1" dirty="0"/>
              <a:t> e </a:t>
            </a:r>
            <a:r>
              <a:rPr lang="en-US" b="1" dirty="0" err="1"/>
              <a:t>problemi</a:t>
            </a:r>
            <a:r>
              <a:rPr lang="en-US" b="1" dirty="0"/>
              <a:t>:</a:t>
            </a:r>
          </a:p>
          <a:p>
            <a:pPr marL="0" indent="0">
              <a:buNone/>
            </a:pPr>
            <a:r>
              <a:rPr lang="en-US" dirty="0"/>
              <a:t>1) </a:t>
            </a:r>
            <a:r>
              <a:rPr lang="en-US" dirty="0" err="1"/>
              <a:t>Scrivere</a:t>
            </a:r>
            <a:r>
              <a:rPr lang="en-US" dirty="0"/>
              <a:t> e poi </a:t>
            </a:r>
            <a:r>
              <a:rPr lang="en-US" dirty="0" err="1"/>
              <a:t>confrontare</a:t>
            </a:r>
            <a:r>
              <a:rPr lang="en-US" dirty="0"/>
              <a:t> le </a:t>
            </a:r>
            <a:r>
              <a:rPr lang="en-US" dirty="0" err="1"/>
              <a:t>frazioni</a:t>
            </a:r>
            <a:r>
              <a:rPr lang="en-US" dirty="0"/>
              <a:t> </a:t>
            </a:r>
            <a:r>
              <a:rPr lang="en-US" dirty="0" err="1"/>
              <a:t>rappresentate</a:t>
            </a:r>
            <a:r>
              <a:rPr lang="en-US" dirty="0"/>
              <a:t>, </a:t>
            </a:r>
            <a:r>
              <a:rPr lang="en-US" dirty="0" err="1"/>
              <a:t>utilizzando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segni</a:t>
            </a:r>
            <a:r>
              <a:rPr lang="en-US" dirty="0"/>
              <a:t> di </a:t>
            </a:r>
            <a:r>
              <a:rPr lang="en-US" dirty="0" err="1"/>
              <a:t>relazione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(&lt;, &gt;, = );</a:t>
            </a:r>
            <a:endParaRPr lang="ro-RO" dirty="0"/>
          </a:p>
        </p:txBody>
      </p:sp>
      <p:pic>
        <p:nvPicPr>
          <p:cNvPr id="4" name="image6.jpg" descr="https://www.scoalaintuitext.ro/blog/wp-content/uploads/sites/7/2019/03/Snip-6.jpg"/>
          <p:cNvPicPr/>
          <p:nvPr/>
        </p:nvPicPr>
        <p:blipFill>
          <a:blip r:embed="rId2"/>
          <a:srcRect l="7852" t="10449" r="8483" b="16118"/>
          <a:stretch>
            <a:fillRect/>
          </a:stretch>
        </p:blipFill>
        <p:spPr>
          <a:xfrm>
            <a:off x="1186231" y="3231238"/>
            <a:ext cx="6298242" cy="175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431016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3288"/>
            <a:ext cx="8229600" cy="5332876"/>
          </a:xfrm>
        </p:spPr>
        <p:txBody>
          <a:bodyPr/>
          <a:lstStyle/>
          <a:p>
            <a:r>
              <a:rPr lang="en-US"/>
              <a:t>2) Completare le frazioni in modo che le seguenti uguaglianze siano vere: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3. Scrivete una frazione più piccola e una più grande di quelle date:</a:t>
            </a:r>
            <a:endParaRPr lang="ro-RO"/>
          </a:p>
        </p:txBody>
      </p:sp>
      <p:pic>
        <p:nvPicPr>
          <p:cNvPr id="4" name="image4.jpg" descr="https://www.scoalaintuitext.ro/blog/wp-content/uploads/sites/7/2019/03/Snip-intercalat-2.jpg"/>
          <p:cNvPicPr/>
          <p:nvPr/>
        </p:nvPicPr>
        <p:blipFill>
          <a:blip r:embed="rId2"/>
          <a:srcRect l="8815" t="24590" r="11996" b="27022"/>
          <a:stretch>
            <a:fillRect/>
          </a:stretch>
        </p:blipFill>
        <p:spPr>
          <a:xfrm>
            <a:off x="1056521" y="2130937"/>
            <a:ext cx="6509273" cy="751644"/>
          </a:xfrm>
          <a:prstGeom prst="rect">
            <a:avLst/>
          </a:prstGeom>
        </p:spPr>
      </p:pic>
      <p:pic>
        <p:nvPicPr>
          <p:cNvPr id="5" name="image15.jpg" descr="https://www.scoalaintuitext.ro/blog/wp-content/uploads/sites/7/2019/03/Snip-intercalat-3.jpg"/>
          <p:cNvPicPr/>
          <p:nvPr/>
        </p:nvPicPr>
        <p:blipFill>
          <a:blip r:embed="rId3"/>
          <a:srcRect l="10168" t="39310" r="30508" b="19999"/>
          <a:stretch>
            <a:fillRect/>
          </a:stretch>
        </p:blipFill>
        <p:spPr>
          <a:xfrm>
            <a:off x="2862346" y="4868827"/>
            <a:ext cx="2703842" cy="65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70627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0FFCE-A30D-5441-8AB4-1982C9F92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811" y="976470"/>
            <a:ext cx="8229600" cy="4525963"/>
          </a:xfrm>
        </p:spPr>
        <p:txBody>
          <a:bodyPr/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sz="2400" b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Segno del numeratore e del denominatore: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 numeratori e i denominatori di una frazione possono essere numeri interi positivi o negativi.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Esempio di frazioni con numeratori e denominatori positivi: 7/6, 3/4, 13/20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Esempio di frazioni con numeratori e denominatori negativi: -7/-6, -3/-4, -13/-20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sz="24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Esempio di frazioni con numeratori e denominatori positivi e/o negativi: -7/6, 3/-4, -13/-20</a:t>
            </a:r>
            <a:endParaRPr lang="ro-RO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110713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1176"/>
            <a:ext cx="8229600" cy="5344987"/>
          </a:xfrm>
        </p:spPr>
        <p:txBody>
          <a:bodyPr/>
          <a:lstStyle/>
          <a:p>
            <a:r>
              <a:rPr lang="en-US"/>
              <a:t>4. Scrivere tutte le frazioni minori o uguali a 5/8.</a:t>
            </a:r>
          </a:p>
          <a:p>
            <a:endParaRPr lang="en-US"/>
          </a:p>
          <a:p>
            <a:r>
              <a:rPr lang="en-US"/>
              <a:t>5. Scrivete le frazioni rappresentate dai colori in ordine crescente:</a:t>
            </a:r>
            <a:endParaRPr lang="ro-RO" b="1"/>
          </a:p>
        </p:txBody>
      </p:sp>
      <p:pic>
        <p:nvPicPr>
          <p:cNvPr id="4" name="image11.jpg" descr="https://www.scoalaintuitext.ro/blog/wp-content/uploads/sites/7/2019/03/Snip-7.jpg"/>
          <p:cNvPicPr/>
          <p:nvPr/>
        </p:nvPicPr>
        <p:blipFill>
          <a:blip r:embed="rId2"/>
          <a:srcRect l="19555" t="30109" r="31237" b="19105"/>
          <a:stretch>
            <a:fillRect/>
          </a:stretch>
        </p:blipFill>
        <p:spPr>
          <a:xfrm>
            <a:off x="2036423" y="3429000"/>
            <a:ext cx="4961200" cy="219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3912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6398"/>
            <a:ext cx="8229600" cy="5429766"/>
          </a:xfrm>
        </p:spPr>
        <p:txBody>
          <a:bodyPr/>
          <a:lstStyle/>
          <a:p>
            <a:r>
              <a:rPr lang="en-US"/>
              <a:t>6. Mettete in ordine decrescente le frazioni comprese tra 2/7 e 6/7.</a:t>
            </a:r>
          </a:p>
          <a:p>
            <a:r>
              <a:rPr lang="en-US"/>
              <a:t>7. Ordinare le frazioni con il denominatore 8 e il numeratore un numero dispari inferiore a 6 in ordine crescente.</a:t>
            </a:r>
            <a:endParaRPr lang="ro-RO"/>
          </a:p>
        </p:txBody>
      </p:sp>
      <p:pic>
        <p:nvPicPr>
          <p:cNvPr id="6" name="image16.png" descr="Înțelegi matematica - mquest.ro"/>
          <p:cNvPicPr/>
          <p:nvPr/>
        </p:nvPicPr>
        <p:blipFill>
          <a:blip r:embed="rId2"/>
          <a:srcRect l="2070" t="4804" r="7077" b="6174"/>
          <a:stretch>
            <a:fillRect/>
          </a:stretch>
        </p:blipFill>
        <p:spPr>
          <a:xfrm>
            <a:off x="1458735" y="3429000"/>
            <a:ext cx="5806535" cy="245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695935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2.png" descr="Înțelegi matematica - mquest.ro"/>
          <p:cNvPicPr/>
          <p:nvPr/>
        </p:nvPicPr>
        <p:blipFill>
          <a:blip r:embed="rId2"/>
          <a:stretch>
            <a:fillRect/>
          </a:stretch>
        </p:blipFill>
        <p:spPr>
          <a:xfrm>
            <a:off x="1446622" y="1716373"/>
            <a:ext cx="5949950" cy="317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70238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0003E-AF7A-708D-5B37-B1116FDC5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22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>
                <a:solidFill>
                  <a:srgbClr val="1F4D7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Segno di una frazione: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 segni del numeratore e del denominatore di una frazione vengono tolti di fronte ad essa e combinati secondo la regola dei segni, sopra riportata, per cui le frazioni di cui sopra diventano: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o-RO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o-RO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(-)(+)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-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o-RO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(+)(-)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-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o-RO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08585" algn="just">
              <a:lnSpc>
                <a:spcPct val="107000"/>
              </a:lnSpc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-13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(-)(-)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(+)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/</a:t>
            </a:r>
            <a:r>
              <a:rPr lang="en-GB" baseline="30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GB" baseline="-2500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o-RO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5690161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1C699-0099-C8DD-3022-FA6AA1D01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3247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marR="35719" indent="0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  <a:buNone/>
            </a:pP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Tipi di frazioni ordinarie: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Valore assoluto di un numero </a:t>
            </a: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= il valore numerico di un numero senza tener conto del suo segno. Ad esempio, il valore assoluto del numero -7 (scritto come │-7│) è 7. Altri esempi: |-17| = 17; |10| = 10; |-123| = 123;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Frazioni subunitarie: </a:t>
            </a: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2/3, 1/7, 5/9, -11/13, 10/11, -15/-16 - il valore assoluto del numeratore è inferiore al valore assoluto del denominatore, quindi il valore assoluto della frazione è inferiore a 1.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Frazioni equivalenti: </a:t>
            </a: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5/5, 11/11, -19/19; il valore assoluto del numeratore è uguale al valore assoluto del denominatore, pertanto il valore assoluto della frazione è uguale a 1.</a:t>
            </a:r>
          </a:p>
          <a:p>
            <a:pPr marL="35719" marR="35719" algn="just">
              <a:lnSpc>
                <a:spcPct val="107000"/>
              </a:lnSpc>
              <a:spcBef>
                <a:spcPts val="1080"/>
              </a:spcBef>
              <a:spcAft>
                <a:spcPts val="675"/>
              </a:spcAft>
            </a:pPr>
            <a:r>
              <a:rPr lang="en-US" b="1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Frazioni superunitarie o improprie: </a:t>
            </a: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4/3, 16/3, 9/8, 123/-13 - il valore assoluto del numeratore è maggiore del valore assoluto del denominatore, quindi il valore assoluto della frazione è maggiore di 1; queste frazioni sono chiamate anche frazioni improprie.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53985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9CB0E-0A31-E076-4C44-7907FC7D8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00693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Le frazioni improprie possono anche essere scritte come frazioni miste: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4/3 = 3/3 + 1/3 = 1 + 1/3, che si scrive: 1 1/3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16/3 = 15/3 + 1/3 = 5 + 1/3, che si scrive: 5 1/3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9/8 = 8/8 + 1/8 = 1 + 1/8, che si scrive: 1 1/8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123/-13 = - 123/13 = - (117 + 6)/13 = - 117/13 - 6/13 = - 9 - 6/13, che si scrive: - 9 6/13</a:t>
            </a:r>
          </a:p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Si noti che una frazione mista è composta da una frazione intera e da una frazione sottounità, entrambe con lo stesso segno.</a:t>
            </a:r>
          </a:p>
          <a:p>
            <a:pPr marL="102394" marR="102394" algn="just">
              <a:lnSpc>
                <a:spcPct val="107000"/>
              </a:lnSpc>
              <a:spcAft>
                <a:spcPts val="600"/>
              </a:spcAft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 il numeratore di una frazione è uguale al denominatore di un'altra frazione e viceversa, allora le frazioni sono dette inverse o invertibili. </a:t>
            </a:r>
          </a:p>
          <a:p>
            <a:pPr marL="0" marR="102394" indent="0" algn="just">
              <a:lnSpc>
                <a:spcPct val="107000"/>
              </a:lnSpc>
              <a:spcAft>
                <a:spcPts val="600"/>
              </a:spcAft>
              <a:buNone/>
            </a:pPr>
            <a:r>
              <a:rPr lang="en-US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Es: 3/5 e 5/3; 6/17 e 6/17 - il prodotto di una frazione e della sua inversa è 1.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9316549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8"/>
  <p:tag name="AS_OS" val="Unix 5.4.0.1088"/>
  <p:tag name="AS_RELEASE_DATE" val="2022.10.14"/>
  <p:tag name="AS_TITLE" val="Aspose.Slides for .NET5"/>
  <p:tag name="AS_VERSION" val="22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311</TotalTime>
  <Words>5564</Words>
  <Application>Microsoft Office PowerPoint</Application>
  <PresentationFormat>Presentazione su schermo (4:3)</PresentationFormat>
  <Paragraphs>390</Paragraphs>
  <Slides>62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62</vt:i4>
      </vt:variant>
    </vt:vector>
  </HeadingPairs>
  <TitlesOfParts>
    <vt:vector size="68" baseType="lpstr">
      <vt:lpstr>Adobe Heiti Std R</vt:lpstr>
      <vt:lpstr>Arial</vt:lpstr>
      <vt:lpstr>Calibri</vt:lpstr>
      <vt:lpstr>Calibri Light</vt:lpstr>
      <vt:lpstr>Symbol</vt:lpstr>
      <vt:lpstr>Office Theme</vt:lpstr>
      <vt:lpstr>Cosa sono le frazioni?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Esempi di frazioni</vt:lpstr>
      <vt:lpstr>Presentazione standard di PowerPoint</vt:lpstr>
      <vt:lpstr>Presentazione standard di PowerPoint</vt:lpstr>
      <vt:lpstr>Presentazione standard di PowerPoint</vt:lpstr>
      <vt:lpstr>Fonti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keywords>, docId:FE69ADCFE860FC56E2A16BBE8E15CCE7</cp:keywords>
  <cp:lastModifiedBy>Vanessa Pitrella</cp:lastModifiedBy>
  <cp:revision>20</cp:revision>
  <dcterms:created xsi:type="dcterms:W3CDTF">2022-06-19T18:34:58Z</dcterms:created>
  <dcterms:modified xsi:type="dcterms:W3CDTF">2023-02-03T08:39:47Z</dcterms:modified>
</cp:coreProperties>
</file>