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9" roundtripDataSignature="AMtx7mh6BtyN9qceYNVKcOxKISRbnldg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customschemas.google.com/relationships/presentationmetadata" Target="meta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Corretto: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87" name="Google Shape;28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Corretto: B</a:t>
            </a:r>
            <a:endParaRPr/>
          </a:p>
        </p:txBody>
      </p:sp>
      <p:sp>
        <p:nvSpPr>
          <p:cNvPr id="297" name="Google Shape;297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Corretto: B</a:t>
            </a:r>
            <a:endParaRPr/>
          </a:p>
        </p:txBody>
      </p:sp>
      <p:sp>
        <p:nvSpPr>
          <p:cNvPr id="306" name="Google Shape;306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3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3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3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3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3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3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3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en-US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3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"/>
          <p:cNvSpPr txBox="1"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b="1">
                <a:solidFill>
                  <a:schemeClr val="dk1"/>
                </a:solidFill>
              </a:rPr>
              <a:t>Interpretazione geometrica della derivata di una funzione continua in un punto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6443" y="1988840"/>
            <a:ext cx="380755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7904" y="4221088"/>
            <a:ext cx="3885154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1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 1)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)=-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∞, f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)ϵR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5576" y="1772816"/>
            <a:ext cx="3688520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31840" y="4077072"/>
            <a:ext cx="4063557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2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Caso 2)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)=+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∞, fd'(x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)ϵR</a:t>
            </a:r>
            <a:endParaRPr sz="18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5566" y="1967450"/>
            <a:ext cx="3206191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5936" y="4159144"/>
            <a:ext cx="3384376" cy="180973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3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Caso 3)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)=+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∞, f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)ϵR</a:t>
            </a:r>
            <a:endParaRPr sz="18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420" y="1772816"/>
            <a:ext cx="3948580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7864" y="4005064"/>
            <a:ext cx="4074625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Caso 4)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)=-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∞, f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)ϵR</a:t>
            </a:r>
            <a:endParaRPr sz="18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3648" y="2132856"/>
            <a:ext cx="5611888" cy="280831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5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rebuchet MS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Caso 5)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), f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24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)ϵR și 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)≠f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'(x )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endParaRPr sz="18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 b="1">
                <a:solidFill>
                  <a:schemeClr val="dk1"/>
                </a:solidFill>
              </a:rPr>
              <a:t>Funzioni differenziabili</a:t>
            </a:r>
            <a:endParaRPr sz="44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/>
          <p:nvPr/>
        </p:nvSpPr>
        <p:spPr>
          <a:xfrm>
            <a:off x="1214157" y="2376165"/>
            <a:ext cx="671568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Il problema della velocità istantanea di un cellulare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1050849" y="3296496"/>
            <a:ext cx="64189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la velocità media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cellulare nell'intervallo di tempo [t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 t] è: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3938" y="3697337"/>
            <a:ext cx="1727200" cy="73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7"/>
          <p:cNvSpPr/>
          <p:nvPr/>
        </p:nvSpPr>
        <p:spPr>
          <a:xfrm>
            <a:off x="2628900" y="3643313"/>
            <a:ext cx="227013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1035081" y="4340548"/>
            <a:ext cx="72685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la velocità istantanea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mobile nell'istante t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(fisso), t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&gt; 0 è:</a:t>
            </a:r>
            <a:endParaRPr/>
          </a:p>
        </p:txBody>
      </p:sp>
      <p:pic>
        <p:nvPicPr>
          <p:cNvPr id="144" name="Google Shape;14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4211" y="4726454"/>
            <a:ext cx="2138362" cy="67786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7"/>
          <p:cNvSpPr/>
          <p:nvPr/>
        </p:nvSpPr>
        <p:spPr>
          <a:xfrm>
            <a:off x="1017874" y="5433894"/>
            <a:ext cx="57844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l'accelerazione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mobile nell'istante fisso t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è: </a:t>
            </a:r>
            <a:endParaRPr/>
          </a:p>
        </p:txBody>
      </p:sp>
      <p:sp>
        <p:nvSpPr>
          <p:cNvPr id="146" name="Google Shape;146;p17"/>
          <p:cNvSpPr/>
          <p:nvPr/>
        </p:nvSpPr>
        <p:spPr>
          <a:xfrm>
            <a:off x="0" y="331577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213" y="5948363"/>
            <a:ext cx="2119312" cy="64928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7"/>
          <p:cNvSpPr txBox="1"/>
          <p:nvPr/>
        </p:nvSpPr>
        <p:spPr>
          <a:xfrm>
            <a:off x="1092071" y="1061710"/>
            <a:ext cx="698049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nozione di derivata è stata introdotta e utilizzata in matematica dallo scienziato Isaac Newton (1642 - 1724) in relazione allo studio della meccanica.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/>
          <p:nvPr/>
        </p:nvSpPr>
        <p:spPr>
          <a:xfrm>
            <a:off x="2024219" y="2342689"/>
            <a:ext cx="466217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Il problema della tangente a una curva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8" descr="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32572" y="3938614"/>
            <a:ext cx="1905000" cy="208756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/>
          <p:nvPr/>
        </p:nvSpPr>
        <p:spPr>
          <a:xfrm>
            <a:off x="467544" y="3124884"/>
            <a:ext cx="715125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 f:(a,b)R, una funzione continua e M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;f(x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)) sul grafico G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f.</a:t>
            </a:r>
            <a:endParaRPr/>
          </a:p>
        </p:txBody>
      </p:sp>
      <p:pic>
        <p:nvPicPr>
          <p:cNvPr id="156" name="Google Shape;156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14850" y="3321050"/>
            <a:ext cx="114300" cy="2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8"/>
          <p:cNvSpPr/>
          <p:nvPr/>
        </p:nvSpPr>
        <p:spPr>
          <a:xfrm>
            <a:off x="0" y="303002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7675" y="4209901"/>
            <a:ext cx="2160588" cy="80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/>
          <p:nvPr/>
        </p:nvSpPr>
        <p:spPr>
          <a:xfrm>
            <a:off x="483073" y="5159915"/>
            <a:ext cx="65532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La pendenza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il </a:t>
            </a: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coefficiente angolare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 tangente al punto M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alla curva G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8"/>
          <p:cNvSpPr/>
          <p:nvPr/>
        </p:nvSpPr>
        <p:spPr>
          <a:xfrm>
            <a:off x="0" y="3130034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8"/>
          <p:cNvSpPr/>
          <p:nvPr/>
        </p:nvSpPr>
        <p:spPr>
          <a:xfrm>
            <a:off x="476118" y="3501299"/>
            <a:ext cx="820896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La pendenza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 secante M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 rappresenta la tangente trigonometrica dell'angolo da essa formato con la direzione positiva dell'asse Ox</a:t>
            </a: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8"/>
          <p:cNvSpPr/>
          <p:nvPr/>
        </p:nvSpPr>
        <p:spPr>
          <a:xfrm>
            <a:off x="0" y="303002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72913" y="5630096"/>
            <a:ext cx="2447925" cy="792162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8"/>
          <p:cNvSpPr/>
          <p:nvPr/>
        </p:nvSpPr>
        <p:spPr>
          <a:xfrm>
            <a:off x="5471359" y="5813972"/>
            <a:ext cx="49564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(1) </a:t>
            </a:r>
            <a:endParaRPr/>
          </a:p>
        </p:txBody>
      </p:sp>
      <p:sp>
        <p:nvSpPr>
          <p:cNvPr id="165" name="Google Shape;165;p18"/>
          <p:cNvSpPr/>
          <p:nvPr/>
        </p:nvSpPr>
        <p:spPr>
          <a:xfrm>
            <a:off x="0" y="303002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760282" y="906646"/>
            <a:ext cx="750913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Quasi contemporaneamente, lo scienziato Gottfried Wilhelm Leibniz (1646 - 1716) introdusse la nozione di derivata in relazione allo studio della tangente a una curva in un suo punto.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8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6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4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9752" y="2367062"/>
            <a:ext cx="2424113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9"/>
          <p:cNvSpPr/>
          <p:nvPr/>
        </p:nvSpPr>
        <p:spPr>
          <a:xfrm>
            <a:off x="755576" y="1437681"/>
            <a:ext cx="59100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La tangente al punto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,f(x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)) è data dall'equazione: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395536" y="3800842"/>
            <a:ext cx="26199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relazione (1) si scrive: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44800" y="3613150"/>
            <a:ext cx="2952750" cy="81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9"/>
          <p:cNvSpPr/>
          <p:nvPr/>
        </p:nvSpPr>
        <p:spPr>
          <a:xfrm>
            <a:off x="395536" y="4509120"/>
            <a:ext cx="5919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si chiama derivata della funzione f nel punto 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539552" y="1236229"/>
            <a:ext cx="73561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Sia la funzione f:DR, DR, x</a:t>
            </a:r>
            <a:r>
              <a:rPr lang="en-US" sz="1800" baseline="-25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0 </a:t>
            </a:r>
            <a:r>
              <a:rPr lang="en-US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Є D un punto di accumulazione dell'insieme D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</p:txBody>
      </p:sp>
      <p:sp>
        <p:nvSpPr>
          <p:cNvPr id="181" name="Google Shape;181;p20"/>
          <p:cNvSpPr/>
          <p:nvPr/>
        </p:nvSpPr>
        <p:spPr>
          <a:xfrm>
            <a:off x="395536" y="1902730"/>
            <a:ext cx="78429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dice che la funzione f ha una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derivata nel punto x0 Є D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esiste un limite: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0" y="303002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7625" y="2439989"/>
            <a:ext cx="2808287" cy="86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/>
          <p:nvPr/>
        </p:nvSpPr>
        <p:spPr>
          <a:xfrm>
            <a:off x="413043" y="3499707"/>
            <a:ext cx="81190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Questo limite si chiama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derivata della funzione f nel punto x</a:t>
            </a:r>
            <a:r>
              <a:rPr lang="en-US" sz="1800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 e si scrive: </a:t>
            </a:r>
            <a:endParaRPr/>
          </a:p>
        </p:txBody>
      </p:sp>
      <p:sp>
        <p:nvSpPr>
          <p:cNvPr id="185" name="Google Shape;185;p20"/>
          <p:cNvSpPr/>
          <p:nvPr/>
        </p:nvSpPr>
        <p:spPr>
          <a:xfrm>
            <a:off x="0" y="303002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9113" y="3954463"/>
            <a:ext cx="3025775" cy="842962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0"/>
          <p:cNvSpPr/>
          <p:nvPr/>
        </p:nvSpPr>
        <p:spPr>
          <a:xfrm>
            <a:off x="413043" y="5067515"/>
            <a:ext cx="792100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funzione f si dice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differenziabile nel punto x</a:t>
            </a:r>
            <a:r>
              <a:rPr lang="en-US" sz="1800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Є D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il limite sottostante esiste ed è finito: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03575" y="5597525"/>
            <a:ext cx="3097213" cy="855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en-US"/>
            </a:br>
            <a:endParaRPr/>
          </a:p>
        </p:txBody>
      </p:sp>
      <p:pic>
        <p:nvPicPr>
          <p:cNvPr id="51" name="Google Shape;51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563888" y="2420888"/>
            <a:ext cx="1727200" cy="221297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3"/>
          <p:cNvSpPr txBox="1"/>
          <p:nvPr/>
        </p:nvSpPr>
        <p:spPr>
          <a:xfrm>
            <a:off x="721377" y="1574435"/>
            <a:ext cx="576286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1) Se f'(x</a:t>
            </a:r>
            <a:r>
              <a:rPr lang="en-US" sz="1800" b="0" i="0" u="none" strike="noStrike" cap="none" baseline="-25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)=∞,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allora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il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grafico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ammette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semitangente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vertical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sotto il punto M.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/>
          <p:nvPr/>
        </p:nvSpPr>
        <p:spPr>
          <a:xfrm>
            <a:off x="261770" y="2327428"/>
            <a:ext cx="8893175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Qualsiasi funzione </a:t>
            </a:r>
            <a:r>
              <a:rPr lang="en-US" sz="21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differenziabile 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un punto è </a:t>
            </a:r>
            <a:r>
              <a:rPr lang="en-US" sz="21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continua </a:t>
            </a: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quel punto.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1"/>
          <p:cNvSpPr/>
          <p:nvPr/>
        </p:nvSpPr>
        <p:spPr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Osservazioni: </a:t>
            </a:r>
            <a:endParaRPr/>
          </a:p>
        </p:txBody>
      </p:sp>
      <p:sp>
        <p:nvSpPr>
          <p:cNvPr id="195" name="Google Shape;195;p21"/>
          <p:cNvSpPr/>
          <p:nvPr/>
        </p:nvSpPr>
        <p:spPr>
          <a:xfrm>
            <a:off x="435246" y="3652345"/>
            <a:ext cx="6934032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funzione numerica può essere continua in un punto senza essere differenziabile in quel punto.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1"/>
          <p:cNvSpPr/>
          <p:nvPr/>
        </p:nvSpPr>
        <p:spPr>
          <a:xfrm>
            <a:off x="261770" y="4598026"/>
            <a:ext cx="1183850" cy="40011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996633"/>
                </a:solidFill>
                <a:latin typeface="Calibri"/>
                <a:ea typeface="Calibri"/>
                <a:cs typeface="Calibri"/>
                <a:sym typeface="Calibri"/>
              </a:rPr>
              <a:t>Esempio: </a:t>
            </a:r>
            <a:endParaRPr/>
          </a:p>
        </p:txBody>
      </p:sp>
      <p:sp>
        <p:nvSpPr>
          <p:cNvPr id="197" name="Google Shape;197;p21"/>
          <p:cNvSpPr/>
          <p:nvPr/>
        </p:nvSpPr>
        <p:spPr>
          <a:xfrm>
            <a:off x="1898650" y="4434428"/>
            <a:ext cx="652145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Funzione modulo f : RR, </a:t>
            </a:r>
            <a:r>
              <a:rPr lang="en-US" sz="1800">
                <a:solidFill>
                  <a:srgbClr val="FF0066"/>
                </a:solidFill>
                <a:latin typeface="Calibri"/>
                <a:ea typeface="Calibri"/>
                <a:cs typeface="Calibri"/>
                <a:sym typeface="Calibri"/>
              </a:rPr>
              <a:t>f(x) =|x|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continua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0 e non è differenziabile nel punto 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0.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21" descr="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37471" y="5035810"/>
            <a:ext cx="2560671" cy="153525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9" name="Google Shape;199;p21"/>
          <p:cNvGrpSpPr/>
          <p:nvPr/>
        </p:nvGrpSpPr>
        <p:grpSpPr>
          <a:xfrm>
            <a:off x="1115616" y="1210336"/>
            <a:ext cx="4684287" cy="477755"/>
            <a:chOff x="1346145" y="1961456"/>
            <a:chExt cx="4684287" cy="477755"/>
          </a:xfrm>
        </p:grpSpPr>
        <p:sp>
          <p:nvSpPr>
            <p:cNvPr id="200" name="Google Shape;200;p21"/>
            <p:cNvSpPr/>
            <p:nvPr/>
          </p:nvSpPr>
          <p:spPr>
            <a:xfrm>
              <a:off x="1346145" y="1961456"/>
              <a:ext cx="21291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dirty="0" err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Differenziabilià</a:t>
              </a:r>
              <a:endParaRPr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21"/>
            <p:cNvSpPr/>
            <p:nvPr/>
          </p:nvSpPr>
          <p:spPr>
            <a:xfrm>
              <a:off x="4588049" y="1961456"/>
              <a:ext cx="14423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0070C0"/>
                  </a:solidFill>
                  <a:latin typeface="Calibri"/>
                  <a:ea typeface="Calibri"/>
                  <a:cs typeface="Calibri"/>
                  <a:sym typeface="Calibri"/>
                </a:rPr>
                <a:t>continuità</a:t>
              </a:r>
              <a:endParaRPr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21"/>
            <p:cNvSpPr/>
            <p:nvPr/>
          </p:nvSpPr>
          <p:spPr>
            <a:xfrm>
              <a:off x="3708953" y="1977546"/>
              <a:ext cx="655949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8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8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6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2"/>
          <p:cNvSpPr/>
          <p:nvPr/>
        </p:nvSpPr>
        <p:spPr>
          <a:xfrm>
            <a:off x="395536" y="1539139"/>
            <a:ext cx="71055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funzione </a:t>
            </a:r>
            <a:r>
              <a:rPr lang="en-US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discontinua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un punto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non è differenziabile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tale punto.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2"/>
          <p:cNvSpPr/>
          <p:nvPr/>
        </p:nvSpPr>
        <p:spPr>
          <a:xfrm>
            <a:off x="395536" y="2209809"/>
            <a:ext cx="70624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Esistono funzioni che sono </a:t>
            </a:r>
            <a:r>
              <a:rPr lang="en-US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discontinue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un punto e che hanno una </a:t>
            </a: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derivata in quel punto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2"/>
          <p:cNvSpPr/>
          <p:nvPr/>
        </p:nvSpPr>
        <p:spPr>
          <a:xfrm>
            <a:off x="363173" y="3230563"/>
            <a:ext cx="1183850" cy="40011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996633"/>
                </a:solidFill>
                <a:latin typeface="Calibri"/>
                <a:ea typeface="Calibri"/>
                <a:cs typeface="Calibri"/>
                <a:sym typeface="Calibri"/>
              </a:rPr>
              <a:t>Esempio: </a:t>
            </a:r>
            <a:endParaRPr/>
          </a:p>
        </p:txBody>
      </p:sp>
      <p:sp>
        <p:nvSpPr>
          <p:cNvPr id="210" name="Google Shape;210;p22"/>
          <p:cNvSpPr/>
          <p:nvPr/>
        </p:nvSpPr>
        <p:spPr>
          <a:xfrm>
            <a:off x="1547664" y="3230563"/>
            <a:ext cx="5910347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funzione f : RR, data di seguito, è discontinua in corrispondenza di x</a:t>
            </a:r>
            <a:r>
              <a:rPr lang="en-US" sz="18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0 e f'(0) = +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∞.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6380" y="4281213"/>
            <a:ext cx="2663825" cy="11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"/>
          <p:cNvSpPr/>
          <p:nvPr/>
        </p:nvSpPr>
        <p:spPr>
          <a:xfrm>
            <a:off x="1656805" y="1185973"/>
            <a:ext cx="4392612" cy="7191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II. DERIVATI LATERALI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23"/>
          <p:cNvSpPr/>
          <p:nvPr/>
        </p:nvSpPr>
        <p:spPr>
          <a:xfrm>
            <a:off x="447429" y="3059668"/>
            <a:ext cx="21580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DERIVATA SINISTRA: </a:t>
            </a:r>
            <a:endParaRPr/>
          </a:p>
        </p:txBody>
      </p:sp>
      <p:sp>
        <p:nvSpPr>
          <p:cNvPr id="218" name="Google Shape;218;p23"/>
          <p:cNvSpPr/>
          <p:nvPr/>
        </p:nvSpPr>
        <p:spPr>
          <a:xfrm>
            <a:off x="466974" y="2347571"/>
            <a:ext cx="34064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Sia la funzione f:DR şi x</a:t>
            </a:r>
            <a:r>
              <a:rPr lang="en-US" sz="1800" b="1" baseline="-25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Є D.</a:t>
            </a:r>
            <a:endParaRPr/>
          </a:p>
        </p:txBody>
      </p:sp>
      <p:sp>
        <p:nvSpPr>
          <p:cNvPr id="219" name="Google Shape;219;p23"/>
          <p:cNvSpPr/>
          <p:nvPr/>
        </p:nvSpPr>
        <p:spPr>
          <a:xfrm>
            <a:off x="0" y="3010972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0" name="Google Shape;22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4899" y="3678137"/>
            <a:ext cx="3529012" cy="1068387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3"/>
          <p:cNvSpPr/>
          <p:nvPr/>
        </p:nvSpPr>
        <p:spPr>
          <a:xfrm>
            <a:off x="0" y="3115747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8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4"/>
          <p:cNvSpPr/>
          <p:nvPr/>
        </p:nvSpPr>
        <p:spPr>
          <a:xfrm>
            <a:off x="395536" y="1419329"/>
            <a:ext cx="232640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DERIVATO DESTRO: </a:t>
            </a:r>
            <a:endParaRPr/>
          </a:p>
        </p:txBody>
      </p:sp>
      <p:pic>
        <p:nvPicPr>
          <p:cNvPr id="227" name="Google Shape;22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1263" y="2037819"/>
            <a:ext cx="3673475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4"/>
          <p:cNvSpPr/>
          <p:nvPr/>
        </p:nvSpPr>
        <p:spPr>
          <a:xfrm>
            <a:off x="611560" y="3645024"/>
            <a:ext cx="705690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La funzione f ha una derivata ed è differenziabile in x</a:t>
            </a:r>
            <a:r>
              <a:rPr lang="en-US" sz="1800" baseline="-25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se e solo se ha derivate laterali ed è, rispettivamente, differenziabile a destra e a sinistra in x</a:t>
            </a:r>
            <a:r>
              <a:rPr lang="en-US" sz="1800" baseline="-25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e:</a:t>
            </a:r>
            <a:endParaRPr sz="18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Google Shape;229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9113" y="4688855"/>
            <a:ext cx="3095625" cy="56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"/>
          <p:cNvSpPr/>
          <p:nvPr/>
        </p:nvSpPr>
        <p:spPr>
          <a:xfrm>
            <a:off x="170564" y="548680"/>
            <a:ext cx="8532440" cy="36933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III. LE DERIVATE DI ALCUNE FUNZIONI ELEMENTARI E COMPOSTE</a:t>
            </a:r>
            <a:endParaRPr/>
          </a:p>
        </p:txBody>
      </p:sp>
      <p:pic>
        <p:nvPicPr>
          <p:cNvPr id="235" name="Google Shape;235;p25" descr="xxx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564" y="1134196"/>
            <a:ext cx="7632848" cy="5723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"/>
          <p:cNvSpPr/>
          <p:nvPr/>
        </p:nvSpPr>
        <p:spPr>
          <a:xfrm>
            <a:off x="748459" y="630158"/>
            <a:ext cx="3168650" cy="7191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CONCLUSIONI</a:t>
            </a:r>
            <a:endParaRPr/>
          </a:p>
        </p:txBody>
      </p:sp>
      <p:sp>
        <p:nvSpPr>
          <p:cNvPr id="241" name="Google Shape;241;p26"/>
          <p:cNvSpPr/>
          <p:nvPr/>
        </p:nvSpPr>
        <p:spPr>
          <a:xfrm>
            <a:off x="227807" y="1531144"/>
            <a:ext cx="742911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studio delle funzioni in generale, e delle funzioni continue e derivabili in particolare, richiede lo sviluppo di competenze generali e specifiche che si riflettono in: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227807" y="2634995"/>
            <a:ext cx="73685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Identificazione grafica/visiva delle proprietà di una funzione numerica, relativamente a: boundedness, continuità, tendenza asintotica, derivabilità;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6"/>
          <p:cNvSpPr/>
          <p:nvPr/>
        </p:nvSpPr>
        <p:spPr>
          <a:xfrm>
            <a:off x="227807" y="3645024"/>
            <a:ext cx="7368530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L'associazione di dati, estratti da una situazione problematica, con proprietà delle funzioni numeriche studiate, quali: teoremi di convergenza, operazioni sui limiti, limiti tipo, tabelle di derivazione;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7"/>
          <p:cNvSpPr txBox="1"/>
          <p:nvPr/>
        </p:nvSpPr>
        <p:spPr>
          <a:xfrm>
            <a:off x="5021662" y="4508500"/>
            <a:ext cx="3511151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7"/>
          <p:cNvSpPr/>
          <p:nvPr/>
        </p:nvSpPr>
        <p:spPr>
          <a:xfrm>
            <a:off x="692075" y="4938823"/>
            <a:ext cx="665961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Determinare alcune situazioni ottimali, applicando il calcolo differenziale, in problemi pratici o specifici di alcuni campi di attività.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7"/>
          <p:cNvSpPr/>
          <p:nvPr/>
        </p:nvSpPr>
        <p:spPr>
          <a:xfrm>
            <a:off x="683568" y="1242342"/>
            <a:ext cx="719134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L'applicazione di algoritmi specifici, il calcolo differenziale, nella risoluzione di alcuni problemi e nella modellazione di alcuni processi specifici, alcuni campi di attività;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7"/>
          <p:cNvSpPr/>
          <p:nvPr/>
        </p:nvSpPr>
        <p:spPr>
          <a:xfrm>
            <a:off x="679663" y="2321829"/>
            <a:ext cx="7132698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L'espressione nel linguaggio dell'analisi matematica di teoremi concreti, che possono essere modellati da funzioni numeriche;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7"/>
          <p:cNvSpPr/>
          <p:nvPr/>
        </p:nvSpPr>
        <p:spPr>
          <a:xfrm>
            <a:off x="679663" y="2997225"/>
            <a:ext cx="713269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Interpretazione, basata sulla lettura grafica, delle proprietà di alcune funzioni, che rappresentano esempi tratti dal campo economico, sociale, scientifico;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7"/>
          <p:cNvSpPr/>
          <p:nvPr/>
        </p:nvSpPr>
        <p:spPr>
          <a:xfrm>
            <a:off x="686019" y="4090214"/>
            <a:ext cx="7132698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Verifica sperimentale dei risultati, dedotti dal calcolo, per problemi pratici che possono essere espressi matematicamente;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7">
            <a:hlinkClick r:id="" action="ppaction://hlinkshowjump?jump=previousslide"/>
          </p:cNvPr>
          <p:cNvSpPr/>
          <p:nvPr/>
        </p:nvSpPr>
        <p:spPr>
          <a:xfrm>
            <a:off x="8265887" y="6369050"/>
            <a:ext cx="330426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5000" y="60000"/>
                </a:moveTo>
                <a:lnTo>
                  <a:pt x="105000" y="17809"/>
                </a:lnTo>
                <a:lnTo>
                  <a:pt x="105000" y="102191"/>
                </a:lnTo>
                <a:close/>
              </a:path>
              <a:path w="120000" h="120000" fill="darken" extrusionOk="0">
                <a:moveTo>
                  <a:pt x="15000" y="60000"/>
                </a:moveTo>
                <a:lnTo>
                  <a:pt x="105000" y="17809"/>
                </a:lnTo>
                <a:lnTo>
                  <a:pt x="105000" y="102191"/>
                </a:lnTo>
                <a:close/>
              </a:path>
              <a:path w="120000" h="120000" fill="none" extrusionOk="0">
                <a:moveTo>
                  <a:pt x="15000" y="60000"/>
                </a:moveTo>
                <a:lnTo>
                  <a:pt x="105000" y="17809"/>
                </a:lnTo>
                <a:lnTo>
                  <a:pt x="105000" y="102191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7">
            <a:hlinkClick r:id="" action="ppaction://hlinkshowjump?jump=nextslide"/>
          </p:cNvPr>
          <p:cNvSpPr/>
          <p:nvPr/>
        </p:nvSpPr>
        <p:spPr>
          <a:xfrm>
            <a:off x="8657999" y="6369050"/>
            <a:ext cx="330426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60000"/>
                </a:moveTo>
                <a:lnTo>
                  <a:pt x="15000" y="17809"/>
                </a:lnTo>
                <a:lnTo>
                  <a:pt x="15000" y="102191"/>
                </a:lnTo>
                <a:close/>
              </a:path>
              <a:path w="120000" h="120000" fill="darken" extrusionOk="0">
                <a:moveTo>
                  <a:pt x="105000" y="60000"/>
                </a:moveTo>
                <a:lnTo>
                  <a:pt x="15000" y="17809"/>
                </a:lnTo>
                <a:lnTo>
                  <a:pt x="15000" y="102191"/>
                </a:lnTo>
                <a:close/>
              </a:path>
              <a:path w="120000" h="120000" fill="none" extrusionOk="0">
                <a:moveTo>
                  <a:pt x="105000" y="60000"/>
                </a:moveTo>
                <a:lnTo>
                  <a:pt x="15000" y="102191"/>
                </a:lnTo>
                <a:lnTo>
                  <a:pt x="15000" y="17809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/>
          <p:nvPr/>
        </p:nvSpPr>
        <p:spPr>
          <a:xfrm>
            <a:off x="395535" y="1844674"/>
            <a:ext cx="7357281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determinare gli intervalli monotoni per una data funzione (la funzione è crescente o decrescente) - questo viene fatto studiando il segno della derivata prima della funzione;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8"/>
          <p:cNvSpPr/>
          <p:nvPr/>
        </p:nvSpPr>
        <p:spPr>
          <a:xfrm>
            <a:off x="527086" y="3316623"/>
            <a:ext cx="735728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determinare i punti estremi per una classe estesa di funzioni numeriche - questo viene fatto studiando il segno della derivata prima della funzione;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8"/>
          <p:cNvSpPr/>
          <p:nvPr/>
        </p:nvSpPr>
        <p:spPr>
          <a:xfrm>
            <a:off x="215474" y="964237"/>
            <a:ext cx="8061024" cy="647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Applicazioni utili della derivata di una funzione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8">
            <a:hlinkClick r:id="" action="ppaction://hlinkshowjump?jump=previousslide"/>
          </p:cNvPr>
          <p:cNvSpPr/>
          <p:nvPr/>
        </p:nvSpPr>
        <p:spPr>
          <a:xfrm>
            <a:off x="8262006" y="6369050"/>
            <a:ext cx="334307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5000" y="60000"/>
                </a:moveTo>
                <a:lnTo>
                  <a:pt x="105000" y="17313"/>
                </a:lnTo>
                <a:lnTo>
                  <a:pt x="105000" y="102687"/>
                </a:lnTo>
                <a:close/>
              </a:path>
              <a:path w="120000" h="120000" fill="darken" extrusionOk="0">
                <a:moveTo>
                  <a:pt x="15000" y="60000"/>
                </a:moveTo>
                <a:lnTo>
                  <a:pt x="105000" y="17313"/>
                </a:lnTo>
                <a:lnTo>
                  <a:pt x="105000" y="102687"/>
                </a:lnTo>
                <a:close/>
              </a:path>
              <a:path w="120000" h="120000" fill="none" extrusionOk="0">
                <a:moveTo>
                  <a:pt x="15000" y="60000"/>
                </a:moveTo>
                <a:lnTo>
                  <a:pt x="105000" y="17313"/>
                </a:lnTo>
                <a:lnTo>
                  <a:pt x="105000" y="102687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8">
            <a:hlinkClick r:id="" action="ppaction://hlinkshowjump?jump=nextslide"/>
          </p:cNvPr>
          <p:cNvSpPr/>
          <p:nvPr/>
        </p:nvSpPr>
        <p:spPr>
          <a:xfrm>
            <a:off x="8654118" y="6369050"/>
            <a:ext cx="334307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60000"/>
                </a:moveTo>
                <a:lnTo>
                  <a:pt x="15000" y="17313"/>
                </a:lnTo>
                <a:lnTo>
                  <a:pt x="15000" y="102687"/>
                </a:lnTo>
                <a:close/>
              </a:path>
              <a:path w="120000" h="120000" fill="darken" extrusionOk="0">
                <a:moveTo>
                  <a:pt x="105000" y="60000"/>
                </a:moveTo>
                <a:lnTo>
                  <a:pt x="15000" y="17313"/>
                </a:lnTo>
                <a:lnTo>
                  <a:pt x="15000" y="102687"/>
                </a:lnTo>
                <a:close/>
              </a:path>
              <a:path w="120000" h="120000" fill="none" extrusionOk="0">
                <a:moveTo>
                  <a:pt x="105000" y="60000"/>
                </a:moveTo>
                <a:lnTo>
                  <a:pt x="15000" y="102687"/>
                </a:lnTo>
                <a:lnTo>
                  <a:pt x="15000" y="17313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9"/>
          <p:cNvSpPr/>
          <p:nvPr/>
        </p:nvSpPr>
        <p:spPr>
          <a:xfrm>
            <a:off x="734652" y="3910510"/>
            <a:ext cx="7524452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l'aiuto della derivabilità, è possibile stabilire l'ordine di molteplicità delle radici di un'equazione polinomiale o degli intervalli in cui si trovano le radici di un'equazione associata a una funzione polinomiale.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29"/>
          <p:cNvSpPr/>
          <p:nvPr/>
        </p:nvSpPr>
        <p:spPr>
          <a:xfrm>
            <a:off x="712059" y="1260705"/>
            <a:ext cx="752445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risultati teorici sulla monotonia e sui punti estremi di una funzione permettono di ottenere alcune disuguaglianze che, con l'aiuto di metodi elementari, sarebbero difficili da dimostrare;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29"/>
          <p:cNvSpPr/>
          <p:nvPr/>
        </p:nvSpPr>
        <p:spPr>
          <a:xfrm>
            <a:off x="701027" y="2590201"/>
            <a:ext cx="7524452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determinare gli intervalli di convessità o concavità di una funzione - questo viene fatto studiando il segno della derivata seconda della funzione;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0"/>
          <p:cNvSpPr/>
          <p:nvPr/>
        </p:nvSpPr>
        <p:spPr>
          <a:xfrm>
            <a:off x="1115616" y="439870"/>
            <a:ext cx="3527425" cy="79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Fonti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30">
            <a:hlinkClick r:id="" action="ppaction://hlinkshowjump?jump=previousslide"/>
          </p:cNvPr>
          <p:cNvSpPr/>
          <p:nvPr/>
        </p:nvSpPr>
        <p:spPr>
          <a:xfrm>
            <a:off x="8243888" y="6369050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5000" y="60000"/>
                </a:moveTo>
                <a:lnTo>
                  <a:pt x="105000" y="15000"/>
                </a:lnTo>
                <a:lnTo>
                  <a:pt x="105000" y="105000"/>
                </a:lnTo>
                <a:close/>
              </a:path>
              <a:path w="120000" h="120000" fill="darken" extrusionOk="0">
                <a:moveTo>
                  <a:pt x="15000" y="60000"/>
                </a:moveTo>
                <a:lnTo>
                  <a:pt x="105000" y="15000"/>
                </a:lnTo>
                <a:lnTo>
                  <a:pt x="105000" y="105000"/>
                </a:lnTo>
                <a:close/>
              </a:path>
              <a:path w="120000" h="120000" fill="none" extrusionOk="0">
                <a:moveTo>
                  <a:pt x="15000" y="60000"/>
                </a:moveTo>
                <a:lnTo>
                  <a:pt x="105000" y="15000"/>
                </a:lnTo>
                <a:lnTo>
                  <a:pt x="105000" y="10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30">
            <a:hlinkClick r:id="rId3" action="ppaction://hlinksldjump"/>
          </p:cNvPr>
          <p:cNvSpPr/>
          <p:nvPr/>
        </p:nvSpPr>
        <p:spPr>
          <a:xfrm>
            <a:off x="8612188" y="5956300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37500"/>
                </a:moveTo>
                <a:lnTo>
                  <a:pt x="82500" y="15000"/>
                </a:lnTo>
                <a:lnTo>
                  <a:pt x="60000" y="37500"/>
                </a:lnTo>
                <a:lnTo>
                  <a:pt x="71250" y="37500"/>
                </a:lnTo>
                <a:lnTo>
                  <a:pt x="71250" y="71250"/>
                </a:lnTo>
                <a:cubicBezTo>
                  <a:pt x="71250" y="77463"/>
                  <a:pt x="66213" y="82500"/>
                  <a:pt x="60000" y="82500"/>
                </a:cubicBezTo>
                <a:lnTo>
                  <a:pt x="48750" y="82500"/>
                </a:lnTo>
                <a:cubicBezTo>
                  <a:pt x="42537" y="82500"/>
                  <a:pt x="37500" y="77463"/>
                  <a:pt x="37500" y="71250"/>
                </a:cubicBezTo>
                <a:lnTo>
                  <a:pt x="37500" y="37500"/>
                </a:lnTo>
                <a:lnTo>
                  <a:pt x="15000" y="37500"/>
                </a:lnTo>
                <a:lnTo>
                  <a:pt x="15000" y="71250"/>
                </a:lnTo>
                <a:cubicBezTo>
                  <a:pt x="15000" y="89890"/>
                  <a:pt x="30110" y="105000"/>
                  <a:pt x="48750" y="105000"/>
                </a:cubicBezTo>
                <a:lnTo>
                  <a:pt x="60000" y="105000"/>
                </a:lnTo>
                <a:cubicBezTo>
                  <a:pt x="78640" y="105000"/>
                  <a:pt x="93750" y="89890"/>
                  <a:pt x="93750" y="71250"/>
                </a:cubicBezTo>
                <a:lnTo>
                  <a:pt x="93750" y="37500"/>
                </a:lnTo>
                <a:close/>
              </a:path>
              <a:path w="120000" h="120000" fill="darken" extrusionOk="0">
                <a:moveTo>
                  <a:pt x="105000" y="37500"/>
                </a:moveTo>
                <a:lnTo>
                  <a:pt x="82500" y="15000"/>
                </a:lnTo>
                <a:lnTo>
                  <a:pt x="60000" y="37500"/>
                </a:lnTo>
                <a:lnTo>
                  <a:pt x="71250" y="37500"/>
                </a:lnTo>
                <a:lnTo>
                  <a:pt x="71250" y="71250"/>
                </a:lnTo>
                <a:cubicBezTo>
                  <a:pt x="71250" y="77463"/>
                  <a:pt x="66213" y="82500"/>
                  <a:pt x="60000" y="82500"/>
                </a:cubicBezTo>
                <a:lnTo>
                  <a:pt x="48750" y="82500"/>
                </a:lnTo>
                <a:cubicBezTo>
                  <a:pt x="42537" y="82500"/>
                  <a:pt x="37500" y="77463"/>
                  <a:pt x="37500" y="71250"/>
                </a:cubicBezTo>
                <a:lnTo>
                  <a:pt x="37500" y="37500"/>
                </a:lnTo>
                <a:lnTo>
                  <a:pt x="15000" y="37500"/>
                </a:lnTo>
                <a:lnTo>
                  <a:pt x="15000" y="71250"/>
                </a:lnTo>
                <a:cubicBezTo>
                  <a:pt x="15000" y="89890"/>
                  <a:pt x="30110" y="105000"/>
                  <a:pt x="48750" y="105000"/>
                </a:cubicBezTo>
                <a:lnTo>
                  <a:pt x="60000" y="105000"/>
                </a:lnTo>
                <a:cubicBezTo>
                  <a:pt x="78640" y="105000"/>
                  <a:pt x="93750" y="89890"/>
                  <a:pt x="93750" y="71250"/>
                </a:cubicBezTo>
                <a:lnTo>
                  <a:pt x="93750" y="37500"/>
                </a:lnTo>
                <a:close/>
              </a:path>
              <a:path w="120000" h="120000" fill="none" extrusionOk="0">
                <a:moveTo>
                  <a:pt x="105000" y="37500"/>
                </a:moveTo>
                <a:lnTo>
                  <a:pt x="93750" y="37500"/>
                </a:lnTo>
                <a:lnTo>
                  <a:pt x="93750" y="71250"/>
                </a:lnTo>
                <a:cubicBezTo>
                  <a:pt x="93750" y="89890"/>
                  <a:pt x="78640" y="105000"/>
                  <a:pt x="60000" y="105000"/>
                </a:cubicBezTo>
                <a:lnTo>
                  <a:pt x="48750" y="105000"/>
                </a:lnTo>
                <a:cubicBezTo>
                  <a:pt x="30110" y="105000"/>
                  <a:pt x="15000" y="89890"/>
                  <a:pt x="15000" y="71250"/>
                </a:cubicBezTo>
                <a:lnTo>
                  <a:pt x="15000" y="37500"/>
                </a:lnTo>
                <a:lnTo>
                  <a:pt x="37500" y="37500"/>
                </a:lnTo>
                <a:lnTo>
                  <a:pt x="37500" y="71250"/>
                </a:lnTo>
                <a:cubicBezTo>
                  <a:pt x="37500" y="77463"/>
                  <a:pt x="42537" y="82500"/>
                  <a:pt x="48750" y="82500"/>
                </a:cubicBezTo>
                <a:lnTo>
                  <a:pt x="60000" y="82500"/>
                </a:lnTo>
                <a:cubicBezTo>
                  <a:pt x="66213" y="82500"/>
                  <a:pt x="71250" y="77463"/>
                  <a:pt x="71250" y="71250"/>
                </a:cubicBezTo>
                <a:lnTo>
                  <a:pt x="71250" y="37500"/>
                </a:lnTo>
                <a:lnTo>
                  <a:pt x="60000" y="37500"/>
                </a:lnTo>
                <a:lnTo>
                  <a:pt x="82500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99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30"/>
          <p:cNvSpPr/>
          <p:nvPr/>
        </p:nvSpPr>
        <p:spPr>
          <a:xfrm>
            <a:off x="279346" y="3951780"/>
            <a:ext cx="684145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Marius Burtea, Georgeta Burtea - </a:t>
            </a:r>
            <a:r>
              <a:rPr lang="en-US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Matematică, manual pentru clasa a XI-a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Carminis, Piteşti, 2006;</a:t>
            </a:r>
            <a:endParaRPr/>
          </a:p>
        </p:txBody>
      </p:sp>
      <p:sp>
        <p:nvSpPr>
          <p:cNvPr id="280" name="Google Shape;280;p30"/>
          <p:cNvSpPr/>
          <p:nvPr/>
        </p:nvSpPr>
        <p:spPr>
          <a:xfrm>
            <a:off x="249557" y="1669802"/>
            <a:ext cx="678567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Gheorghe Cârjă, Ovidiu Cârjă - </a:t>
            </a:r>
            <a:r>
              <a:rPr lang="en-US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Analiză matematică, Culegere de probleme rezolvate şi comentate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GIL, Zalău, 2003;</a:t>
            </a:r>
            <a:endParaRPr/>
          </a:p>
        </p:txBody>
      </p:sp>
      <p:sp>
        <p:nvSpPr>
          <p:cNvPr id="281" name="Google Shape;281;p30"/>
          <p:cNvSpPr/>
          <p:nvPr/>
        </p:nvSpPr>
        <p:spPr>
          <a:xfrm>
            <a:off x="250825" y="2852738"/>
            <a:ext cx="678441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Lia Aramă, Toader Morozan - </a:t>
            </a:r>
            <a:r>
              <a:rPr lang="en-US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Culegere de probleme de analiză matematică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Universal Pan, Bucureşti, 1997;</a:t>
            </a:r>
            <a:endParaRPr/>
          </a:p>
        </p:txBody>
      </p:sp>
      <p:sp>
        <p:nvSpPr>
          <p:cNvPr id="282" name="Google Shape;282;p30"/>
          <p:cNvSpPr/>
          <p:nvPr/>
        </p:nvSpPr>
        <p:spPr>
          <a:xfrm>
            <a:off x="279346" y="5116849"/>
            <a:ext cx="678441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Mircea Ganga - </a:t>
            </a:r>
            <a:r>
              <a:rPr lang="en-US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Probleme rezolvate din manualele de matematică pentru clasa a XI-a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MATHPRESS, Ploieşti, 2006.</a:t>
            </a:r>
            <a:endParaRPr/>
          </a:p>
        </p:txBody>
      </p:sp>
      <p:sp>
        <p:nvSpPr>
          <p:cNvPr id="283" name="Google Shape;283;p30">
            <a:hlinkClick r:id="" action="ppaction://hlinkshowjump?jump=nextslide"/>
          </p:cNvPr>
          <p:cNvSpPr/>
          <p:nvPr/>
        </p:nvSpPr>
        <p:spPr>
          <a:xfrm>
            <a:off x="8636000" y="6369050"/>
            <a:ext cx="352425" cy="352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darken" extrusionOk="0">
                <a:moveTo>
                  <a:pt x="105000" y="60000"/>
                </a:moveTo>
                <a:lnTo>
                  <a:pt x="15000" y="15000"/>
                </a:lnTo>
                <a:lnTo>
                  <a:pt x="15000" y="105000"/>
                </a:lnTo>
                <a:close/>
              </a:path>
              <a:path w="120000" h="120000" fill="none" extrusionOk="0">
                <a:moveTo>
                  <a:pt x="105000" y="60000"/>
                </a:moveTo>
                <a:lnTo>
                  <a:pt x="15000" y="105000"/>
                </a:lnTo>
                <a:lnTo>
                  <a:pt x="15000" y="15000"/>
                </a:lnTo>
                <a:close/>
              </a:path>
              <a:path w="120000" h="120000" fill="none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59832" y="2348880"/>
            <a:ext cx="3024336" cy="3377543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4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2) Se f'(x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)=-∞, allora il grafico ammette una semitangente verticale sopra il punto M.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1"/>
          <p:cNvSpPr txBox="1"/>
          <p:nvPr/>
        </p:nvSpPr>
        <p:spPr>
          <a:xfrm>
            <a:off x="698321" y="3717032"/>
            <a:ext cx="7945951" cy="156142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2378" b="-1484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290" name="Google Shape;290;p3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1"/>
          <p:cNvSpPr/>
          <p:nvPr/>
        </p:nvSpPr>
        <p:spPr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2" name="Google Shape;292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6232" y="2145507"/>
            <a:ext cx="2565797" cy="575072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1"/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Esercizi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/>
          <p:nvPr/>
        </p:nvSpPr>
        <p:spPr>
          <a:xfrm>
            <a:off x="698321" y="2610586"/>
            <a:ext cx="7945951" cy="170575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2378" b="-13570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300" name="Google Shape;300;p3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2"/>
          <p:cNvSpPr/>
          <p:nvPr/>
        </p:nvSpPr>
        <p:spPr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2"/>
          <p:cNvSpPr txBox="1"/>
          <p:nvPr/>
        </p:nvSpPr>
        <p:spPr>
          <a:xfrm>
            <a:off x="1979712" y="1353781"/>
            <a:ext cx="2201821" cy="457433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3"/>
          <p:cNvSpPr txBox="1"/>
          <p:nvPr/>
        </p:nvSpPr>
        <p:spPr>
          <a:xfrm>
            <a:off x="1117043" y="2641470"/>
            <a:ext cx="7945951" cy="145633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2299" b="-501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pic>
        <p:nvPicPr>
          <p:cNvPr id="309" name="Google Shape;309;p33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3"/>
          <p:cNvSpPr/>
          <p:nvPr/>
        </p:nvSpPr>
        <p:spPr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1" name="Google Shape;31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95736" y="1700808"/>
            <a:ext cx="837009" cy="395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7824" y="2348880"/>
            <a:ext cx="2596679" cy="293784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"/>
          <p:cNvSpPr/>
          <p:nvPr/>
        </p:nvSpPr>
        <p:spPr>
          <a:xfrm>
            <a:off x="827584" y="1322184"/>
            <a:ext cx="6624736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3) Se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)=∞, allora il grafico ammette una semitangente verticale sopra il punto M.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74244" y="2420888"/>
            <a:ext cx="2395512" cy="29895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6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4) Se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)=∞, allora il grafico ammette una semitangente verticale sotto il punto M.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9792" y="2420888"/>
            <a:ext cx="2929799" cy="3760293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7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5) Se le derivate laterali sono uguali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)=fs'(x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), allora le due tangenti sono in estensione. In questo caso M è il punto di flesso (la tangente incrocia il grafico della funzione).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696" y="2924944"/>
            <a:ext cx="4673538" cy="241411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8"/>
          <p:cNvSpPr txBox="1"/>
          <p:nvPr/>
        </p:nvSpPr>
        <p:spPr>
          <a:xfrm>
            <a:off x="755576" y="1052736"/>
            <a:ext cx="734481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Definizione. Si </a:t>
            </a:r>
            <a:r>
              <a:rPr lang="en-US" sz="1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dice che x0 è un punto di flesso della funzione f se la funzione è continua in x0, ha una derivata in x0, (finita o infinita)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se il grafico è connesso (concavo) su un lato di x0 e concavo (convesso) sull'altro lato.</a:t>
            </a: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60" y="2636109"/>
            <a:ext cx="3852051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8064" y="3356992"/>
            <a:ext cx="2995336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9"/>
          <p:cNvSpPr/>
          <p:nvPr/>
        </p:nvSpPr>
        <p:spPr>
          <a:xfrm>
            <a:off x="971600" y="1052736"/>
            <a:ext cx="727280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6) Se le derivate laterali sono diverse e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)=+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∞,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fs'(x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)=- ∞, oppure f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)=-</a:t>
            </a: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∞,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fs'(x</a:t>
            </a:r>
            <a:r>
              <a:rPr lang="en-US" sz="1800" b="0" i="0" u="none" strike="noStrike" cap="none" baseline="-2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)=+∞, allora le due semitangenti si sovrappongono e M è punto di svolta.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5656" y="2492896"/>
            <a:ext cx="5611888" cy="280831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0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7) Se le derivate laterali sono diverse e almeno una è finita, allora M è un punto angolare.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1259</Words>
  <Application>Microsoft Office PowerPoint</Application>
  <PresentationFormat>Presentazione su schermo (4:3)</PresentationFormat>
  <Paragraphs>86</Paragraphs>
  <Slides>32</Slides>
  <Notes>32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7" baseType="lpstr">
      <vt:lpstr>Arial</vt:lpstr>
      <vt:lpstr>Calibri</vt:lpstr>
      <vt:lpstr>Noto Sans Symbols</vt:lpstr>
      <vt:lpstr>Trebuchet MS</vt:lpstr>
      <vt:lpstr>Office Theme</vt:lpstr>
      <vt:lpstr>Presentazione standard di PowerPoint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Vanessa Pitrella</cp:lastModifiedBy>
  <cp:revision>2</cp:revision>
  <dcterms:modified xsi:type="dcterms:W3CDTF">2023-02-03T08:58:22Z</dcterms:modified>
</cp:coreProperties>
</file>