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64" d="100"/>
          <a:sy n="64" d="100"/>
        </p:scale>
        <p:origin x="156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"/>
              <a:t>Kλικ για επεξεργασία των στυλ του υποδείγματος</a:t>
            </a:r>
          </a:p>
          <a:p>
            <a:pPr lvl="1"/>
            <a:r>
              <a:rPr lang="ro"/>
              <a:t>Δεύτερου επιπέδου</a:t>
            </a:r>
          </a:p>
          <a:p>
            <a:pPr lvl="2"/>
            <a:r>
              <a:rPr lang="ro"/>
              <a:t>Τρίτου επιπέδου</a:t>
            </a:r>
          </a:p>
          <a:p>
            <a:pPr lvl="3"/>
            <a:r>
              <a:rPr lang="ro"/>
              <a:t>Τέταρτου επιπέδου</a:t>
            </a:r>
          </a:p>
          <a:p>
            <a:pPr lvl="4"/>
            <a:r>
              <a:rPr lang="ro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 </a:t>
            </a:r>
            <a:r>
              <a:rPr lang="ro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" sz="1600" dirty="0">
                <a:solidFill>
                  <a:schemeClr val="tx1"/>
                </a:solidFill>
              </a:rPr>
              <a:t>Mathesis - </a:t>
            </a:r>
            <a:r>
              <a:rPr lang="ro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ro" b="1" dirty="0" err="1">
                <a:solidFill>
                  <a:srgbClr val="166C59"/>
                </a:solidFill>
              </a:rPr>
              <a:t>Cercul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n-US" dirty="0" err="1"/>
              <a:t>Cercul</a:t>
            </a:r>
            <a:r>
              <a:rPr lang="ro" dirty="0"/>
              <a:t>și conceptele conexe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Circumferinţă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b="1" dirty="0"/>
              <a:t>O circumferință este o linie închisă formată din toate punctele dintr-un plan care sunt echidistante de același punct de pe același plan, numit centru</a:t>
            </a:r>
            <a:endParaRPr lang="el-GR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5188D72-FC52-834B-81EB-5A7C95242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789040"/>
            <a:ext cx="2376264" cy="203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Cerc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b="1" dirty="0"/>
              <a:t>Cercul este partea planului, adică suprafața, formată din toate punctele unui cerc și toate punctele sale interioare</a:t>
            </a: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8AD0085-D38B-6849-91BB-76845A2A1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421118"/>
            <a:ext cx="2808312" cy="242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Rază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b="1" dirty="0"/>
              <a:t>Distanța de la orice punct al cercului până la centru se numește rază și se notează cu simbolul r</a:t>
            </a:r>
            <a:r>
              <a:rPr lang="en-US" b="1" dirty="0"/>
              <a:t>.</a:t>
            </a: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287C6BB-A344-6542-BD3B-78634DE71C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3501008"/>
            <a:ext cx="2376264" cy="222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Coardă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b="1" dirty="0"/>
              <a:t>Având în vedere două puncte A și B dintr-un cerc, segmentul care unește aceste două puncte se numește coardă și împarte cercul în două părți numite segmente circulare.</a:t>
            </a:r>
            <a:endParaRPr lang="it-IT" b="1" dirty="0"/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99F84ED-7B6E-F143-A7E5-8DC266CA4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93234"/>
            <a:ext cx="2592288" cy="237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Diametru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o" sz="2800" b="1" dirty="0"/>
              <a:t>O coardă care trece prin centru se numește diametru.</a:t>
            </a:r>
          </a:p>
          <a:p>
            <a:pPr marL="0" indent="0">
              <a:buNone/>
            </a:pPr>
            <a:r>
              <a:rPr lang="ro" sz="2800" b="1" dirty="0"/>
              <a:t>Caracteristicile diametrului sunt:</a:t>
            </a:r>
            <a:endParaRPr lang="it-IT" sz="2800" b="1" dirty="0"/>
          </a:p>
          <a:p>
            <a:pPr lvl="1"/>
            <a:r>
              <a:rPr lang="ro" sz="2400" b="1" dirty="0"/>
              <a:t>are lungimea egală cu dublul razei</a:t>
            </a:r>
            <a:endParaRPr lang="it-IT" sz="2400" b="1" dirty="0"/>
          </a:p>
          <a:p>
            <a:pPr lvl="1"/>
            <a:r>
              <a:rPr lang="ro" sz="2400" b="1" dirty="0"/>
              <a:t>este coarda de lungime maximă.</a:t>
            </a:r>
            <a:endParaRPr lang="it-IT" sz="2400" b="1" dirty="0"/>
          </a:p>
          <a:p>
            <a:pPr lvl="1"/>
            <a:r>
              <a:rPr lang="ro" sz="2400" b="1" dirty="0"/>
              <a:t>Împarte cercul în două părți egale numite semicercuri.</a:t>
            </a:r>
            <a:endParaRPr lang="it-IT" sz="2400" b="1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" name="Immagine 4" descr="Immagine che contiene elettronico, grafica vettoriale&#10;&#10;Descrizione generata automaticamente">
            <a:extLst>
              <a:ext uri="{FF2B5EF4-FFF2-40B4-BE49-F238E27FC236}">
                <a16:creationId xmlns:a16="http://schemas.microsoft.com/office/drawing/2014/main" id="{BBFDCB60-4BA3-BC43-A7E7-304A6FB8F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221088"/>
            <a:ext cx="21971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Lungimea circumferinței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b="1" dirty="0"/>
              <a:t>Lungimea unei circumferințe este egală cu de 2 ori raza lui pi. 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/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1" i="1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it-IT" sz="3200" b="1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Aria </a:t>
            </a:r>
            <a:r>
              <a:rPr lang="ro" b="1" dirty="0" err="1">
                <a:solidFill>
                  <a:srgbClr val="166C59"/>
                </a:solidFill>
              </a:rPr>
              <a:t>cercului </a:t>
            </a:r>
            <a:r>
              <a:rPr lang="ro" b="1" dirty="0">
                <a:solidFill>
                  <a:srgbClr val="166C59"/>
                </a:solidFill>
              </a:rPr>
              <a:t>(1/2)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" b="1" dirty="0"/>
              <a:t>Ne putem imagina un cerc cum ar fi un poligon cu laturi infinite. Perimetrul său va coincide cu circumferința și apotema va fi egală cu raza.</a:t>
            </a:r>
            <a:endParaRPr lang="el-GR" b="1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9AF1D2F-9DC1-8D46-938D-4B965B31E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73629"/>
            <a:ext cx="7056784" cy="245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46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Aria </a:t>
            </a:r>
            <a:r>
              <a:rPr lang="ro" b="1" dirty="0" err="1">
                <a:solidFill>
                  <a:srgbClr val="166C59"/>
                </a:solidFill>
              </a:rPr>
              <a:t>cercului </a:t>
            </a:r>
            <a:r>
              <a:rPr lang="ro" b="1" dirty="0">
                <a:solidFill>
                  <a:srgbClr val="166C59"/>
                </a:solidFill>
              </a:rPr>
              <a:t>(2/2)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o" sz="2800" b="1" dirty="0"/>
                  <a:t>Considerând cercul un poligon regulat cu laturi infinite, putem calcula Aria lui ca</a:t>
                </a: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Apothem</m:t>
                          </m:r>
                        </m:num>
                        <m:den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>
                  <a:buNone/>
                </a:pPr>
                <a:r>
                  <a:rPr lang="ro" sz="2800" b="1" dirty="0"/>
                  <a:t>Unde P este lungimea circumferinței (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it-IT" sz="2800" b="1" i="1">
                        <a:latin typeface="Cambria Math" panose="02040503050406030204" pitchFamily="18" charset="0"/>
                      </a:rPr>
                      <m:t>𝝅</m:t>
                    </m:r>
                    <m:r>
                      <a:rPr lang="it-IT" sz="2800" b="1" i="1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o" sz="2800" b="1" dirty="0"/>
                  <a:t>și Apotema este raza (r):</a:t>
                </a: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 algn="ctr">
                  <a:buNone/>
                </a:pPr>
                <a:r>
                  <a:rPr lang="ro" b="1" dirty="0"/>
                  <a:t>apoi</a:t>
                </a:r>
                <a:endParaRPr lang="it-IT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br>
                  <a:rPr lang="it-IT" dirty="0"/>
                </a:br>
                <a:endParaRPr lang="el-GR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98" t="-1681"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779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237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Adobe Heiti Std R</vt:lpstr>
      <vt:lpstr>Arial</vt:lpstr>
      <vt:lpstr>Calibri</vt:lpstr>
      <vt:lpstr>Cambria Math</vt:lpstr>
      <vt:lpstr>Office Theme</vt:lpstr>
      <vt:lpstr>Cercul </vt:lpstr>
      <vt:lpstr>Circumferinţă</vt:lpstr>
      <vt:lpstr>Cerc</vt:lpstr>
      <vt:lpstr>Rază</vt:lpstr>
      <vt:lpstr>Coardă</vt:lpstr>
      <vt:lpstr>Diametru</vt:lpstr>
      <vt:lpstr>Lungimea circumferinței </vt:lpstr>
      <vt:lpstr>Aria cercului (1/2)</vt:lpstr>
      <vt:lpstr>Aria cercului (2/2)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User-ITD</cp:lastModifiedBy>
  <cp:revision>16</cp:revision>
  <dcterms:created xsi:type="dcterms:W3CDTF">2016-10-07T11:12:08Z</dcterms:created>
  <dcterms:modified xsi:type="dcterms:W3CDTF">2023-01-27T12:39:16Z</dcterms:modified>
  <cp:category/>
</cp:coreProperties>
</file>