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8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 varScale="1">
        <p:scale>
          <a:sx n="64" d="100"/>
          <a:sy n="64" d="100"/>
        </p:scale>
        <p:origin x="156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27/01/2023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27/1/2023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"/>
              <a:t>Kλικ για επεξεργασία των στυλ του υποδείγματος</a:t>
            </a:r>
          </a:p>
          <a:p>
            <a:pPr lvl="1"/>
            <a:r>
              <a:rPr lang="ro"/>
              <a:t>Δεύτερου επιπέδου</a:t>
            </a:r>
          </a:p>
          <a:p>
            <a:pPr lvl="2"/>
            <a:r>
              <a:rPr lang="ro"/>
              <a:t>Τρίτου επιπέδου</a:t>
            </a:r>
          </a:p>
          <a:p>
            <a:pPr lvl="3"/>
            <a:r>
              <a:rPr lang="ro"/>
              <a:t>Τέταρτου επιπέδου</a:t>
            </a:r>
          </a:p>
          <a:p>
            <a:pPr lvl="4"/>
            <a:r>
              <a:rPr lang="ro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 </a:t>
            </a:r>
            <a:r>
              <a:rPr lang="ro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o" sz="1600" dirty="0">
                <a:solidFill>
                  <a:schemeClr val="tx1"/>
                </a:solidFill>
              </a:rPr>
              <a:t>Mathesis - </a:t>
            </a:r>
            <a:r>
              <a:rPr lang="ro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</p:spPr>
        <p:txBody>
          <a:bodyPr/>
          <a:lstStyle/>
          <a:p>
            <a:pPr algn="ctr"/>
            <a:r>
              <a:rPr lang="ro" b="1" dirty="0">
                <a:solidFill>
                  <a:srgbClr val="166C59"/>
                </a:solidFill>
              </a:rPr>
              <a:t>Poligoane regulate I</a:t>
            </a:r>
            <a:br>
              <a:rPr lang="it-IT" dirty="0"/>
            </a:b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</p:spPr>
        <p:txBody>
          <a:bodyPr/>
          <a:lstStyle/>
          <a:p>
            <a:pPr algn="ctr"/>
            <a:r>
              <a:rPr lang="ro" dirty="0"/>
              <a:t>Învățarea conceptelor </a:t>
            </a:r>
            <a:r>
              <a:rPr lang="en-US" dirty="0"/>
              <a:t>-</a:t>
            </a:r>
            <a:r>
              <a:rPr lang="ro" dirty="0"/>
              <a:t> poligoane regulate </a:t>
            </a: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 err="1">
                <a:solidFill>
                  <a:srgbClr val="166C59"/>
                </a:solidFill>
              </a:rPr>
              <a:t>Poligoane 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o" dirty="0"/>
              <a:t>Poligoanele regulate sunt figuri geometrice plane speciale care au toate unghiurile și toate laturile egale. Poligoanele regulate sunt echilaterale și echiunghiulare. Dacă notăm cu N numărul de laturi ale unui poligon regulat generic, acesta va avea și N unghiuri de amplitudine constantă. Datorită acestui număr N putem clasifica poligoane regulate.</a:t>
            </a: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 err="1">
                <a:solidFill>
                  <a:srgbClr val="166C59"/>
                </a:solidFill>
              </a:rPr>
              <a:t>Poligoane 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6097B3C1-FA19-E30E-E5B7-1FEBCF3585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437227"/>
              </p:ext>
            </p:extLst>
          </p:nvPr>
        </p:nvGraphicFramePr>
        <p:xfrm>
          <a:off x="2078080" y="1844824"/>
          <a:ext cx="4987839" cy="31683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3625644672"/>
                    </a:ext>
                  </a:extLst>
                </a:gridCol>
                <a:gridCol w="1278881">
                  <a:extLst>
                    <a:ext uri="{9D8B030D-6E8A-4147-A177-3AD203B41FA5}">
                      <a16:colId xmlns:a16="http://schemas.microsoft.com/office/drawing/2014/main" val="853507480"/>
                    </a:ext>
                  </a:extLst>
                </a:gridCol>
                <a:gridCol w="1980766">
                  <a:extLst>
                    <a:ext uri="{9D8B030D-6E8A-4147-A177-3AD203B41FA5}">
                      <a16:colId xmlns:a16="http://schemas.microsoft.com/office/drawing/2014/main" val="2548985785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Numărul de laturi - N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Numele poligonului obișnuit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Unghi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42480274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3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Triunghi echilateral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60°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91088257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4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Pătrat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90°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5566331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5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Pentagonul obișnuit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108°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0461487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Hexagon obișnuit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120°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73727031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7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Heptagon obișnuit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128,5°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3083523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8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>
                          <a:effectLst/>
                        </a:rPr>
                        <a:t>Octogon obișnuit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" sz="1100" dirty="0">
                          <a:effectLst/>
                        </a:rPr>
                        <a:t>135°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9244398"/>
                  </a:ext>
                </a:extLst>
              </a:tr>
            </a:tbl>
          </a:graphicData>
        </a:graphic>
      </p:graphicFrame>
      <p:pic>
        <p:nvPicPr>
          <p:cNvPr id="1030" name="Immagine 3">
            <a:extLst>
              <a:ext uri="{FF2B5EF4-FFF2-40B4-BE49-F238E27FC236}">
                <a16:creationId xmlns:a16="http://schemas.microsoft.com/office/drawing/2014/main" id="{531729A6-1EEE-4607-810E-206CBEF7D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47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Immagine 4">
            <a:extLst>
              <a:ext uri="{FF2B5EF4-FFF2-40B4-BE49-F238E27FC236}">
                <a16:creationId xmlns:a16="http://schemas.microsoft.com/office/drawing/2014/main" id="{51FCCB66-6BB2-4438-B51F-1CA4D1D6A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01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Immagine 1">
            <a:extLst>
              <a:ext uri="{FF2B5EF4-FFF2-40B4-BE49-F238E27FC236}">
                <a16:creationId xmlns:a16="http://schemas.microsoft.com/office/drawing/2014/main" id="{A30D0B02-48A2-45DC-8FE5-7683D3C0B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01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Immagine 2">
            <a:extLst>
              <a:ext uri="{FF2B5EF4-FFF2-40B4-BE49-F238E27FC236}">
                <a16:creationId xmlns:a16="http://schemas.microsoft.com/office/drawing/2014/main" id="{0F6F29B7-7345-4F01-BB62-5D1BBCB29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17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Immagine 54">
            <a:extLst>
              <a:ext uri="{FF2B5EF4-FFF2-40B4-BE49-F238E27FC236}">
                <a16:creationId xmlns:a16="http://schemas.microsoft.com/office/drawing/2014/main" id="{58EDCCAC-296C-4784-9503-B9110859A4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55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magine 55">
            <a:extLst>
              <a:ext uri="{FF2B5EF4-FFF2-40B4-BE49-F238E27FC236}">
                <a16:creationId xmlns:a16="http://schemas.microsoft.com/office/drawing/2014/main" id="{A87682DE-9DFF-4689-921E-8DFEDBA205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63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730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 err="1">
                <a:solidFill>
                  <a:srgbClr val="166C59"/>
                </a:solidFill>
              </a:rPr>
              <a:t>Apotema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r>
              <a:rPr lang="ro" dirty="0"/>
              <a:t>Apotema </a:t>
            </a:r>
            <a:r>
              <a:rPr lang="ro" b="1" dirty="0"/>
              <a:t>unui </a:t>
            </a:r>
            <a:r>
              <a:rPr lang="ro" dirty="0"/>
              <a:t>poligon regulat este echivalentă cu raza cercului înscris în interiorul poligonului regulat</a:t>
            </a: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pic>
        <p:nvPicPr>
          <p:cNvPr id="4" name="Immagine 3" descr="Immagine che contiene testo, interni, silhouette, cielo notturno&#10;&#10;Descrizione generata automaticamente">
            <a:extLst>
              <a:ext uri="{FF2B5EF4-FFF2-40B4-BE49-F238E27FC236}">
                <a16:creationId xmlns:a16="http://schemas.microsoft.com/office/drawing/2014/main" id="{8A74DA41-58E9-1F1F-F800-87222EA82A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20" y="3212976"/>
            <a:ext cx="2804160" cy="243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348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 err="1">
                <a:solidFill>
                  <a:srgbClr val="166C59"/>
                </a:solidFill>
              </a:rPr>
              <a:t>Fix</a:t>
            </a:r>
            <a:r>
              <a:rPr lang="ro" b="1" dirty="0">
                <a:solidFill>
                  <a:srgbClr val="166C59"/>
                </a:solidFill>
              </a:rPr>
              <a:t> </a:t>
            </a:r>
            <a:r>
              <a:rPr lang="ro" b="1" dirty="0" err="1">
                <a:solidFill>
                  <a:srgbClr val="166C59"/>
                </a:solidFill>
              </a:rPr>
              <a:t>număr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o" dirty="0"/>
                  <a:t>Numărul fix este raportul dintre lungimea apotemului și lungimea laturii. Numărul fix depinde doar de numărul laturilor sale.</a:t>
                </a:r>
                <a:endParaRPr lang="it-IT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r>
                  <a:rPr lang="ro" dirty="0"/>
                  <a:t>unde </a:t>
                </a:r>
                <a:r>
                  <a:rPr lang="ro" b="1" dirty="0"/>
                  <a:t>f </a:t>
                </a:r>
                <a:r>
                  <a:rPr lang="ro" dirty="0"/>
                  <a:t>este numărul fix al poligonului regulat, </a:t>
                </a:r>
                <a:r>
                  <a:rPr lang="ro" b="1" dirty="0"/>
                  <a:t>a </a:t>
                </a:r>
                <a:r>
                  <a:rPr lang="ro" dirty="0"/>
                  <a:t>este lungimea apotemului său și </a:t>
                </a:r>
                <a:r>
                  <a:rPr lang="ro" b="1" dirty="0"/>
                  <a:t>L </a:t>
                </a:r>
                <a:r>
                  <a:rPr lang="ro" dirty="0"/>
                  <a:t>este lungimea laturii sale.</a:t>
                </a:r>
                <a:endParaRPr lang="it-IT" dirty="0"/>
              </a:p>
              <a:p>
                <a:pPr marL="0" indent="0" algn="just">
                  <a:buNone/>
                </a:pPr>
                <a:endParaRPr lang="it-IT" b="1" dirty="0"/>
              </a:p>
              <a:p>
                <a:pPr marL="0" indent="0" algn="just">
                  <a:buNone/>
                </a:pPr>
                <a:endParaRPr lang="el-G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  <a:blipFill>
                <a:blip r:embed="rId2"/>
                <a:stretch>
                  <a:fillRect l="-1852" t="-4317" r="-1389" b="-163309"/>
                </a:stretch>
              </a:blipFill>
            </p:spPr>
            <p:txBody>
              <a:bodyPr/>
              <a:lstStyle/>
              <a:p>
                <a:r xmlns:a="http://schemas.openxmlformats.org/drawingml/2006/main">
                  <a:rPr lang="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353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 err="1">
                <a:solidFill>
                  <a:srgbClr val="166C59"/>
                </a:solidFill>
              </a:rPr>
              <a:t>Constante </a:t>
            </a:r>
            <a:r>
              <a:rPr lang="ro" b="1" dirty="0">
                <a:solidFill>
                  <a:srgbClr val="166C59"/>
                </a:solidFill>
              </a:rPr>
              <a:t>de zonă 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o" dirty="0"/>
                  <a:t>Constanta ariei a unui poligon regulat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𝝋</m:t>
                    </m:r>
                  </m:oMath>
                </a14:m>
                <a:r>
                  <a:rPr lang="ro" dirty="0"/>
                  <a:t>este raportul dintre aria și pătratul laturii. Zona depinde doar de numărul laturilor sale.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r>
                  <a:rPr lang="ro" dirty="0"/>
                  <a:t>unde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𝝋</m:t>
                    </m:r>
                  </m:oMath>
                </a14:m>
                <a:r>
                  <a:rPr lang="ro" dirty="0"/>
                  <a:t>, este constanta ariei a poligonului regulat, A este suprafața ariei și L este lungimea laturii sale.</a:t>
                </a: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br>
                  <a:rPr lang="en-US" i="1" dirty="0"/>
                </a:br>
                <a:endParaRPr lang="it-IT" dirty="0"/>
              </a:p>
              <a:p>
                <a:pPr marL="0" indent="0" algn="just">
                  <a:buNone/>
                </a:pPr>
                <a:endParaRPr lang="it-IT" b="1" dirty="0"/>
              </a:p>
              <a:p>
                <a:pPr marL="0" indent="0" algn="just">
                  <a:buNone/>
                </a:pPr>
                <a:endParaRPr lang="el-G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  <a:blipFill>
                <a:blip r:embed="rId2"/>
                <a:stretch>
                  <a:fillRect l="-1852" t="-4317" r="-2315" b="-139568"/>
                </a:stretch>
              </a:blipFill>
            </p:spPr>
            <p:txBody>
              <a:bodyPr/>
              <a:lstStyle/>
              <a:p>
                <a:r xmlns:a="http://schemas.openxmlformats.org/drawingml/2006/main">
                  <a:rPr lang="r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9721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216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Adobe Heiti Std R</vt:lpstr>
      <vt:lpstr>Arial</vt:lpstr>
      <vt:lpstr>Calibri</vt:lpstr>
      <vt:lpstr>Cambria Math</vt:lpstr>
      <vt:lpstr>Tahoma</vt:lpstr>
      <vt:lpstr>Office Theme</vt:lpstr>
      <vt:lpstr>Poligoane regulate I </vt:lpstr>
      <vt:lpstr>Poligoane </vt:lpstr>
      <vt:lpstr>Poligoane </vt:lpstr>
      <vt:lpstr>Apotema</vt:lpstr>
      <vt:lpstr>Fix număr</vt:lpstr>
      <vt:lpstr>Constante de zonă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User-ITD</cp:lastModifiedBy>
  <cp:revision>18</cp:revision>
  <dcterms:created xsi:type="dcterms:W3CDTF">2016-10-07T11:12:08Z</dcterms:created>
  <dcterms:modified xsi:type="dcterms:W3CDTF">2023-01-27T12:53:15Z</dcterms:modified>
  <cp:category/>
</cp:coreProperties>
</file>