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0" r:id="rId3"/>
    <p:sldId id="261" r:id="rId4"/>
    <p:sldId id="262" r:id="rId5"/>
    <p:sldId id="265" r:id="rId6"/>
  </p:sldIdLst>
  <p:sldSz cx="9144000" cy="6858000" type="screen4x3"/>
  <p:notesSz cx="6858000" cy="9144000"/>
  <p:defaultTextStyle>
    <a:defPPr>
      <a:defRPr lang="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64" d="100"/>
          <a:sy n="64" d="100"/>
        </p:scale>
        <p:origin x="156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"/>
              <a:t>Kλικ για επεξεργασία των στυλ του υποδείγματος</a:t>
            </a:r>
          </a:p>
          <a:p>
            <a:pPr lvl="1"/>
            <a:r>
              <a:rPr lang="ro"/>
              <a:t>Δεύτερου επιπέδου</a:t>
            </a:r>
          </a:p>
          <a:p>
            <a:pPr lvl="2"/>
            <a:r>
              <a:rPr lang="ro"/>
              <a:t>Τρίτου επιπέδου</a:t>
            </a:r>
          </a:p>
          <a:p>
            <a:pPr lvl="3"/>
            <a:r>
              <a:rPr lang="ro"/>
              <a:t>Τέταρτου επιπέδου</a:t>
            </a:r>
          </a:p>
          <a:p>
            <a:pPr lvl="4"/>
            <a:r>
              <a:rPr lang="ro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 </a:t>
            </a:r>
            <a:r>
              <a:rPr lang="ro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o" sz="1600" dirty="0">
                <a:solidFill>
                  <a:schemeClr val="tx1"/>
                </a:solidFill>
              </a:rPr>
              <a:t>Mathesis - </a:t>
            </a:r>
            <a:r>
              <a:rPr lang="ro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ro" b="1" dirty="0">
                <a:solidFill>
                  <a:srgbClr val="166C59"/>
                </a:solidFill>
              </a:rPr>
              <a:t>Poligoane regulate II</a:t>
            </a:r>
            <a:br>
              <a:rPr lang="it-IT" dirty="0"/>
            </a:b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ro" dirty="0"/>
              <a:t>Învățarea conceptelor </a:t>
            </a:r>
            <a:r>
              <a:rPr lang="en-US" dirty="0"/>
              <a:t>-</a:t>
            </a:r>
            <a:r>
              <a:rPr lang="ro" dirty="0"/>
              <a:t> poligoane regulate 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Suprafața și </a:t>
            </a:r>
            <a:r>
              <a:rPr lang="ro" b="1" dirty="0" err="1">
                <a:solidFill>
                  <a:srgbClr val="166C59"/>
                </a:solidFill>
              </a:rPr>
              <a:t>perimetrul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ro" dirty="0"/>
                  <a:t>Aria unui poligon regulat A este dată de lungimea perimetrului p înmulțită cu apotema a și împărțită la 2.</a:t>
                </a:r>
                <a:endParaRPr lang="it-IT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o" dirty="0">
                    <a:effectLst/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ro" dirty="0"/>
                  <a:t>p=L* </a:t>
                </a:r>
                <a:r>
                  <a:rPr lang="ro" dirty="0" err="1"/>
                  <a:t>N</a:t>
                </a:r>
                <a:endParaRPr lang="it-IT" dirty="0"/>
              </a:p>
              <a:p>
                <a:pPr marL="0" indent="0" algn="just">
                  <a:buNone/>
                </a:pPr>
                <a:r>
                  <a:rPr lang="ro" dirty="0" err="1"/>
                  <a:t>Unde </a:t>
                </a:r>
                <a:r>
                  <a:rPr lang="ro" dirty="0"/>
                  <a:t>L </a:t>
                </a:r>
                <a:r>
                  <a:rPr lang="ro" dirty="0" err="1"/>
                  <a:t>este </a:t>
                </a:r>
                <a:r>
                  <a:rPr lang="ro" dirty="0"/>
                  <a:t>lungimea unei laturi </a:t>
                </a:r>
                <a:r>
                  <a:rPr lang="ro" dirty="0" err="1"/>
                  <a:t>și N</a:t>
                </a:r>
                <a:r>
                  <a:rPr lang="ro" dirty="0"/>
                  <a:t> </a:t>
                </a:r>
                <a:r>
                  <a:rPr lang="ro" dirty="0" err="1"/>
                  <a:t>este </a:t>
                </a:r>
                <a:r>
                  <a:rPr lang="ro" dirty="0"/>
                  <a:t>numărul </a:t>
                </a:r>
                <a:r>
                  <a:rPr lang="ro" dirty="0" err="1"/>
                  <a:t>de </a:t>
                </a:r>
                <a:r>
                  <a:rPr lang="ro" dirty="0"/>
                  <a:t>laturi.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1681" r="-1852"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Poliedru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Un </a:t>
            </a:r>
            <a:r>
              <a:rPr lang="en-US" dirty="0" err="1"/>
              <a:t>corp</a:t>
            </a:r>
            <a:r>
              <a:rPr lang="en-US" dirty="0"/>
              <a:t> platonic </a:t>
            </a:r>
            <a:r>
              <a:rPr lang="en-US" dirty="0" err="1"/>
              <a:t>este</a:t>
            </a:r>
            <a:r>
              <a:rPr lang="en-US" dirty="0"/>
              <a:t> un </a:t>
            </a:r>
            <a:r>
              <a:rPr lang="en-US" dirty="0" err="1"/>
              <a:t>poliedru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care </a:t>
            </a:r>
            <a:r>
              <a:rPr lang="en-US" dirty="0" err="1"/>
              <a:t>fiecare</a:t>
            </a:r>
            <a:r>
              <a:rPr lang="en-US" dirty="0"/>
              <a:t> </a:t>
            </a:r>
            <a:r>
              <a:rPr lang="en-US" dirty="0" err="1"/>
              <a:t>față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un </a:t>
            </a:r>
            <a:r>
              <a:rPr lang="en-US" dirty="0" err="1"/>
              <a:t>poligon</a:t>
            </a:r>
            <a:r>
              <a:rPr lang="en-US" dirty="0"/>
              <a:t> </a:t>
            </a:r>
            <a:r>
              <a:rPr lang="en-US" dirty="0" err="1"/>
              <a:t>regulat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are </a:t>
            </a:r>
            <a:r>
              <a:rPr lang="en-US" dirty="0" err="1"/>
              <a:t>același</a:t>
            </a:r>
            <a:r>
              <a:rPr lang="en-US" dirty="0"/>
              <a:t> </a:t>
            </a:r>
            <a:r>
              <a:rPr lang="en-US" dirty="0" err="1"/>
              <a:t>număr</a:t>
            </a:r>
            <a:r>
              <a:rPr lang="en-US" dirty="0"/>
              <a:t> de </a:t>
            </a:r>
            <a:r>
              <a:rPr lang="en-US" dirty="0" err="1"/>
              <a:t>muchii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care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fiecare</a:t>
            </a:r>
            <a:r>
              <a:rPr lang="en-US" dirty="0"/>
              <a:t> </a:t>
            </a:r>
            <a:r>
              <a:rPr lang="en-US" dirty="0" err="1"/>
              <a:t>vârf</a:t>
            </a:r>
            <a:r>
              <a:rPr lang="en-US" dirty="0"/>
              <a:t> se </a:t>
            </a:r>
            <a:r>
              <a:rPr lang="en-US" dirty="0" err="1"/>
              <a:t>întâlnesc</a:t>
            </a:r>
            <a:r>
              <a:rPr lang="en-US" dirty="0"/>
              <a:t> </a:t>
            </a:r>
            <a:r>
              <a:rPr lang="en-US" dirty="0" err="1"/>
              <a:t>același</a:t>
            </a:r>
            <a:r>
              <a:rPr lang="en-US" dirty="0"/>
              <a:t> </a:t>
            </a:r>
            <a:r>
              <a:rPr lang="en-US" dirty="0" err="1"/>
              <a:t>număr</a:t>
            </a:r>
            <a:r>
              <a:rPr lang="en-US" dirty="0"/>
              <a:t> de </a:t>
            </a:r>
            <a:r>
              <a:rPr lang="en-US" dirty="0" err="1"/>
              <a:t>fețe</a:t>
            </a:r>
            <a:r>
              <a:rPr lang="en-US"/>
              <a:t>. </a:t>
            </a:r>
            <a:r>
              <a:rPr lang="ro"/>
              <a:t>Există </a:t>
            </a:r>
            <a:r>
              <a:rPr lang="ro" dirty="0"/>
              <a:t>5 </a:t>
            </a:r>
            <a:r>
              <a:rPr lang="en-US" dirty="0" err="1"/>
              <a:t>corpuri</a:t>
            </a:r>
            <a:r>
              <a:rPr lang="en-US" dirty="0"/>
              <a:t> </a:t>
            </a:r>
            <a:r>
              <a:rPr lang="ro" dirty="0"/>
              <a:t>solide platonice diferite: tetraedrul regulat, cubul, octaedrul regulat,</a:t>
            </a:r>
            <a:r>
              <a:rPr lang="en-US" dirty="0"/>
              <a:t> </a:t>
            </a:r>
            <a:r>
              <a:rPr lang="ro" dirty="0"/>
              <a:t>dodecaedrul regulat și icosaedrul regulat.</a:t>
            </a:r>
            <a:endParaRPr lang="it-IT" dirty="0"/>
          </a:p>
          <a:p>
            <a:pPr marL="0" indent="0" algn="just">
              <a:buNone/>
            </a:pP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Muchia și vârful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o" b="1" dirty="0"/>
              <a:t>Muchia unui </a:t>
            </a:r>
            <a:r>
              <a:rPr lang="ro" dirty="0"/>
              <a:t>poliedr</a:t>
            </a:r>
            <a:r>
              <a:rPr lang="en-US" dirty="0"/>
              <a:t>u</a:t>
            </a:r>
            <a:r>
              <a:rPr lang="ro" dirty="0"/>
              <a:t> este orice parte a oricărei fețe care alcătuiește suprafața poliedrului.</a:t>
            </a:r>
            <a:endParaRPr lang="it-IT" dirty="0"/>
          </a:p>
          <a:p>
            <a:pPr marL="0" indent="0">
              <a:buNone/>
            </a:pPr>
            <a:r>
              <a:rPr lang="ro" dirty="0"/>
              <a:t>Vârful unui poliedru, </a:t>
            </a:r>
            <a:r>
              <a:rPr lang="ro" b="1" dirty="0"/>
              <a:t>punctul </a:t>
            </a:r>
            <a:r>
              <a:rPr lang="ro" dirty="0"/>
              <a:t>în care cel puțin trei fețe ale unui poliedru converg. Vârful este format prin intersecția a trei sau mai multe muchii diferite.</a:t>
            </a:r>
            <a:endParaRPr lang="it-IT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Poliedru </a:t>
            </a:r>
            <a:endParaRPr lang="el-GR" b="1" dirty="0">
              <a:solidFill>
                <a:srgbClr val="166C59"/>
              </a:solidFill>
            </a:endParaRP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3EBC8806-34EB-3283-CFDC-D0123BA1AD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52070"/>
              </p:ext>
            </p:extLst>
          </p:nvPr>
        </p:nvGraphicFramePr>
        <p:xfrm>
          <a:off x="1416125" y="1556792"/>
          <a:ext cx="6311750" cy="3550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9889">
                  <a:extLst>
                    <a:ext uri="{9D8B030D-6E8A-4147-A177-3AD203B41FA5}">
                      <a16:colId xmlns:a16="http://schemas.microsoft.com/office/drawing/2014/main" val="286607377"/>
                    </a:ext>
                  </a:extLst>
                </a:gridCol>
                <a:gridCol w="864365">
                  <a:extLst>
                    <a:ext uri="{9D8B030D-6E8A-4147-A177-3AD203B41FA5}">
                      <a16:colId xmlns:a16="http://schemas.microsoft.com/office/drawing/2014/main" val="2438902496"/>
                    </a:ext>
                  </a:extLst>
                </a:gridCol>
                <a:gridCol w="1109834">
                  <a:extLst>
                    <a:ext uri="{9D8B030D-6E8A-4147-A177-3AD203B41FA5}">
                      <a16:colId xmlns:a16="http://schemas.microsoft.com/office/drawing/2014/main" val="4211678718"/>
                    </a:ext>
                  </a:extLst>
                </a:gridCol>
                <a:gridCol w="1941122">
                  <a:extLst>
                    <a:ext uri="{9D8B030D-6E8A-4147-A177-3AD203B41FA5}">
                      <a16:colId xmlns:a16="http://schemas.microsoft.com/office/drawing/2014/main" val="3526178943"/>
                    </a:ext>
                  </a:extLst>
                </a:gridCol>
                <a:gridCol w="1656540">
                  <a:extLst>
                    <a:ext uri="{9D8B030D-6E8A-4147-A177-3AD203B41FA5}">
                      <a16:colId xmlns:a16="http://schemas.microsoft.com/office/drawing/2014/main" val="3682476506"/>
                    </a:ext>
                  </a:extLst>
                </a:gridCol>
              </a:tblGrid>
              <a:tr h="1015968"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Chipurile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Vertex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Margine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Numele poligonului obișnuit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 dirty="0">
                          <a:effectLst/>
                        </a:rPr>
                        <a:t>Față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322370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 dirty="0">
                          <a:effectLst/>
                        </a:rPr>
                        <a:t>Tetraedru regulat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o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Triunghi echilateral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1963267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 dirty="0">
                          <a:effectLst/>
                        </a:rPr>
                        <a:t>cub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o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Pătrat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7964158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 dirty="0">
                          <a:effectLst/>
                        </a:rPr>
                        <a:t>Octaedru regulat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Triunghi echilateral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597752"/>
                  </a:ext>
                </a:extLst>
              </a:tr>
              <a:tr h="370280">
                <a:tc>
                  <a:txBody>
                    <a:bodyPr/>
                    <a:lstStyle/>
                    <a:p>
                      <a:pPr algn="ctr"/>
                      <a:r>
                        <a:rPr lang="ro" sz="1100" dirty="0">
                          <a:effectLst/>
                        </a:rPr>
                        <a:t>12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20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30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 dirty="0">
                          <a:effectLst/>
                        </a:rPr>
                        <a:t>Dodecaedru regulat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o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Pentagon obișnuit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1447375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ro" sz="1100" dirty="0">
                          <a:effectLst/>
                        </a:rPr>
                        <a:t>20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30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 dirty="0">
                          <a:effectLst/>
                        </a:rPr>
                        <a:t>Icosaedru regulat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Triunghi echilateral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6647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196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Adobe Heiti Std R</vt:lpstr>
      <vt:lpstr>Arial</vt:lpstr>
      <vt:lpstr>Calibri</vt:lpstr>
      <vt:lpstr>Cambria Math</vt:lpstr>
      <vt:lpstr>Tahoma</vt:lpstr>
      <vt:lpstr>Office Theme</vt:lpstr>
      <vt:lpstr>Poligoane regulate II </vt:lpstr>
      <vt:lpstr>Suprafața și perimetrul</vt:lpstr>
      <vt:lpstr>Poliedru </vt:lpstr>
      <vt:lpstr>Muchia și vârful</vt:lpstr>
      <vt:lpstr>Poliedru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User-ITD</cp:lastModifiedBy>
  <cp:revision>20</cp:revision>
  <dcterms:created xsi:type="dcterms:W3CDTF">2016-10-07T11:12:08Z</dcterms:created>
  <dcterms:modified xsi:type="dcterms:W3CDTF">2023-01-27T13:06:03Z</dcterms:modified>
  <cp:category/>
</cp:coreProperties>
</file>