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73" r:id="rId9"/>
    <p:sldId id="272" r:id="rId10"/>
    <p:sldId id="271" r:id="rId11"/>
    <p:sldId id="270" r:id="rId12"/>
    <p:sldId id="276" r:id="rId13"/>
    <p:sldId id="275" r:id="rId14"/>
    <p:sldId id="274" r:id="rId15"/>
    <p:sldId id="268" r:id="rId16"/>
    <p:sldId id="277" r:id="rId17"/>
    <p:sldId id="269" r:id="rId18"/>
    <p:sldId id="278" r:id="rId19"/>
    <p:sldId id="279" r:id="rId20"/>
  </p:sldIdLst>
  <p:sldSz cx="9144000" cy="6858000" type="screen4x3"/>
  <p:notesSz cx="6858000" cy="9144000"/>
  <p:defaultTextStyle>
    <a:defPPr>
      <a:defRPr lang="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64" d="100"/>
          <a:sy n="64" d="100"/>
        </p:scale>
        <p:origin x="156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27/01/2023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27/1/2023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"/>
              <a:t>Kλικ για επεξεργασία των στυλ του υποδείγματος</a:t>
            </a:r>
          </a:p>
          <a:p>
            <a:pPr lvl="1"/>
            <a:r>
              <a:rPr lang="ro"/>
              <a:t>Δεύτερου επιπέδου</a:t>
            </a:r>
          </a:p>
          <a:p>
            <a:pPr lvl="2"/>
            <a:r>
              <a:rPr lang="ro"/>
              <a:t>Τρίτου επιπέδου</a:t>
            </a:r>
          </a:p>
          <a:p>
            <a:pPr lvl="3"/>
            <a:r>
              <a:rPr lang="ro"/>
              <a:t>Τέταρτου επιπέδου</a:t>
            </a:r>
          </a:p>
          <a:p>
            <a:pPr lvl="4"/>
            <a:r>
              <a:rPr lang="ro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 </a:t>
            </a:r>
            <a:r>
              <a:rPr lang="ro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o" sz="1600" dirty="0">
                <a:solidFill>
                  <a:schemeClr val="tx1"/>
                </a:solidFill>
              </a:rPr>
              <a:t>Mathesis - </a:t>
            </a:r>
            <a:r>
              <a:rPr lang="ro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636912"/>
            <a:ext cx="8276456" cy="1470025"/>
          </a:xfrm>
        </p:spPr>
        <p:txBody>
          <a:bodyPr/>
          <a:lstStyle/>
          <a:p>
            <a:pPr algn="ctr"/>
            <a:r>
              <a:rPr lang="ro" b="1" dirty="0">
                <a:solidFill>
                  <a:srgbClr val="166C59"/>
                </a:solidFill>
              </a:rPr>
              <a:t>Calcularea unghiurilor legate de poligoane</a:t>
            </a:r>
            <a:endParaRPr lang="it-IT" b="1" dirty="0">
              <a:solidFill>
                <a:srgbClr val="166C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7277"/>
            <a:ext cx="8229600" cy="1143000"/>
          </a:xfrm>
        </p:spPr>
        <p:txBody>
          <a:bodyPr/>
          <a:lstStyle/>
          <a:p>
            <a:r>
              <a:rPr lang="ro" b="1" dirty="0">
                <a:solidFill>
                  <a:srgbClr val="166C59"/>
                </a:solidFill>
              </a:rPr>
              <a:t>Patralatere (pătrate etc.)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o" sz="2400" b="1" dirty="0"/>
              <a:t>Unghiurile interioare dintr-un triunghi se adună până la 180° și pentru pătrat se adună până la 360° deoarece pătratul poate fi făcut din două triunghiuri.</a:t>
            </a:r>
            <a:endParaRPr lang="el-GR" sz="2400" b="1" dirty="0"/>
          </a:p>
        </p:txBody>
      </p:sp>
      <p:pic>
        <p:nvPicPr>
          <p:cNvPr id="5" name="Obrázok 4" descr="Obrázok, na ktorom je text, zariadenie&#10;&#10;Automaticky generovaný popis">
            <a:extLst>
              <a:ext uri="{FF2B5EF4-FFF2-40B4-BE49-F238E27FC236}">
                <a16:creationId xmlns:a16="http://schemas.microsoft.com/office/drawing/2014/main" id="{0C3039A6-4011-4C73-AF46-D7ED32893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853569"/>
            <a:ext cx="6779027" cy="3432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93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>
                <a:solidFill>
                  <a:srgbClr val="166C59"/>
                </a:solidFill>
              </a:rPr>
              <a:t>Patralatere (pătrate etc.)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o" sz="2400" b="1" dirty="0"/>
              <a:t>n = 4.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ro" sz="2400" b="1" dirty="0"/>
              <a:t>Prin substituție, suma unghiurilor = 180° * (n – 2)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ro" sz="2400" b="1" dirty="0"/>
              <a:t>= 180° * (4 – 2)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ro" sz="2400" b="1" dirty="0"/>
              <a:t>= 180° * 2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ro" sz="2400" b="1" dirty="0"/>
              <a:t>= 360°</a:t>
            </a:r>
          </a:p>
        </p:txBody>
      </p:sp>
    </p:spTree>
    <p:extLst>
      <p:ext uri="{BB962C8B-B14F-4D97-AF65-F5344CB8AC3E}">
        <p14:creationId xmlns:p14="http://schemas.microsoft.com/office/powerpoint/2010/main" val="2035877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>
                <a:solidFill>
                  <a:srgbClr val="166C59"/>
                </a:solidFill>
              </a:rPr>
              <a:t>Pentagon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o" sz="2400" b="1" dirty="0"/>
              <a:t>Un pentagon are 5 laturi și poate fi format din trei triunghiuri,</a:t>
            </a:r>
          </a:p>
          <a:p>
            <a:pPr marL="0" indent="0" algn="just">
              <a:buNone/>
            </a:pPr>
            <a:r>
              <a:rPr lang="ro" sz="2400" b="1" dirty="0"/>
              <a:t>astfel încât unghiurile sale interioare se adună până la 3 × 180° = 540°</a:t>
            </a:r>
          </a:p>
          <a:p>
            <a:pPr marL="0" indent="0" algn="just">
              <a:buNone/>
            </a:pPr>
            <a:r>
              <a:rPr lang="ro" sz="2400" b="1" dirty="0"/>
              <a:t>Și când este regulat (toate unghiurile la fel), atunci fiecare unghi este de 540° / 5 = 108°</a:t>
            </a:r>
          </a:p>
          <a:p>
            <a:pPr marL="0" indent="0" algn="just">
              <a:buNone/>
            </a:pPr>
            <a:r>
              <a:rPr lang="ro" sz="2400" b="1" dirty="0"/>
              <a:t>Dacă unghiul format între două raze este exact de 90° atunci se numește unghi drept sau unghi de 90°.</a:t>
            </a: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2F5ED37D-715A-453B-B8F8-30D2F9D0E8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3717032"/>
            <a:ext cx="260985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223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>
                <a:solidFill>
                  <a:srgbClr val="166C59"/>
                </a:solidFill>
              </a:rPr>
              <a:t>Pentagon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o" sz="2400" b="1" dirty="0"/>
              <a:t>Un pentagon este un poligon cu 5 laturi.</a:t>
            </a:r>
          </a:p>
          <a:p>
            <a:pPr marL="0" indent="0" algn="just">
              <a:buNone/>
            </a:pPr>
            <a:r>
              <a:rPr lang="ro" sz="2400" b="1" dirty="0"/>
              <a:t>n = 5</a:t>
            </a:r>
          </a:p>
          <a:p>
            <a:pPr marL="0" indent="0" algn="just">
              <a:buNone/>
            </a:pPr>
            <a:r>
              <a:rPr lang="ro" sz="2400" b="1" dirty="0"/>
              <a:t>Substitui.</a:t>
            </a:r>
          </a:p>
          <a:p>
            <a:pPr marL="0" indent="0" algn="just">
              <a:buNone/>
            </a:pPr>
            <a:r>
              <a:rPr lang="ro" sz="2400" b="1" dirty="0"/>
              <a:t>Suma unghiurilor interioare = 180° * (n – 2)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ro" sz="2400" b="1" dirty="0"/>
              <a:t>=180° * (5 – 2)</a:t>
            </a:r>
          </a:p>
          <a:p>
            <a:pPr marL="0" indent="0" algn="just">
              <a:buNone/>
            </a:pPr>
            <a:r>
              <a:rPr lang="ro" sz="2400" b="1" dirty="0"/>
              <a:t>= 180° * 3</a:t>
            </a:r>
          </a:p>
          <a:p>
            <a:pPr marL="0" indent="0" algn="just">
              <a:buNone/>
            </a:pPr>
            <a:r>
              <a:rPr lang="ro" sz="2400" b="1" dirty="0"/>
              <a:t>= 540°</a:t>
            </a:r>
          </a:p>
        </p:txBody>
      </p:sp>
    </p:spTree>
    <p:extLst>
      <p:ext uri="{BB962C8B-B14F-4D97-AF65-F5344CB8AC3E}">
        <p14:creationId xmlns:p14="http://schemas.microsoft.com/office/powerpoint/2010/main" val="589639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065" y="764704"/>
            <a:ext cx="8229600" cy="1143000"/>
          </a:xfrm>
        </p:spPr>
        <p:txBody>
          <a:bodyPr/>
          <a:lstStyle/>
          <a:p>
            <a:r>
              <a:rPr lang="ro" b="1" dirty="0">
                <a:solidFill>
                  <a:srgbClr val="166C59"/>
                </a:solidFill>
              </a:rPr>
              <a:t>Regula generală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33" y="2204864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o" sz="2400" b="1" dirty="0"/>
              <a:t>De fiecare dată când adăugăm o latură (triunghi la patrulater, patrulater la pentagon </a:t>
            </a:r>
            <a:r>
              <a:rPr lang="ro" sz="2400" b="1" dirty="0" err="1"/>
              <a:t>etc </a:t>
            </a:r>
            <a:r>
              <a:rPr lang="ro" sz="2400" b="1" dirty="0"/>
              <a:t>), adăugăm încă 180° la total:</a:t>
            </a:r>
          </a:p>
          <a:p>
            <a:pPr marL="0" indent="0" algn="just">
              <a:buNone/>
            </a:pPr>
            <a:r>
              <a:rPr lang="ro" sz="2400" b="1" dirty="0"/>
              <a:t>Dacă este un poligon regulat (toate laturile sunt egale, toate unghiurile sunt egale)</a:t>
            </a:r>
          </a:p>
          <a:p>
            <a:pPr marL="0" indent="0" algn="just">
              <a:buNone/>
            </a:pPr>
            <a:r>
              <a:rPr lang="ro" sz="2400" b="1" dirty="0"/>
              <a:t>Deci regula generală este:</a:t>
            </a:r>
          </a:p>
          <a:p>
            <a:pPr marL="0" indent="0" algn="just">
              <a:buNone/>
            </a:pPr>
            <a:r>
              <a:rPr lang="ro" sz="2400" b="1" dirty="0"/>
              <a:t>Suma unghiurilor interioare = (n−2) × 180°</a:t>
            </a:r>
          </a:p>
          <a:p>
            <a:pPr marL="0" indent="0" algn="just">
              <a:buNone/>
            </a:pPr>
            <a:r>
              <a:rPr lang="ro" sz="2400" b="1" dirty="0"/>
              <a:t>Fiecare unghi (al unui poligon regulat) = (n−2) × 180° / n</a:t>
            </a:r>
          </a:p>
          <a:p>
            <a:pPr marL="0" indent="0" algn="just"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407139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>
                <a:solidFill>
                  <a:srgbClr val="166C59"/>
                </a:solidFill>
              </a:rPr>
              <a:t>Regula generală</a:t>
            </a:r>
            <a:endParaRPr lang="el-GR" b="1" dirty="0">
              <a:solidFill>
                <a:srgbClr val="166C59"/>
              </a:solidFill>
            </a:endParaRPr>
          </a:p>
        </p:txBody>
      </p:sp>
      <p:pic>
        <p:nvPicPr>
          <p:cNvPr id="7" name="Obrázok 6" descr="Obrázok, na ktorom je stôl&#10;&#10;Automaticky generovaný popis">
            <a:extLst>
              <a:ext uri="{FF2B5EF4-FFF2-40B4-BE49-F238E27FC236}">
                <a16:creationId xmlns:a16="http://schemas.microsoft.com/office/drawing/2014/main" id="{350003F6-2E2A-4DAF-99D4-F248BA70E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980728"/>
            <a:ext cx="5943600" cy="554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423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>
                <a:solidFill>
                  <a:srgbClr val="166C59"/>
                </a:solidFill>
              </a:rPr>
              <a:t>Unghiurile exterioare ale poligoanelor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o" sz="2400" b="1" dirty="0"/>
              <a:t>Dacă latura unui poligon este extinsă, unghiul format în afara poligonului este unghiul exterior.</a:t>
            </a:r>
          </a:p>
          <a:p>
            <a:pPr marL="0" indent="0" algn="just">
              <a:buNone/>
            </a:pPr>
            <a:r>
              <a:rPr lang="ro" sz="2400" b="1" dirty="0"/>
              <a:t>Suma unghiurilor exterioare ale unui poligon este 360°.</a:t>
            </a:r>
          </a:p>
        </p:txBody>
      </p:sp>
      <p:pic>
        <p:nvPicPr>
          <p:cNvPr id="5" name="Obrázok 4" descr="Obrázok, na ktorom je obloha, doplnok&#10;&#10;Automaticky generovaný popis">
            <a:extLst>
              <a:ext uri="{FF2B5EF4-FFF2-40B4-BE49-F238E27FC236}">
                <a16:creationId xmlns:a16="http://schemas.microsoft.com/office/drawing/2014/main" id="{E9298A13-BDA1-4E79-9B49-B52AE3DFB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3369464"/>
            <a:ext cx="5204048" cy="3127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42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43000"/>
          </a:xfrm>
        </p:spPr>
        <p:txBody>
          <a:bodyPr/>
          <a:lstStyle/>
          <a:p>
            <a:r>
              <a:rPr lang="ro" b="1" dirty="0">
                <a:solidFill>
                  <a:srgbClr val="166C59"/>
                </a:solidFill>
              </a:rPr>
              <a:t>Unghiurile exterioare ale poligoanelor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581" y="2420888"/>
            <a:ext cx="8229600" cy="3340968"/>
          </a:xfrm>
        </p:spPr>
        <p:txBody>
          <a:bodyPr/>
          <a:lstStyle/>
          <a:p>
            <a:pPr marL="0" indent="0" algn="just">
              <a:buNone/>
            </a:pPr>
            <a:r>
              <a:rPr lang="ro" sz="2400" b="1" dirty="0"/>
              <a:t>Formula pentru calcularea dimensiunii unui unghi exterior al unui poligon obișnuit este: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ro" sz="2400" b="1" dirty="0"/>
              <a:t>Unghiul exterior al unui poligon regulat = 360 ∕ numărul de laturi.</a:t>
            </a:r>
          </a:p>
          <a:p>
            <a:pPr marL="0" indent="0" algn="just">
              <a:buNone/>
            </a:pPr>
            <a:r>
              <a:rPr lang="ro" sz="2400" b="1" dirty="0"/>
              <a:t>Amintiți-vă că unghiul interior și exterior se adaugă până la 180°.</a:t>
            </a:r>
          </a:p>
        </p:txBody>
      </p:sp>
    </p:spTree>
    <p:extLst>
      <p:ext uri="{BB962C8B-B14F-4D97-AF65-F5344CB8AC3E}">
        <p14:creationId xmlns:p14="http://schemas.microsoft.com/office/powerpoint/2010/main" val="3341707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0615"/>
            <a:ext cx="8229600" cy="1143000"/>
          </a:xfrm>
        </p:spPr>
        <p:txBody>
          <a:bodyPr/>
          <a:lstStyle/>
          <a:p>
            <a:r>
              <a:rPr lang="ro" b="1" dirty="0">
                <a:solidFill>
                  <a:srgbClr val="166C59"/>
                </a:solidFill>
              </a:rPr>
              <a:t>Tine minte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o" sz="2400" b="1" dirty="0"/>
              <a:t>Suma unghiurilor dintr-un triunghi este 180°. Pentru a afla suma unghiurilor interioare ale unui poligon, înmulțiți numărul de triunghiuri din poligon cu 180°.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ro" sz="2400" b="1" dirty="0"/>
              <a:t>Formula pentru calcularea sumei unghiurilor interioare dintr-un poligon este (n-2) x 180° unde „n” este numărul de laturi.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ro" sz="2400" b="1" dirty="0"/>
              <a:t>Toate unghiurile interioare dintr-un poligon regulat sunt egale. Formula de calcul a mărimii unui unghi interior într-un poligon obișnuit este: suma unghiurilor interioare numărul de laturi.</a:t>
            </a:r>
          </a:p>
        </p:txBody>
      </p:sp>
    </p:spTree>
    <p:extLst>
      <p:ext uri="{BB962C8B-B14F-4D97-AF65-F5344CB8AC3E}">
        <p14:creationId xmlns:p14="http://schemas.microsoft.com/office/powerpoint/2010/main" val="31408237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038" y="492996"/>
            <a:ext cx="8229600" cy="1143000"/>
          </a:xfrm>
        </p:spPr>
        <p:txBody>
          <a:bodyPr/>
          <a:lstStyle/>
          <a:p>
            <a:r>
              <a:rPr lang="ro" b="1" dirty="0">
                <a:solidFill>
                  <a:srgbClr val="166C59"/>
                </a:solidFill>
              </a:rPr>
              <a:t>Tine minte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o" sz="2400" b="1" dirty="0"/>
              <a:t>Suma unghiurilor exterioare ale unui poligon este 360°.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ro" sz="2400" b="1" dirty="0"/>
              <a:t>Formula de calcul a mărimii unui unghi exterior într-un poligon obișnuit este: 360 număr de laturi.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ro" sz="2400" b="1" dirty="0"/>
              <a:t>Dacă cunoașteți unghiul exterior, puteți găsi unghiul interior folosind formula: unghi interior + unghi exterior = 180°</a:t>
            </a:r>
          </a:p>
        </p:txBody>
      </p:sp>
    </p:spTree>
    <p:extLst>
      <p:ext uri="{BB962C8B-B14F-4D97-AF65-F5344CB8AC3E}">
        <p14:creationId xmlns:p14="http://schemas.microsoft.com/office/powerpoint/2010/main" val="2506752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43000"/>
          </a:xfrm>
        </p:spPr>
        <p:txBody>
          <a:bodyPr/>
          <a:lstStyle/>
          <a:p>
            <a:r>
              <a:rPr lang="ro" b="1" dirty="0">
                <a:solidFill>
                  <a:srgbClr val="166C59"/>
                </a:solidFill>
              </a:rPr>
              <a:t>Poligoane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1612776"/>
          </a:xfrm>
        </p:spPr>
        <p:txBody>
          <a:bodyPr/>
          <a:lstStyle/>
          <a:p>
            <a:pPr marL="0" indent="0" algn="just">
              <a:buNone/>
            </a:pPr>
            <a:r>
              <a:rPr lang="ro" sz="2400" b="1" dirty="0"/>
              <a:t>Un poligon este o formă plată închisă alcătuită din linii drepte. Poligonul nu se referă doar la laturi. Pot exista scenarii când aveți mai multe forme cu același număr de laturi.</a:t>
            </a:r>
          </a:p>
        </p:txBody>
      </p:sp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>
                <a:solidFill>
                  <a:srgbClr val="166C59"/>
                </a:solidFill>
              </a:rPr>
              <a:t>Poligoane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652" y="116601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o" sz="2400" b="1" dirty="0"/>
              <a:t>Cel mai simplu exemplu este că atât dreptunghiul, cât și paralelogramul au 4 laturi fiecare, cu laturile opuse sunt paralele și egale în lungime. Diferența constă în unghiuri, unde un dreptunghi are unghiuri de 90 de grade pe toate cele 4 laturi, în timp ce un paralelogram are unghiuri opuse de egală măsură.</a:t>
            </a:r>
          </a:p>
          <a:p>
            <a:pPr marL="0" indent="0" algn="just">
              <a:buNone/>
            </a:pPr>
            <a:endParaRPr lang="en-US" sz="2400" b="1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7995DA72-DF7A-43B2-A7B8-AAB9D5F5D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542" y="3284984"/>
            <a:ext cx="4526915" cy="295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>
                <a:solidFill>
                  <a:srgbClr val="166C59"/>
                </a:solidFill>
              </a:rPr>
              <a:t>Unghiurile interioare ale unui poligon</a:t>
            </a:r>
            <a:endParaRPr lang="el-GR" b="1" dirty="0">
              <a:solidFill>
                <a:srgbClr val="166C59"/>
              </a:solidFill>
            </a:endParaRP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92547F12-05F0-4D8D-96A6-7346A7615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833" y="3615874"/>
            <a:ext cx="4211525" cy="1829350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46F22F56-A727-4A97-874C-E9337117AD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59" y="3318690"/>
            <a:ext cx="4496417" cy="2414566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6A4CE2C2-53E4-4E16-9BB0-0C77A3197A42}"/>
              </a:ext>
            </a:extLst>
          </p:cNvPr>
          <p:cNvSpPr txBox="1"/>
          <p:nvPr/>
        </p:nvSpPr>
        <p:spPr>
          <a:xfrm>
            <a:off x="435624" y="1897622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" sz="2400" b="1" dirty="0"/>
              <a:t>Știm că un poligon este o figură bidimensională cu mai multe laturi alcătuită din segmente drepte. Suma unghiurilor unui poligon este măsura totală a tuturor unghiurilor interioare ale unui poligon.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>
                <a:solidFill>
                  <a:srgbClr val="166C59"/>
                </a:solidFill>
              </a:rPr>
              <a:t>Unghiurile interioare ale unui poligon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752" y="2017833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o" sz="2400" b="1" dirty="0"/>
              <a:t>Pentru a afla suma unghiurilor interioare dintr-un poligon, împărțiți poligonul în triunghiuri.</a:t>
            </a:r>
            <a:endParaRPr lang="el-GR" sz="2400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6E106274-B0DD-495F-B88F-F4A55E17D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852936"/>
            <a:ext cx="7555676" cy="2855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514" y="439945"/>
            <a:ext cx="8229600" cy="1143000"/>
          </a:xfrm>
        </p:spPr>
        <p:txBody>
          <a:bodyPr/>
          <a:lstStyle/>
          <a:p>
            <a:r>
              <a:rPr lang="ro" b="1" dirty="0">
                <a:solidFill>
                  <a:srgbClr val="166C59"/>
                </a:solidFill>
              </a:rPr>
              <a:t>Unghiurile interioare ale unui poligon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073739"/>
          </a:xfrm>
        </p:spPr>
        <p:txBody>
          <a:bodyPr/>
          <a:lstStyle/>
          <a:p>
            <a:pPr marL="0" indent="0">
              <a:buNone/>
            </a:pPr>
            <a:r>
              <a:rPr lang="ro" sz="2400" b="1" dirty="0"/>
              <a:t>Suma unghiurilor dintr-un triunghi este 180°. Pentru a afla suma unghiurilor interioare ale unui poligon, înmulțiți numărul de triunghiuri din poligon cu 180°.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ro" sz="2400" b="1" dirty="0"/>
              <a:t>Deoarece toate unghiurile din interiorul poligoanelor regulate sunt aceleași. Prin urmare, formula pentru găsirea unghiurilor unui poligon regulat este dată de;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ro" sz="2400" b="1" dirty="0"/>
              <a:t>Suma unghiurilor interioare = 180° * (n – 2)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ro" sz="2400" b="1" dirty="0"/>
              <a:t>Unde n = numărul de laturi ale unui poligon.</a:t>
            </a:r>
          </a:p>
        </p:txBody>
      </p:sp>
    </p:spTree>
    <p:extLst>
      <p:ext uri="{BB962C8B-B14F-4D97-AF65-F5344CB8AC3E}">
        <p14:creationId xmlns:p14="http://schemas.microsoft.com/office/powerpoint/2010/main" val="3124222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628" y="638761"/>
            <a:ext cx="8229600" cy="1143000"/>
          </a:xfrm>
        </p:spPr>
        <p:txBody>
          <a:bodyPr/>
          <a:lstStyle/>
          <a:p>
            <a:r>
              <a:rPr lang="ro" b="1" dirty="0">
                <a:solidFill>
                  <a:srgbClr val="166C59"/>
                </a:solidFill>
              </a:rPr>
              <a:t>Triunghiuri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o" sz="2400" b="1" dirty="0"/>
              <a:t>Unghiurile interioare ale unui triunghi se adună până la 180°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1EE345D1-7E32-494D-8C74-3A19BBB7E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531" y="2475692"/>
            <a:ext cx="3593588" cy="2385040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3D2FDE81-0720-4C41-8BF2-B6750B591E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2484120"/>
            <a:ext cx="3594071" cy="245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>
                <a:solidFill>
                  <a:srgbClr val="166C59"/>
                </a:solidFill>
              </a:rPr>
              <a:t>Triunghiuri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o" sz="2400" b="1" dirty="0"/>
              <a:t>Un triunghi are 3 laturi, prin urmare,</a:t>
            </a:r>
          </a:p>
          <a:p>
            <a:pPr marL="0" indent="0" algn="just">
              <a:buNone/>
            </a:pPr>
            <a:r>
              <a:rPr lang="ro" sz="2400" b="1" dirty="0"/>
              <a:t>n = 3</a:t>
            </a:r>
          </a:p>
          <a:p>
            <a:pPr marL="0" indent="0" algn="just">
              <a:buNone/>
            </a:pPr>
            <a:r>
              <a:rPr lang="ro" sz="2400" b="1" dirty="0"/>
              <a:t>Înlocuiți n = 3 în formula de găsire a unghiurilor unui poligon.</a:t>
            </a:r>
          </a:p>
          <a:p>
            <a:pPr marL="0" indent="0" algn="just">
              <a:buNone/>
            </a:pPr>
            <a:r>
              <a:rPr lang="ro" sz="2400" b="1" dirty="0"/>
              <a:t>Suma unghiurilor interioare = 180° * (n – 2)</a:t>
            </a:r>
          </a:p>
          <a:p>
            <a:pPr marL="0" indent="0" algn="just">
              <a:buNone/>
            </a:pPr>
            <a:r>
              <a:rPr lang="ro" sz="2400" b="1" dirty="0"/>
              <a:t>= 180° * (3 – 2)</a:t>
            </a:r>
          </a:p>
          <a:p>
            <a:pPr marL="0" indent="0" algn="just">
              <a:buNone/>
            </a:pPr>
            <a:r>
              <a:rPr lang="ro" sz="2400" b="1" dirty="0"/>
              <a:t>= 180° * 1</a:t>
            </a:r>
          </a:p>
          <a:p>
            <a:pPr marL="0" indent="0" algn="just">
              <a:buNone/>
            </a:pPr>
            <a:r>
              <a:rPr lang="ro" sz="2400" b="1" dirty="0"/>
              <a:t>= 180°</a:t>
            </a:r>
          </a:p>
        </p:txBody>
      </p:sp>
    </p:spTree>
    <p:extLst>
      <p:ext uri="{BB962C8B-B14F-4D97-AF65-F5344CB8AC3E}">
        <p14:creationId xmlns:p14="http://schemas.microsoft.com/office/powerpoint/2010/main" val="2835629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" b="1" dirty="0">
                <a:solidFill>
                  <a:srgbClr val="166C59"/>
                </a:solidFill>
              </a:rPr>
              <a:t>Patralatere (pătrate etc.)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o" sz="2400" b="1" dirty="0"/>
              <a:t>Un patrulater are 4 laturi drepte.</a:t>
            </a:r>
          </a:p>
          <a:p>
            <a:pPr marL="0" indent="0" algn="just">
              <a:buNone/>
            </a:pPr>
            <a:r>
              <a:rPr lang="ro" sz="2400" b="1" dirty="0"/>
              <a:t>Unghiurile interioare ale unui patrulater se adună până la 360°, deoarece există 2 triunghiuri într-un pătrat.</a:t>
            </a:r>
            <a:endParaRPr lang="el-GR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8FD08DCE-EB3F-40B4-B3C9-607A292C50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128742"/>
            <a:ext cx="3923928" cy="2455118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001A28B9-C72C-4E13-AB83-5EBAB43A72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7096" y="3128742"/>
            <a:ext cx="3947153" cy="245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151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801</Words>
  <Application>Microsoft Office PowerPoint</Application>
  <PresentationFormat>On-screen Show (4:3)</PresentationFormat>
  <Paragraphs>83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Adobe Heiti Std R</vt:lpstr>
      <vt:lpstr>Arial</vt:lpstr>
      <vt:lpstr>Calibri</vt:lpstr>
      <vt:lpstr>Office Theme</vt:lpstr>
      <vt:lpstr>Calcularea unghiurilor legate de poligoane</vt:lpstr>
      <vt:lpstr>Poligoane</vt:lpstr>
      <vt:lpstr>Poligoane</vt:lpstr>
      <vt:lpstr>Unghiurile interioare ale unui poligon</vt:lpstr>
      <vt:lpstr>Unghiurile interioare ale unui poligon</vt:lpstr>
      <vt:lpstr>Unghiurile interioare ale unui poligon</vt:lpstr>
      <vt:lpstr>Triunghiuri</vt:lpstr>
      <vt:lpstr>Triunghiuri</vt:lpstr>
      <vt:lpstr>Patralatere (pătrate etc.)</vt:lpstr>
      <vt:lpstr>Patralatere (pătrate etc.)</vt:lpstr>
      <vt:lpstr>Patralatere (pătrate etc.)</vt:lpstr>
      <vt:lpstr>Pentagon</vt:lpstr>
      <vt:lpstr>Pentagon</vt:lpstr>
      <vt:lpstr>Regula generală</vt:lpstr>
      <vt:lpstr>Regula generală</vt:lpstr>
      <vt:lpstr>Unghiurile exterioare ale poligoanelor</vt:lpstr>
      <vt:lpstr>Unghiurile exterioare ale poligoanelor</vt:lpstr>
      <vt:lpstr>Tine minte</vt:lpstr>
      <vt:lpstr>Tine minte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User-ITD</cp:lastModifiedBy>
  <cp:revision>26</cp:revision>
  <dcterms:created xsi:type="dcterms:W3CDTF">2016-10-07T11:12:08Z</dcterms:created>
  <dcterms:modified xsi:type="dcterms:W3CDTF">2023-01-27T14:10:55Z</dcterms:modified>
  <cp:category/>
</cp:coreProperties>
</file>