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64" d="100"/>
          <a:sy n="64" d="100"/>
        </p:scale>
        <p:origin x="1566" y="4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27/01/2023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27/1/2023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
              <a:t>Kλικ για επεξεργασία των στυλ του υποδείγματος</a:t>
            </a:r>
          </a:p>
          <a:p>
            <a:pPr lvl="1"/>
            <a:r>
              <a:rPr lang="ro"/>
              <a:t>Δεύτερου επιπέδου</a:t>
            </a:r>
          </a:p>
          <a:p>
            <a:pPr lvl="2"/>
            <a:r>
              <a:rPr lang="ro"/>
              <a:t>Τρίτου επιπέδου</a:t>
            </a:r>
          </a:p>
          <a:p>
            <a:pPr lvl="3"/>
            <a:r>
              <a:rPr lang="ro"/>
              <a:t>Τέταρτου επιπέδου</a:t>
            </a:r>
          </a:p>
          <a:p>
            <a:pPr lvl="4"/>
            <a:r>
              <a:rPr lang="ro"/>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ro" sz="1600" b="0" i="0" u="none" strike="noStrike" kern="1200" baseline="0" dirty="0">
                <a:solidFill>
                  <a:srgbClr val="003996"/>
                </a:solidFill>
                <a:latin typeface="Adobe Heiti Std R" pitchFamily="34" charset="-128"/>
                <a:ea typeface="Adobe Heiti Std R" pitchFamily="34" charset="-128"/>
                <a:cs typeface="+mn-cs"/>
              </a:rPr>
              <a:t>Erasmus </a:t>
            </a:r>
            <a:r>
              <a:rPr lang="ro"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o" sz="1600" dirty="0">
                <a:solidFill>
                  <a:schemeClr val="tx1"/>
                </a:solidFill>
              </a:rPr>
              <a:t>Mathesis - </a:t>
            </a:r>
            <a:r>
              <a:rPr lang="ro"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ro" b="1" dirty="0">
                <a:solidFill>
                  <a:srgbClr val="166C59"/>
                </a:solidFill>
              </a:rPr>
              <a:t>Gândirea logică </a:t>
            </a:r>
            <a:r>
              <a:rPr lang="en-US" b="1" dirty="0">
                <a:solidFill>
                  <a:srgbClr val="166C59"/>
                </a:solidFill>
              </a:rPr>
              <a:t>– </a:t>
            </a:r>
            <a:r>
              <a:rPr lang="ro" b="1" dirty="0">
                <a:solidFill>
                  <a:srgbClr val="166C59"/>
                </a:solidFill>
              </a:rPr>
              <a:t>Măsurarea</a:t>
            </a:r>
            <a:r>
              <a:rPr lang="en-US" b="1" dirty="0">
                <a:solidFill>
                  <a:srgbClr val="166C59"/>
                </a:solidFill>
              </a:rPr>
              <a:t> -</a:t>
            </a:r>
            <a:r>
              <a:rPr lang="ro" b="1" dirty="0">
                <a:solidFill>
                  <a:srgbClr val="166C59"/>
                </a:solidFill>
              </a:rPr>
              <a:t> Comparați</a:t>
            </a:r>
            <a:r>
              <a:rPr lang="en-US" b="1" dirty="0">
                <a:solidFill>
                  <a:srgbClr val="166C59"/>
                </a:solidFill>
              </a:rPr>
              <a:t>a -</a:t>
            </a:r>
            <a:r>
              <a:rPr lang="ro" b="1" dirty="0">
                <a:solidFill>
                  <a:srgbClr val="166C59"/>
                </a:solidFill>
              </a:rPr>
              <a:t> Conversi</a:t>
            </a:r>
            <a:r>
              <a:rPr lang="en-US" b="1" dirty="0">
                <a:solidFill>
                  <a:srgbClr val="166C59"/>
                </a:solidFill>
              </a:rPr>
              <a:t>a</a:t>
            </a:r>
            <a:r>
              <a:rPr lang="ro" b="1" dirty="0">
                <a:solidFill>
                  <a:srgbClr val="166C59"/>
                </a:solidFill>
              </a:rPr>
              <a:t> 1</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0492"/>
            <a:ext cx="8229600" cy="716631"/>
          </a:xfrm>
        </p:spPr>
        <p:txBody>
          <a:bodyPr/>
          <a:lstStyle/>
          <a:p>
            <a:r>
              <a:rPr lang="ro" b="1" dirty="0">
                <a:solidFill>
                  <a:srgbClr val="166C59"/>
                </a:solidFill>
              </a:rPr>
              <a:t>Calcularea ariei dreptunghiului</a:t>
            </a:r>
            <a:endParaRPr lang="el-GR" b="1" dirty="0">
              <a:solidFill>
                <a:srgbClr val="166C59"/>
              </a:solidFill>
            </a:endParaRP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ro" sz="2200" b="1" dirty="0"/>
              <a:t>De exemplu, să facem un dreptunghi cu lungimea = 2 cm și lățimea = 3 cm. Să încercăm acum să potrivim pătrate cu lungimea de 1 unitate în interiorul acestui dreptunghi.</a:t>
            </a:r>
          </a:p>
          <a:p>
            <a:pPr marL="0" indent="0" algn="just">
              <a:buNone/>
            </a:pPr>
            <a:r>
              <a:rPr lang="ro" sz="2200" b="1" dirty="0"/>
              <a:t>Deci pătratele de lungime unitară înseamnă că lungimea fiecărei laturi a pătratului este una. După cum putem vedea în figura de mai jos, 6 pătrate de unitate de lungime pot încăpea cu ușurință în interiorul acestui dreptunghi, prin urmare, putem spune că aria dreptunghiului este de 6 unități. De asemenea, știm că laturile dreptunghiului sunt în cm; prin urmare, aria dreptunghiului se modifică de la 6 unități la 6 cm.</a:t>
            </a:r>
          </a:p>
        </p:txBody>
      </p:sp>
      <p:pic>
        <p:nvPicPr>
          <p:cNvPr id="5" name="Obrázok 4" descr="Obrázok, na ktorom je stôl&#10;&#10;Automaticky generovaný popis">
            <a:extLst>
              <a:ext uri="{FF2B5EF4-FFF2-40B4-BE49-F238E27FC236}">
                <a16:creationId xmlns:a16="http://schemas.microsoft.com/office/drawing/2014/main" id="{36899D2F-1244-4949-A945-E9605AE6D6A8}"/>
              </a:ext>
            </a:extLst>
          </p:cNvPr>
          <p:cNvPicPr>
            <a:picLocks noChangeAspect="1"/>
          </p:cNvPicPr>
          <p:nvPr/>
        </p:nvPicPr>
        <p:blipFill>
          <a:blip r:embed="rId2"/>
          <a:stretch>
            <a:fillRect/>
          </a:stretch>
        </p:blipFill>
        <p:spPr>
          <a:xfrm>
            <a:off x="3002570" y="4797152"/>
            <a:ext cx="3225613" cy="2005670"/>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4881"/>
            <a:ext cx="8229600" cy="836282"/>
          </a:xfrm>
        </p:spPr>
        <p:txBody>
          <a:bodyPr/>
          <a:lstStyle/>
          <a:p>
            <a:r>
              <a:rPr lang="ro" b="1" dirty="0">
                <a:solidFill>
                  <a:srgbClr val="166C59"/>
                </a:solidFill>
              </a:rPr>
              <a:t>Calcularea ariei dreptunghiului</a:t>
            </a:r>
            <a:endParaRPr lang="el-GR" b="1" dirty="0">
              <a:solidFill>
                <a:srgbClr val="166C59"/>
              </a:solidFill>
            </a:endParaRPr>
          </a:p>
        </p:txBody>
      </p:sp>
      <p:sp>
        <p:nvSpPr>
          <p:cNvPr id="3" name="Content Placeholder 2"/>
          <p:cNvSpPr>
            <a:spLocks noGrp="1"/>
          </p:cNvSpPr>
          <p:nvPr>
            <p:ph idx="1"/>
          </p:nvPr>
        </p:nvSpPr>
        <p:spPr>
          <a:xfrm>
            <a:off x="457200" y="1409015"/>
            <a:ext cx="8229600" cy="4525963"/>
          </a:xfrm>
        </p:spPr>
        <p:txBody>
          <a:bodyPr/>
          <a:lstStyle/>
          <a:p>
            <a:pPr marL="0" indent="0" algn="just">
              <a:buNone/>
            </a:pPr>
            <a:r>
              <a:rPr lang="ro" sz="2400" b="1" dirty="0"/>
              <a:t>Lungimea și lățimea (lățimea) dreptunghiului trebuie cunoscute în avans. Se inmultesc lungimea si latimea iar rezultatul obtinut este suprafata necesara. Unitatea de suprafață este pătratul unității de lungime și lățime.</a:t>
            </a:r>
          </a:p>
          <a:p>
            <a:pPr marL="0" indent="0" algn="just">
              <a:buNone/>
            </a:pPr>
            <a:r>
              <a:rPr lang="ro" sz="2400" b="1" dirty="0"/>
              <a:t>Din pașii de mai sus, formula unui dreptunghi poate fi scrisă astfel: Aria unui dreptunghi (A) = Lungime (L) × Lățime (B), unde L este lungimea dreptunghiului și B este lățimea dreptunghiului.</a:t>
            </a:r>
          </a:p>
          <a:p>
            <a:pPr marL="0" indent="0" algn="just">
              <a:buNone/>
            </a:pPr>
            <a:endParaRPr lang="en-US" sz="2400" b="1" dirty="0"/>
          </a:p>
        </p:txBody>
      </p:sp>
      <p:pic>
        <p:nvPicPr>
          <p:cNvPr id="4" name="Obrázok 3">
            <a:extLst>
              <a:ext uri="{FF2B5EF4-FFF2-40B4-BE49-F238E27FC236}">
                <a16:creationId xmlns:a16="http://schemas.microsoft.com/office/drawing/2014/main" id="{15644C49-0BD6-4553-9047-FB937075BA26}"/>
              </a:ext>
            </a:extLst>
          </p:cNvPr>
          <p:cNvPicPr>
            <a:picLocks noChangeAspect="1"/>
          </p:cNvPicPr>
          <p:nvPr/>
        </p:nvPicPr>
        <p:blipFill>
          <a:blip r:embed="rId2"/>
          <a:stretch>
            <a:fillRect/>
          </a:stretch>
        </p:blipFill>
        <p:spPr>
          <a:xfrm>
            <a:off x="2915816" y="4375505"/>
            <a:ext cx="3930114" cy="1857567"/>
          </a:xfrm>
          <a:prstGeom prst="rect">
            <a:avLst/>
          </a:prstGeom>
        </p:spPr>
      </p:pic>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1790"/>
            <a:ext cx="8229600" cy="654305"/>
          </a:xfrm>
        </p:spPr>
        <p:txBody>
          <a:bodyPr/>
          <a:lstStyle/>
          <a:p>
            <a:r>
              <a:rPr lang="ro" b="1" dirty="0">
                <a:solidFill>
                  <a:srgbClr val="166C59"/>
                </a:solidFill>
              </a:rPr>
              <a:t>Calcularea ariei triunghiului</a:t>
            </a:r>
            <a:endParaRPr lang="el-GR" b="1" dirty="0">
              <a:solidFill>
                <a:srgbClr val="166C59"/>
              </a:solidFill>
            </a:endParaRPr>
          </a:p>
        </p:txBody>
      </p:sp>
      <p:sp>
        <p:nvSpPr>
          <p:cNvPr id="3" name="Content Placeholder 2"/>
          <p:cNvSpPr>
            <a:spLocks noGrp="1"/>
          </p:cNvSpPr>
          <p:nvPr>
            <p:ph idx="1"/>
          </p:nvPr>
        </p:nvSpPr>
        <p:spPr>
          <a:xfrm>
            <a:off x="457200" y="1417638"/>
            <a:ext cx="8229600" cy="4274343"/>
          </a:xfrm>
        </p:spPr>
        <p:txBody>
          <a:bodyPr/>
          <a:lstStyle/>
          <a:p>
            <a:pPr marL="0" indent="0" algn="just">
              <a:buNone/>
            </a:pPr>
            <a:r>
              <a:rPr lang="ro" sz="2400" b="1" dirty="0"/>
              <a:t>Formula de bază pentru aria unui triunghi este egală cu jumătate din produsul bazei și înălțimii acestuia, adică A = 1/2 × b × h. Această formulă este aplicabilă tuturor tipurilor de triunghiuri, fie că este un triunghi scalen, un triunghi isoscel sau un triunghi echilateral. Trebuie amintit că baza și înălțimea unui triunghi sunt perpendiculare una pe cealaltă.</a:t>
            </a:r>
            <a:endParaRPr lang="el-GR" sz="2400" b="1" dirty="0"/>
          </a:p>
        </p:txBody>
      </p:sp>
      <p:pic>
        <p:nvPicPr>
          <p:cNvPr id="4" name="Obrázok 3">
            <a:extLst>
              <a:ext uri="{FF2B5EF4-FFF2-40B4-BE49-F238E27FC236}">
                <a16:creationId xmlns:a16="http://schemas.microsoft.com/office/drawing/2014/main" id="{91B03381-4DA6-4B81-9787-34FB13198432}"/>
              </a:ext>
            </a:extLst>
          </p:cNvPr>
          <p:cNvPicPr>
            <a:picLocks noChangeAspect="1"/>
          </p:cNvPicPr>
          <p:nvPr/>
        </p:nvPicPr>
        <p:blipFill>
          <a:blip r:embed="rId2"/>
          <a:stretch>
            <a:fillRect/>
          </a:stretch>
        </p:blipFill>
        <p:spPr>
          <a:xfrm>
            <a:off x="2411760" y="3573016"/>
            <a:ext cx="3960440" cy="260766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743" y="707672"/>
            <a:ext cx="8229600" cy="706090"/>
          </a:xfrm>
        </p:spPr>
        <p:txBody>
          <a:bodyPr/>
          <a:lstStyle/>
          <a:p>
            <a:r>
              <a:rPr lang="ro" b="1" dirty="0">
                <a:solidFill>
                  <a:srgbClr val="166C59"/>
                </a:solidFill>
              </a:rPr>
              <a:t>Calcularea ariei triunghiului</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Aria unui triunghi poate fi calculată folosind diverse formule. De exemplu, formula lui Heron este folosită pentru a calcula aria triunghiului, când știm lungimea tuturor celor trei laturi. Funcțiile trigonometrice sunt, de asemenea, folosite pentru a găsi aria unui triunghi atunci când cunoaștem două laturi și unghiul format între ele. Cu toate acestea, formula de bază care este folosită pentru a găsi aria unui triunghi este:</a:t>
            </a:r>
          </a:p>
          <a:p>
            <a:pPr marL="0" indent="0" algn="just">
              <a:buNone/>
            </a:pPr>
            <a:endParaRPr lang="en-US" sz="2400" b="1" dirty="0"/>
          </a:p>
          <a:p>
            <a:pPr marL="0" indent="0" algn="just">
              <a:buNone/>
            </a:pPr>
            <a:r>
              <a:rPr lang="ro" sz="2400" b="1" dirty="0"/>
              <a:t>Aria triunghiului = 1/2 × baza × înălțime</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792088"/>
          </a:xfrm>
        </p:spPr>
        <p:txBody>
          <a:bodyPr/>
          <a:lstStyle/>
          <a:p>
            <a:r>
              <a:rPr lang="ro" b="1" dirty="0">
                <a:solidFill>
                  <a:srgbClr val="166C59"/>
                </a:solidFill>
              </a:rPr>
              <a:t>Formule</a:t>
            </a:r>
            <a:endParaRPr lang="el-GR" b="1" dirty="0">
              <a:solidFill>
                <a:srgbClr val="166C59"/>
              </a:solidFill>
            </a:endParaRPr>
          </a:p>
        </p:txBody>
      </p:sp>
      <p:pic>
        <p:nvPicPr>
          <p:cNvPr id="5" name="Obrázok 4">
            <a:extLst>
              <a:ext uri="{FF2B5EF4-FFF2-40B4-BE49-F238E27FC236}">
                <a16:creationId xmlns:a16="http://schemas.microsoft.com/office/drawing/2014/main" id="{E5A87B62-34D1-45CD-ACC4-204B7B92615D}"/>
              </a:ext>
            </a:extLst>
          </p:cNvPr>
          <p:cNvPicPr>
            <a:picLocks noChangeAspect="1"/>
          </p:cNvPicPr>
          <p:nvPr/>
        </p:nvPicPr>
        <p:blipFill>
          <a:blip r:embed="rId2"/>
          <a:stretch>
            <a:fillRect/>
          </a:stretch>
        </p:blipFill>
        <p:spPr>
          <a:xfrm>
            <a:off x="457200" y="1948272"/>
            <a:ext cx="8415066" cy="2961456"/>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23913"/>
            <a:ext cx="8229600" cy="778098"/>
          </a:xfrm>
        </p:spPr>
        <p:txBody>
          <a:bodyPr/>
          <a:lstStyle/>
          <a:p>
            <a:r>
              <a:rPr lang="ro" b="1" dirty="0">
                <a:solidFill>
                  <a:srgbClr val="166C59"/>
                </a:solidFill>
              </a:rPr>
              <a:t>Unități de lungime</a:t>
            </a:r>
            <a:endParaRPr lang="el-GR" b="1" dirty="0">
              <a:solidFill>
                <a:srgbClr val="166C59"/>
              </a:solidFill>
            </a:endParaRPr>
          </a:p>
        </p:txBody>
      </p:sp>
      <p:sp>
        <p:nvSpPr>
          <p:cNvPr id="3" name="Content Placeholder 2"/>
          <p:cNvSpPr>
            <a:spLocks noGrp="1"/>
          </p:cNvSpPr>
          <p:nvPr>
            <p:ph idx="1"/>
          </p:nvPr>
        </p:nvSpPr>
        <p:spPr>
          <a:xfrm>
            <a:off x="484514" y="1374353"/>
            <a:ext cx="8229600" cy="3586693"/>
          </a:xfrm>
        </p:spPr>
        <p:txBody>
          <a:bodyPr/>
          <a:lstStyle/>
          <a:p>
            <a:pPr marL="0" indent="0" algn="just">
              <a:buNone/>
            </a:pPr>
            <a:r>
              <a:rPr lang="ro" sz="2200" b="1" dirty="0"/>
              <a:t>În matematică, când folosim lungimea, știm că unitatea standard de lungime este „Metru”, care este scris pe scurt ca „m”.</a:t>
            </a:r>
          </a:p>
          <a:p>
            <a:pPr marL="0" indent="0" algn="just">
              <a:buNone/>
            </a:pPr>
            <a:r>
              <a:rPr lang="ro" sz="2200" b="1" dirty="0"/>
              <a:t>Un metru lungime este împărțit în 100 de părți egale. Fiecare parte este numită centimetru și este scrisă pe scurt ca „cm”. Astfel, 1 m = 100 cm și 100 cm = 1 m.</a:t>
            </a:r>
          </a:p>
          <a:p>
            <a:pPr marL="0" indent="0" algn="just">
              <a:buNone/>
            </a:pPr>
            <a:r>
              <a:rPr lang="ro" sz="2200" b="1" dirty="0"/>
              <a:t>Unitatea este notată cu alfabetul (m). Uită-te la graficul de mai jos. Unitatea de bază este „m” și adăugăm „Deca”, „ </a:t>
            </a:r>
            <a:r>
              <a:rPr lang="ro" sz="2200" b="1" dirty="0" err="1"/>
              <a:t>Hecto </a:t>
            </a:r>
            <a:r>
              <a:rPr lang="ro" sz="2200" b="1" dirty="0"/>
              <a:t>” și „Kilo” pentru a măsura unitățile mari prin înmulțirea succesivă cu 10 și „ </a:t>
            </a:r>
            <a:r>
              <a:rPr lang="ro" sz="2200" b="1" dirty="0" err="1"/>
              <a:t>deci </a:t>
            </a:r>
            <a:r>
              <a:rPr lang="ro" sz="2200" b="1" dirty="0"/>
              <a:t>”, „ </a:t>
            </a:r>
            <a:r>
              <a:rPr lang="ro" sz="2200" b="1" dirty="0" err="1"/>
              <a:t>centi </a:t>
            </a:r>
            <a:r>
              <a:rPr lang="ro" sz="2200" b="1" dirty="0"/>
              <a:t>” și „mili” împărțind succesiv la 10, la măsoară lungimea mai mică</a:t>
            </a:r>
          </a:p>
        </p:txBody>
      </p:sp>
      <p:pic>
        <p:nvPicPr>
          <p:cNvPr id="5" name="Obrázok 4">
            <a:extLst>
              <a:ext uri="{FF2B5EF4-FFF2-40B4-BE49-F238E27FC236}">
                <a16:creationId xmlns:a16="http://schemas.microsoft.com/office/drawing/2014/main" id="{9AE958E8-ECAE-42D3-A3F0-F70A9DCC88B8}"/>
              </a:ext>
            </a:extLst>
          </p:cNvPr>
          <p:cNvPicPr>
            <a:picLocks noChangeAspect="1"/>
          </p:cNvPicPr>
          <p:nvPr/>
        </p:nvPicPr>
        <p:blipFill>
          <a:blip r:embed="rId2"/>
          <a:stretch>
            <a:fillRect/>
          </a:stretch>
        </p:blipFill>
        <p:spPr>
          <a:xfrm>
            <a:off x="2915816" y="4633207"/>
            <a:ext cx="4426337" cy="170088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716631"/>
          </a:xfrm>
        </p:spPr>
        <p:txBody>
          <a:bodyPr/>
          <a:lstStyle/>
          <a:p>
            <a:r>
              <a:rPr lang="ro" b="1" dirty="0">
                <a:solidFill>
                  <a:srgbClr val="166C59"/>
                </a:solidFill>
              </a:rPr>
              <a:t>Unități de lungime</a:t>
            </a:r>
            <a:endParaRPr lang="el-GR" b="1" dirty="0">
              <a:solidFill>
                <a:srgbClr val="166C59"/>
              </a:solidFill>
            </a:endParaRP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ro" sz="2400" b="1" dirty="0"/>
              <a:t>Diferitele diagrame de conversie a unităților de lungime și echivalentele lor sunt prezentate aici:</a:t>
            </a:r>
          </a:p>
          <a:p>
            <a:pPr marL="0" indent="0" algn="just">
              <a:buNone/>
            </a:pPr>
            <a:r>
              <a:rPr lang="ro" sz="2400" b="1" dirty="0"/>
              <a:t>1 </a:t>
            </a:r>
            <a:r>
              <a:rPr lang="ro" sz="2400" b="1" dirty="0" err="1"/>
              <a:t>kilometru </a:t>
            </a:r>
            <a:r>
              <a:rPr lang="ro" sz="2400" b="1" dirty="0"/>
              <a:t>(km) = 10 </a:t>
            </a:r>
            <a:r>
              <a:rPr lang="ro" sz="2400" b="1" dirty="0" err="1"/>
              <a:t>hectometri </a:t>
            </a:r>
            <a:r>
              <a:rPr lang="ro" sz="2400" b="1" dirty="0"/>
              <a:t>(hm) = 1000 m</a:t>
            </a:r>
          </a:p>
          <a:p>
            <a:pPr marL="0" indent="0" algn="just">
              <a:buNone/>
            </a:pPr>
            <a:r>
              <a:rPr lang="ro" sz="2400" b="1" dirty="0"/>
              <a:t>1 </a:t>
            </a:r>
            <a:r>
              <a:rPr lang="ro" sz="2400" b="1" dirty="0" err="1"/>
              <a:t>hectometru </a:t>
            </a:r>
            <a:r>
              <a:rPr lang="ro" sz="2400" b="1" dirty="0"/>
              <a:t>(hm) = 10 </a:t>
            </a:r>
            <a:r>
              <a:rPr lang="ro" sz="2400" b="1" dirty="0" err="1"/>
              <a:t>decametri </a:t>
            </a:r>
            <a:r>
              <a:rPr lang="ro" sz="2400" b="1" dirty="0"/>
              <a:t>( </a:t>
            </a:r>
            <a:r>
              <a:rPr lang="ro" sz="2400" b="1" dirty="0" err="1"/>
              <a:t>dcm </a:t>
            </a:r>
            <a:r>
              <a:rPr lang="ro" sz="2400" b="1" dirty="0"/>
              <a:t>) = 100 m</a:t>
            </a:r>
          </a:p>
          <a:p>
            <a:pPr marL="0" indent="0" algn="just">
              <a:buNone/>
            </a:pPr>
            <a:r>
              <a:rPr lang="ro" sz="2400" b="1" dirty="0"/>
              <a:t>1 </a:t>
            </a:r>
            <a:r>
              <a:rPr lang="ro" sz="2400" b="1" dirty="0" err="1"/>
              <a:t>decametru </a:t>
            </a:r>
            <a:r>
              <a:rPr lang="ro" sz="2400" b="1" dirty="0"/>
              <a:t>( </a:t>
            </a:r>
            <a:r>
              <a:rPr lang="ro" sz="2400" b="1" dirty="0" err="1"/>
              <a:t>dcm </a:t>
            </a:r>
            <a:r>
              <a:rPr lang="ro" sz="2400" b="1" dirty="0"/>
              <a:t>) = 10 </a:t>
            </a:r>
            <a:r>
              <a:rPr lang="ro" sz="2400" b="1" dirty="0" err="1"/>
              <a:t>metri </a:t>
            </a:r>
            <a:r>
              <a:rPr lang="ro" sz="2400" b="1" dirty="0"/>
              <a:t>(m)</a:t>
            </a:r>
          </a:p>
          <a:p>
            <a:pPr marL="0" indent="0" algn="just">
              <a:buNone/>
            </a:pPr>
            <a:r>
              <a:rPr lang="ro" sz="2400" b="1" dirty="0"/>
              <a:t>1 </a:t>
            </a:r>
            <a:r>
              <a:rPr lang="ro" sz="2400" b="1" dirty="0" err="1"/>
              <a:t>metru </a:t>
            </a:r>
            <a:r>
              <a:rPr lang="ro" sz="2400" b="1" dirty="0"/>
              <a:t>(m) = 10 </a:t>
            </a:r>
            <a:r>
              <a:rPr lang="ro" sz="2400" b="1" dirty="0" err="1"/>
              <a:t>decimetri </a:t>
            </a:r>
            <a:r>
              <a:rPr lang="ro" sz="2400" b="1" dirty="0"/>
              <a:t>(dm) = 100 cm = 1000 mm</a:t>
            </a:r>
          </a:p>
          <a:p>
            <a:pPr marL="0" indent="0" algn="just">
              <a:buNone/>
            </a:pPr>
            <a:r>
              <a:rPr lang="ro" sz="2400" b="1" dirty="0"/>
              <a:t>1 </a:t>
            </a:r>
            <a:r>
              <a:rPr lang="ro" sz="2400" b="1" dirty="0" err="1"/>
              <a:t>decimetru </a:t>
            </a:r>
            <a:r>
              <a:rPr lang="ro" sz="2400" b="1" dirty="0"/>
              <a:t>(dm) = 10 </a:t>
            </a:r>
            <a:r>
              <a:rPr lang="ro" sz="2400" b="1" dirty="0" err="1"/>
              <a:t>centimetri </a:t>
            </a:r>
            <a:r>
              <a:rPr lang="ro" sz="2400" b="1" dirty="0"/>
              <a:t>(cm)</a:t>
            </a:r>
          </a:p>
          <a:p>
            <a:pPr marL="0" indent="0" algn="just">
              <a:buNone/>
            </a:pPr>
            <a:r>
              <a:rPr lang="ro" sz="2400" b="1" dirty="0"/>
              <a:t>1 decimetru = 0,1 metru</a:t>
            </a:r>
          </a:p>
          <a:p>
            <a:pPr marL="0" indent="0" algn="just">
              <a:buNone/>
            </a:pPr>
            <a:r>
              <a:rPr lang="ro" sz="2400" b="1" dirty="0"/>
              <a:t>1 </a:t>
            </a:r>
            <a:r>
              <a:rPr lang="ro" sz="2400" b="1" dirty="0" err="1"/>
              <a:t>centimetru </a:t>
            </a:r>
            <a:r>
              <a:rPr lang="ro" sz="2400" b="1" dirty="0"/>
              <a:t>(cm) = 10 </a:t>
            </a:r>
            <a:r>
              <a:rPr lang="ro" sz="2400" b="1" dirty="0" err="1"/>
              <a:t>milimetri </a:t>
            </a:r>
            <a:r>
              <a:rPr lang="ro" sz="2400" b="1" dirty="0"/>
              <a:t>(mm)</a:t>
            </a:r>
          </a:p>
          <a:p>
            <a:pPr marL="0" indent="0" algn="just">
              <a:buNone/>
            </a:pPr>
            <a:r>
              <a:rPr lang="ro" sz="2400" b="1" dirty="0"/>
              <a:t>1 centimetru = 0,01 metru</a:t>
            </a:r>
          </a:p>
          <a:p>
            <a:pPr marL="0" indent="0" algn="just">
              <a:buNone/>
            </a:pPr>
            <a:r>
              <a:rPr lang="ro" sz="2400" b="1" dirty="0"/>
              <a:t>1 milimetru = 0,001 metru</a:t>
            </a:r>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Unități de lungime</a:t>
            </a:r>
            <a:endParaRPr lang="el-GR" b="1" dirty="0">
              <a:solidFill>
                <a:srgbClr val="166C59"/>
              </a:solidFill>
            </a:endParaRPr>
          </a:p>
        </p:txBody>
      </p:sp>
      <p:sp>
        <p:nvSpPr>
          <p:cNvPr id="3" name="Content Placeholder 2"/>
          <p:cNvSpPr>
            <a:spLocks noGrp="1"/>
          </p:cNvSpPr>
          <p:nvPr>
            <p:ph idx="1"/>
          </p:nvPr>
        </p:nvSpPr>
        <p:spPr>
          <a:xfrm>
            <a:off x="452703" y="949994"/>
            <a:ext cx="8229600" cy="4525963"/>
          </a:xfrm>
        </p:spPr>
        <p:txBody>
          <a:bodyPr/>
          <a:lstStyle/>
          <a:p>
            <a:pPr marL="0" indent="0" algn="just">
              <a:buNone/>
            </a:pPr>
            <a:r>
              <a:rPr lang="ro" sz="2400" b="1" dirty="0"/>
              <a:t>Pentru a converti unități mai mari în unități mai mici, înmulțim numărul de unități mai mari cu factorul de conversie verde pentru unitățile mai mici corespunzătoare</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ro" sz="2400" b="1" dirty="0"/>
              <a:t>Pentru a converti unitățile mai mici în unități mai mari, împărțim numărul de unități mai mici la factorul de conversie violet pentru unitățile mai mari corespunzătoare.</a:t>
            </a:r>
            <a:endParaRPr lang="el-GR" sz="2400" b="1" dirty="0"/>
          </a:p>
        </p:txBody>
      </p:sp>
      <p:pic>
        <p:nvPicPr>
          <p:cNvPr id="5" name="Obrázok 4" descr="Obrázok, na ktorom je text&#10;&#10;Automaticky generovaný popis">
            <a:extLst>
              <a:ext uri="{FF2B5EF4-FFF2-40B4-BE49-F238E27FC236}">
                <a16:creationId xmlns:a16="http://schemas.microsoft.com/office/drawing/2014/main" id="{DF4D5CCF-E19D-449C-9DFE-976113BEAE01}"/>
              </a:ext>
            </a:extLst>
          </p:cNvPr>
          <p:cNvPicPr>
            <a:picLocks noChangeAspect="1"/>
          </p:cNvPicPr>
          <p:nvPr/>
        </p:nvPicPr>
        <p:blipFill>
          <a:blip r:embed="rId2"/>
          <a:stretch>
            <a:fillRect/>
          </a:stretch>
        </p:blipFill>
        <p:spPr>
          <a:xfrm>
            <a:off x="3039693" y="2092994"/>
            <a:ext cx="3055620" cy="1395095"/>
          </a:xfrm>
          <a:prstGeom prst="rect">
            <a:avLst/>
          </a:prstGeom>
        </p:spPr>
      </p:pic>
      <p:pic>
        <p:nvPicPr>
          <p:cNvPr id="7" name="Obrázok 6">
            <a:extLst>
              <a:ext uri="{FF2B5EF4-FFF2-40B4-BE49-F238E27FC236}">
                <a16:creationId xmlns:a16="http://schemas.microsoft.com/office/drawing/2014/main" id="{E62EA8D0-6A6E-4B01-97B7-E9900CE50BE1}"/>
              </a:ext>
            </a:extLst>
          </p:cNvPr>
          <p:cNvPicPr>
            <a:picLocks noChangeAspect="1"/>
          </p:cNvPicPr>
          <p:nvPr/>
        </p:nvPicPr>
        <p:blipFill>
          <a:blip r:embed="rId3"/>
          <a:stretch>
            <a:fillRect/>
          </a:stretch>
        </p:blipFill>
        <p:spPr>
          <a:xfrm>
            <a:off x="3303734" y="4502752"/>
            <a:ext cx="2527538" cy="2080610"/>
          </a:xfrm>
          <a:prstGeom prst="rect">
            <a:avLst/>
          </a:prstGeom>
        </p:spPr>
      </p:pic>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086" y="722662"/>
            <a:ext cx="8229600" cy="778098"/>
          </a:xfrm>
        </p:spPr>
        <p:txBody>
          <a:bodyPr/>
          <a:lstStyle/>
          <a:p>
            <a:r>
              <a:rPr lang="ro" b="1" dirty="0">
                <a:solidFill>
                  <a:srgbClr val="166C59"/>
                </a:solidFill>
              </a:rPr>
              <a:t>Unități de suprafață</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Aria se măsoară în unități pătrate. Un pătrat cu latura de 1 cm sau 1 m este folosit ca unități standard. Unitatea mai mică de suprafață este cm pătrați sau cm pătrați. Zonele mai mari sunt măsurate în metri și kilometri.</a:t>
            </a:r>
          </a:p>
          <a:p>
            <a:pPr marL="0" indent="0" algn="just">
              <a:buNone/>
            </a:pPr>
            <a:endParaRPr lang="en-US" sz="2400" b="1" dirty="0"/>
          </a:p>
          <a:p>
            <a:pPr marL="0" indent="0" algn="just">
              <a:buNone/>
            </a:pPr>
            <a:r>
              <a:rPr lang="ro" sz="2400" b="1" dirty="0"/>
              <a:t>Măsurăm o anumită regiune cu o unitate de regiune și aflăm câte astfel de regiuni unitare sunt conținute în regiunea dată.</a:t>
            </a:r>
          </a:p>
          <a:p>
            <a:pPr marL="0" indent="0" algn="just">
              <a:buNone/>
            </a:pPr>
            <a:r>
              <a:rPr lang="ro" sz="2400" b="1" dirty="0"/>
              <a:t>Aria unui pătrat cu latura de 1 cm fiecare este de 1 cm × 1 cm = 1 centimetru pătrat. Pe scurt, se exprimă în cm2 sau cm2</a:t>
            </a:r>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Unități de suprafață</a:t>
            </a:r>
            <a:endParaRPr lang="el-GR" b="1" dirty="0">
              <a:solidFill>
                <a:srgbClr val="166C59"/>
              </a:solidFill>
            </a:endParaRPr>
          </a:p>
        </p:txBody>
      </p:sp>
      <p:sp>
        <p:nvSpPr>
          <p:cNvPr id="3" name="Content Placeholder 2"/>
          <p:cNvSpPr>
            <a:spLocks noGrp="1"/>
          </p:cNvSpPr>
          <p:nvPr>
            <p:ph idx="1"/>
          </p:nvPr>
        </p:nvSpPr>
        <p:spPr>
          <a:xfrm>
            <a:off x="323528" y="908720"/>
            <a:ext cx="8229600" cy="4525963"/>
          </a:xfrm>
        </p:spPr>
        <p:txBody>
          <a:bodyPr/>
          <a:lstStyle/>
          <a:p>
            <a:pPr marL="0" indent="0" algn="just">
              <a:buNone/>
            </a:pPr>
            <a:r>
              <a:rPr lang="ro" sz="2400" b="1" dirty="0"/>
              <a:t>Tabel de conversie:</a:t>
            </a:r>
            <a:endParaRPr lang="el-GR" sz="2400" b="1" dirty="0"/>
          </a:p>
        </p:txBody>
      </p:sp>
      <p:pic>
        <p:nvPicPr>
          <p:cNvPr id="5" name="Obrázok 4">
            <a:extLst>
              <a:ext uri="{FF2B5EF4-FFF2-40B4-BE49-F238E27FC236}">
                <a16:creationId xmlns:a16="http://schemas.microsoft.com/office/drawing/2014/main" id="{29FE6B88-6AF4-4AFB-A320-D346F7268312}"/>
              </a:ext>
            </a:extLst>
          </p:cNvPr>
          <p:cNvPicPr>
            <a:picLocks noChangeAspect="1"/>
          </p:cNvPicPr>
          <p:nvPr/>
        </p:nvPicPr>
        <p:blipFill>
          <a:blip r:embed="rId2"/>
          <a:stretch>
            <a:fillRect/>
          </a:stretch>
        </p:blipFill>
        <p:spPr>
          <a:xfrm>
            <a:off x="928162" y="1447654"/>
            <a:ext cx="3097676" cy="4501626"/>
          </a:xfrm>
          <a:prstGeom prst="rect">
            <a:avLst/>
          </a:prstGeom>
        </p:spPr>
      </p:pic>
      <p:pic>
        <p:nvPicPr>
          <p:cNvPr id="7" name="Obrázok 6" descr="Obrázok, na ktorom je stôl&#10;&#10;Automaticky generovaný popis">
            <a:extLst>
              <a:ext uri="{FF2B5EF4-FFF2-40B4-BE49-F238E27FC236}">
                <a16:creationId xmlns:a16="http://schemas.microsoft.com/office/drawing/2014/main" id="{C51A03CF-728B-4392-971A-0AC3A554C7EA}"/>
              </a:ext>
            </a:extLst>
          </p:cNvPr>
          <p:cNvPicPr>
            <a:picLocks noChangeAspect="1"/>
          </p:cNvPicPr>
          <p:nvPr/>
        </p:nvPicPr>
        <p:blipFill>
          <a:blip r:embed="rId3"/>
          <a:stretch>
            <a:fillRect/>
          </a:stretch>
        </p:blipFill>
        <p:spPr>
          <a:xfrm>
            <a:off x="4025837" y="1447654"/>
            <a:ext cx="3337531" cy="4525963"/>
          </a:xfrm>
          <a:prstGeom prst="rect">
            <a:avLst/>
          </a:prstGeom>
        </p:spPr>
      </p:pic>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705" y="548680"/>
            <a:ext cx="8229600" cy="706090"/>
          </a:xfrm>
        </p:spPr>
        <p:txBody>
          <a:bodyPr/>
          <a:lstStyle/>
          <a:p>
            <a:r>
              <a:rPr lang="ro" b="1" dirty="0">
                <a:solidFill>
                  <a:srgbClr val="166C59"/>
                </a:solidFill>
              </a:rPr>
              <a:t>Calcularea suprafeței</a:t>
            </a:r>
            <a:endParaRPr lang="el-GR" b="1" dirty="0">
              <a:solidFill>
                <a:srgbClr val="166C59"/>
              </a:solidFill>
            </a:endParaRPr>
          </a:p>
        </p:txBody>
      </p:sp>
      <p:sp>
        <p:nvSpPr>
          <p:cNvPr id="3" name="Content Placeholder 2"/>
          <p:cNvSpPr>
            <a:spLocks noGrp="1"/>
          </p:cNvSpPr>
          <p:nvPr>
            <p:ph idx="1"/>
          </p:nvPr>
        </p:nvSpPr>
        <p:spPr>
          <a:xfrm>
            <a:off x="445705" y="1436053"/>
            <a:ext cx="8229600" cy="5472608"/>
          </a:xfrm>
        </p:spPr>
        <p:txBody>
          <a:bodyPr/>
          <a:lstStyle/>
          <a:p>
            <a:pPr marL="0" indent="0" algn="just">
              <a:buNone/>
            </a:pPr>
            <a:r>
              <a:rPr lang="ro" sz="2400" b="1" dirty="0"/>
              <a:t>Aria este o măsură a cât spațiu există în interiorul unei forme. Calcularea suprafeței unei forme sau suprafețe poate fi utilă în viața de zi cu zi – de exemplu, poate fi necesar să știți câtă vopsea să cumpărați pentru a acoperi un perete sau câtă semințe de iarbă aveți nevoie pentru a semăna un gazon.</a:t>
            </a: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ro" sz="2400" b="1" dirty="0"/>
              <a:t>Aria unei forme bidimensionale este spațiul ocupat de aceasta. În pătratul dat, spațiul umbrit în albastru este aria pătratului.</a:t>
            </a:r>
            <a:endParaRPr lang="el-GR" sz="2400" b="1" dirty="0"/>
          </a:p>
        </p:txBody>
      </p:sp>
      <p:pic>
        <p:nvPicPr>
          <p:cNvPr id="6" name="Obrázok 5" descr="Obrázok, na ktorom je námestie&#10;&#10;Automaticky generovaný popis">
            <a:extLst>
              <a:ext uri="{FF2B5EF4-FFF2-40B4-BE49-F238E27FC236}">
                <a16:creationId xmlns:a16="http://schemas.microsoft.com/office/drawing/2014/main" id="{FBAD57B8-8BD5-473A-9DA6-70D5EB3F6EDE}"/>
              </a:ext>
            </a:extLst>
          </p:cNvPr>
          <p:cNvPicPr>
            <a:picLocks noChangeAspect="1"/>
          </p:cNvPicPr>
          <p:nvPr/>
        </p:nvPicPr>
        <p:blipFill>
          <a:blip r:embed="rId2"/>
          <a:stretch>
            <a:fillRect/>
          </a:stretch>
        </p:blipFill>
        <p:spPr>
          <a:xfrm>
            <a:off x="3757797" y="3429000"/>
            <a:ext cx="1605416" cy="1610325"/>
          </a:xfrm>
          <a:prstGeom prst="rect">
            <a:avLst/>
          </a:prstGeom>
        </p:spPr>
      </p:pic>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86135"/>
            <a:ext cx="8229600" cy="622994"/>
          </a:xfrm>
        </p:spPr>
        <p:txBody>
          <a:bodyPr/>
          <a:lstStyle/>
          <a:p>
            <a:r>
              <a:rPr lang="ro" b="1" dirty="0">
                <a:solidFill>
                  <a:srgbClr val="166C59"/>
                </a:solidFill>
              </a:rPr>
              <a:t>Calcularea suprafeței</a:t>
            </a:r>
            <a:endParaRPr lang="el-GR" b="1" dirty="0">
              <a:solidFill>
                <a:srgbClr val="166C59"/>
              </a:solidFill>
            </a:endParaRPr>
          </a:p>
        </p:txBody>
      </p:sp>
      <p:sp>
        <p:nvSpPr>
          <p:cNvPr id="3" name="Content Placeholder 2"/>
          <p:cNvSpPr>
            <a:spLocks noGrp="1"/>
          </p:cNvSpPr>
          <p:nvPr>
            <p:ph idx="1"/>
          </p:nvPr>
        </p:nvSpPr>
        <p:spPr>
          <a:xfrm>
            <a:off x="457199" y="1434405"/>
            <a:ext cx="8229600" cy="4525963"/>
          </a:xfrm>
        </p:spPr>
        <p:txBody>
          <a:bodyPr/>
          <a:lstStyle/>
          <a:p>
            <a:pPr marL="0" indent="0" algn="just">
              <a:buNone/>
            </a:pPr>
            <a:r>
              <a:rPr lang="ro" sz="2400" b="1" dirty="0"/>
              <a:t>Spatiul ocupat de piscina de mai jos poate fi gasit prin gasirea zonei piscinei.</a:t>
            </a:r>
          </a:p>
          <a:p>
            <a:pPr marL="0" indent="0" algn="just">
              <a:buNone/>
            </a:pPr>
            <a:r>
              <a:rPr lang="ro" sz="2400" b="1" dirty="0"/>
              <a:t>Sau putem calcula suprafața unui câmp pătrat pentru a afla numărul de puieți care trebuie plantați. Măsurăm aria în unități pătrate</a:t>
            </a:r>
          </a:p>
        </p:txBody>
      </p:sp>
      <p:pic>
        <p:nvPicPr>
          <p:cNvPr id="4" name="Obrázok 3">
            <a:extLst>
              <a:ext uri="{FF2B5EF4-FFF2-40B4-BE49-F238E27FC236}">
                <a16:creationId xmlns:a16="http://schemas.microsoft.com/office/drawing/2014/main" id="{5540FEF9-DA2A-436E-9595-A130A1606928}"/>
              </a:ext>
            </a:extLst>
          </p:cNvPr>
          <p:cNvPicPr>
            <a:picLocks noChangeAspect="1"/>
          </p:cNvPicPr>
          <p:nvPr/>
        </p:nvPicPr>
        <p:blipFill>
          <a:blip r:embed="rId2"/>
          <a:stretch>
            <a:fillRect/>
          </a:stretch>
        </p:blipFill>
        <p:spPr>
          <a:xfrm>
            <a:off x="3191192" y="3140968"/>
            <a:ext cx="2761615" cy="28194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Calcularea suprafeței utilizând metoda grilă</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Când o formă este desenată pe o grilă scalată, puteți găsi zona numărând numărul de pătrate ale grilei din interiorul formei.</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ro" sz="2400" b="1" dirty="0"/>
              <a:t>În acest exemplu există 10 pătrate grilă în interiorul dreptunghiului.</a:t>
            </a:r>
          </a:p>
          <a:p>
            <a:pPr marL="0" indent="0" algn="just">
              <a:buNone/>
            </a:pPr>
            <a:r>
              <a:rPr lang="ro" sz="2400" b="1" dirty="0"/>
              <a:t>Pentru a găsi o valoare a ariei folosind metoda grilei, trebuie să știm dimensiunea pe care o reprezintă un pătrat de grilă.</a:t>
            </a:r>
          </a:p>
        </p:txBody>
      </p:sp>
      <p:pic>
        <p:nvPicPr>
          <p:cNvPr id="5" name="Obrázok 4" descr="Obrázok, na ktorom je šodži, krížovka&#10;&#10;Automaticky generovaný popis">
            <a:extLst>
              <a:ext uri="{FF2B5EF4-FFF2-40B4-BE49-F238E27FC236}">
                <a16:creationId xmlns:a16="http://schemas.microsoft.com/office/drawing/2014/main" id="{2A50B364-2BBD-46DB-814E-6377DD435168}"/>
              </a:ext>
            </a:extLst>
          </p:cNvPr>
          <p:cNvPicPr>
            <a:picLocks noChangeAspect="1"/>
          </p:cNvPicPr>
          <p:nvPr/>
        </p:nvPicPr>
        <p:blipFill>
          <a:blip r:embed="rId2"/>
          <a:stretch>
            <a:fillRect/>
          </a:stretch>
        </p:blipFill>
        <p:spPr>
          <a:xfrm>
            <a:off x="2771775" y="2409825"/>
            <a:ext cx="3600450" cy="2038350"/>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Calcularea suprafeței utilizând metoda grilă</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ro" sz="2400" b="1" dirty="0"/>
              <a:t>Acest exemplu folosește </a:t>
            </a:r>
            <a:r>
              <a:rPr lang="ro" sz="2400" b="1" dirty="0" err="1"/>
              <a:t>centimetri </a:t>
            </a:r>
            <a:r>
              <a:rPr lang="ro" sz="2400" b="1" dirty="0"/>
              <a:t>, dar aceeași metodă se aplică pentru orice unitate de lungime sau distanță. Ați putea, de exemplu, să utilizați inci, </a:t>
            </a:r>
            <a:r>
              <a:rPr lang="ro" sz="2400" b="1" dirty="0" err="1"/>
              <a:t>metri </a:t>
            </a:r>
            <a:r>
              <a:rPr lang="ro" sz="2400" b="1" dirty="0"/>
              <a:t>, mile, picioare etc.</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ro" sz="2400" b="1" dirty="0"/>
              <a:t>Sunt 16 pătrate mici, astfel încât aria pătratului mare este de 16 </a:t>
            </a:r>
            <a:r>
              <a:rPr lang="ro" sz="2400" b="1" dirty="0" err="1"/>
              <a:t>centimetri pătrați </a:t>
            </a:r>
            <a:r>
              <a:rPr lang="ro" sz="2400" b="1" dirty="0"/>
              <a:t>. În matematică abreviam „ </a:t>
            </a:r>
            <a:r>
              <a:rPr lang="ro" sz="2400" b="1" dirty="0" err="1"/>
              <a:t>centimetri pătrați” </a:t>
            </a:r>
            <a:r>
              <a:rPr lang="ro" sz="2400" b="1" dirty="0"/>
              <a:t>în cm2. 2 înseamnă „pătrat”</a:t>
            </a:r>
          </a:p>
          <a:p>
            <a:pPr marL="0" indent="0" algn="just">
              <a:buNone/>
            </a:pPr>
            <a:endParaRPr lang="en-US" sz="2400" b="1" dirty="0"/>
          </a:p>
        </p:txBody>
      </p:sp>
      <p:pic>
        <p:nvPicPr>
          <p:cNvPr id="5" name="Obrázok 4" descr="Obrázok, na ktorom je text, šodži, krížovka, ClipArt&#10;&#10;Automaticky generovaný popis">
            <a:extLst>
              <a:ext uri="{FF2B5EF4-FFF2-40B4-BE49-F238E27FC236}">
                <a16:creationId xmlns:a16="http://schemas.microsoft.com/office/drawing/2014/main" id="{F1D0BEAF-6B36-41E1-91F5-4D1B0FDAE08B}"/>
              </a:ext>
            </a:extLst>
          </p:cNvPr>
          <p:cNvPicPr>
            <a:picLocks noChangeAspect="1"/>
          </p:cNvPicPr>
          <p:nvPr/>
        </p:nvPicPr>
        <p:blipFill>
          <a:blip r:embed="rId2"/>
          <a:stretch>
            <a:fillRect/>
          </a:stretch>
        </p:blipFill>
        <p:spPr>
          <a:xfrm>
            <a:off x="3700462" y="2863056"/>
            <a:ext cx="1743075" cy="200025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143000"/>
          </a:xfrm>
        </p:spPr>
        <p:txBody>
          <a:bodyPr/>
          <a:lstStyle/>
          <a:p>
            <a:r>
              <a:rPr lang="ro" b="1" dirty="0">
                <a:solidFill>
                  <a:srgbClr val="166C59"/>
                </a:solidFill>
              </a:rPr>
              <a:t>Calcularea ariei pătratului</a:t>
            </a:r>
            <a:endParaRPr lang="el-GR" b="1" dirty="0">
              <a:solidFill>
                <a:srgbClr val="166C59"/>
              </a:solidFill>
            </a:endParaRPr>
          </a:p>
        </p:txBody>
      </p:sp>
      <p:sp>
        <p:nvSpPr>
          <p:cNvPr id="3" name="Content Placeholder 2"/>
          <p:cNvSpPr>
            <a:spLocks noGrp="1"/>
          </p:cNvSpPr>
          <p:nvPr>
            <p:ph idx="1"/>
          </p:nvPr>
        </p:nvSpPr>
        <p:spPr>
          <a:xfrm>
            <a:off x="457200" y="2057399"/>
            <a:ext cx="8229600" cy="4525963"/>
          </a:xfrm>
        </p:spPr>
        <p:txBody>
          <a:bodyPr/>
          <a:lstStyle/>
          <a:p>
            <a:pPr marL="0" indent="0">
              <a:buNone/>
            </a:pPr>
            <a:r>
              <a:rPr lang="ro" sz="2400" b="1" dirty="0"/>
              <a:t>Aria unui pătrat este definită ca numărul de unități pătrate necesare pentru a umple un pătrat. Cu alte cuvinte, când dorim să găsim aria unui pătrat, luăm în considerare lungimea laturii acestuia. Deoarece toate laturile unui pătrat sunt egale, aria lui este produsul dintre cele două laturi ale sale. Unitățile comune folosite pentru măsurarea suprafeței pătratului sunt metri pătrați sau cm pătrați.</a:t>
            </a:r>
            <a:endParaRPr lang="it-IT" sz="2400" dirty="0"/>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 b="1" dirty="0">
                <a:solidFill>
                  <a:srgbClr val="166C59"/>
                </a:solidFill>
              </a:rPr>
              <a:t>Calcularea ariei pătratului</a:t>
            </a:r>
            <a:endParaRPr lang="el-GR" b="1" dirty="0">
              <a:solidFill>
                <a:srgbClr val="166C59"/>
              </a:solidFill>
            </a:endParaRPr>
          </a:p>
        </p:txBody>
      </p:sp>
      <p:sp>
        <p:nvSpPr>
          <p:cNvPr id="3" name="Content Placeholder 2"/>
          <p:cNvSpPr>
            <a:spLocks noGrp="1"/>
          </p:cNvSpPr>
          <p:nvPr>
            <p:ph idx="1"/>
          </p:nvPr>
        </p:nvSpPr>
        <p:spPr>
          <a:xfrm>
            <a:off x="323528" y="1048946"/>
            <a:ext cx="8229600" cy="4525963"/>
          </a:xfrm>
        </p:spPr>
        <p:txBody>
          <a:bodyPr/>
          <a:lstStyle/>
          <a:p>
            <a:pPr marL="0" indent="0" algn="just">
              <a:buNone/>
            </a:pPr>
            <a:r>
              <a:rPr lang="ro" sz="2400" b="1" dirty="0"/>
              <a:t>Observați pătratul prezentat mai jos. A ocupat 25 de pătrate. Prin urmare, aria pătratului este de 25 de unități pătrate. Din figură, putem observa că lungimea fiecărei laturi este de 5 unități. Prin urmare, aria pătratului este produsul laturilor sale. Aria pătratului = latura × latura = 5 × 5 = 25 unități pătrate.</a:t>
            </a:r>
            <a:endParaRPr lang="el-GR" sz="2400" b="1" dirty="0"/>
          </a:p>
        </p:txBody>
      </p:sp>
      <p:pic>
        <p:nvPicPr>
          <p:cNvPr id="6" name="Obrázok 5" descr="Obrázok, na ktorom je text, šodži, krížovka&#10;&#10;Automaticky generovaný popis">
            <a:extLst>
              <a:ext uri="{FF2B5EF4-FFF2-40B4-BE49-F238E27FC236}">
                <a16:creationId xmlns:a16="http://schemas.microsoft.com/office/drawing/2014/main" id="{3E4E3AEA-42FB-4B8F-9EFF-C7E5022A6DB9}"/>
              </a:ext>
            </a:extLst>
          </p:cNvPr>
          <p:cNvPicPr>
            <a:picLocks noChangeAspect="1"/>
          </p:cNvPicPr>
          <p:nvPr/>
        </p:nvPicPr>
        <p:blipFill>
          <a:blip r:embed="rId2"/>
          <a:stretch>
            <a:fillRect/>
          </a:stretch>
        </p:blipFill>
        <p:spPr>
          <a:xfrm>
            <a:off x="3095836" y="3212976"/>
            <a:ext cx="2952328" cy="2952328"/>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6778"/>
            <a:ext cx="8229600" cy="706090"/>
          </a:xfrm>
        </p:spPr>
        <p:txBody>
          <a:bodyPr/>
          <a:lstStyle/>
          <a:p>
            <a:r>
              <a:rPr lang="ro" b="1" dirty="0">
                <a:solidFill>
                  <a:srgbClr val="166C59"/>
                </a:solidFill>
              </a:rPr>
              <a:t>Calcularea ariei pătratului</a:t>
            </a:r>
            <a:endParaRPr lang="el-GR" b="1" dirty="0">
              <a:solidFill>
                <a:srgbClr val="166C59"/>
              </a:solidFill>
            </a:endParaRPr>
          </a:p>
        </p:txBody>
      </p:sp>
      <p:sp>
        <p:nvSpPr>
          <p:cNvPr id="3" name="Content Placeholder 2"/>
          <p:cNvSpPr>
            <a:spLocks noGrp="1"/>
          </p:cNvSpPr>
          <p:nvPr>
            <p:ph idx="1"/>
          </p:nvPr>
        </p:nvSpPr>
        <p:spPr>
          <a:xfrm>
            <a:off x="472466" y="1442214"/>
            <a:ext cx="8229600" cy="4525963"/>
          </a:xfrm>
        </p:spPr>
        <p:txBody>
          <a:bodyPr/>
          <a:lstStyle/>
          <a:p>
            <a:pPr marL="0" indent="0" algn="just">
              <a:buNone/>
            </a:pPr>
            <a:r>
              <a:rPr lang="ro" sz="2400" b="1" dirty="0"/>
              <a:t>Aria unui pătrat = Latura × Latura = S2</a:t>
            </a:r>
          </a:p>
          <a:p>
            <a:pPr marL="0" indent="0" algn="just">
              <a:buNone/>
            </a:pPr>
            <a:r>
              <a:rPr lang="ro" sz="2400" b="1" dirty="0"/>
              <a:t>Din punct de vedere algebric, aria unui pătrat poate fi găsită prin pătrarea numărului care reprezintă măsura laturii pătratului. Acum, să folosim această formulă pentru a găsi aria unui pătrat cu latura de 7 cm. Știm că aria unui pătrat = Latura × Latura. Înlocuind lungimea laturii 7 cm, 7 × 7 = 49. Prin urmare, aria pătratului dat este de 49 cm2.</a:t>
            </a:r>
            <a:endParaRPr lang="el-GR" sz="2400" b="1" dirty="0"/>
          </a:p>
        </p:txBody>
      </p:sp>
      <p:pic>
        <p:nvPicPr>
          <p:cNvPr id="5" name="Obrázok 4">
            <a:extLst>
              <a:ext uri="{FF2B5EF4-FFF2-40B4-BE49-F238E27FC236}">
                <a16:creationId xmlns:a16="http://schemas.microsoft.com/office/drawing/2014/main" id="{61B6D22F-C20D-4494-A0F2-2943CC702189}"/>
              </a:ext>
            </a:extLst>
          </p:cNvPr>
          <p:cNvPicPr>
            <a:picLocks noChangeAspect="1"/>
          </p:cNvPicPr>
          <p:nvPr/>
        </p:nvPicPr>
        <p:blipFill>
          <a:blip r:embed="rId2"/>
          <a:stretch>
            <a:fillRect/>
          </a:stretch>
        </p:blipFill>
        <p:spPr>
          <a:xfrm>
            <a:off x="5364088" y="3861048"/>
            <a:ext cx="2400072" cy="2423741"/>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30365"/>
            <a:ext cx="8229600" cy="778098"/>
          </a:xfrm>
        </p:spPr>
        <p:txBody>
          <a:bodyPr/>
          <a:lstStyle/>
          <a:p>
            <a:r>
              <a:rPr lang="ro" b="1" dirty="0">
                <a:solidFill>
                  <a:srgbClr val="166C59"/>
                </a:solidFill>
              </a:rPr>
              <a:t>Calcularea ariei dreptunghiului</a:t>
            </a:r>
            <a:endParaRPr lang="el-GR" b="1" dirty="0">
              <a:solidFill>
                <a:srgbClr val="166C59"/>
              </a:solidFill>
            </a:endParaRPr>
          </a:p>
        </p:txBody>
      </p:sp>
      <p:sp>
        <p:nvSpPr>
          <p:cNvPr id="3" name="Content Placeholder 2"/>
          <p:cNvSpPr>
            <a:spLocks noGrp="1"/>
          </p:cNvSpPr>
          <p:nvPr>
            <p:ph idx="1"/>
          </p:nvPr>
        </p:nvSpPr>
        <p:spPr>
          <a:xfrm>
            <a:off x="457200" y="1417638"/>
            <a:ext cx="8229600" cy="3237210"/>
          </a:xfrm>
        </p:spPr>
        <p:txBody>
          <a:bodyPr/>
          <a:lstStyle/>
          <a:p>
            <a:pPr marL="0" indent="0" algn="just">
              <a:buNone/>
            </a:pPr>
            <a:r>
              <a:rPr lang="ro" sz="2400" b="1" dirty="0"/>
              <a:t>Prin definiție, aria unui dreptunghi este regiunea acoperită de dreptunghi într-un plan bidimensional. Un dreptunghi este un poligon bidimensional cu patru laturi, patru unghiuri și patru vârfuri.</a:t>
            </a:r>
          </a:p>
          <a:p>
            <a:pPr marL="0" indent="0" algn="just">
              <a:buNone/>
            </a:pPr>
            <a:r>
              <a:rPr lang="ro" sz="2400" b="1" dirty="0"/>
              <a:t>Un dreptunghi este compus din două laturi: lungime (L) și lățime (W). Lungimea unui dreptunghi este cea mai lungă latură, în timp ce lățimea este cea mai scurtă latură. Lățimea unui dreptunghi este uneori denumită lățimea (b).</a:t>
            </a:r>
          </a:p>
        </p:txBody>
      </p:sp>
      <p:pic>
        <p:nvPicPr>
          <p:cNvPr id="5" name="Obrázok 4">
            <a:extLst>
              <a:ext uri="{FF2B5EF4-FFF2-40B4-BE49-F238E27FC236}">
                <a16:creationId xmlns:a16="http://schemas.microsoft.com/office/drawing/2014/main" id="{F5A4EDE4-BCD6-4F52-A100-F1C4CA1D9960}"/>
              </a:ext>
            </a:extLst>
          </p:cNvPr>
          <p:cNvPicPr>
            <a:picLocks noChangeAspect="1"/>
          </p:cNvPicPr>
          <p:nvPr/>
        </p:nvPicPr>
        <p:blipFill>
          <a:blip r:embed="rId2"/>
          <a:stretch>
            <a:fillRect/>
          </a:stretch>
        </p:blipFill>
        <p:spPr>
          <a:xfrm>
            <a:off x="2296349" y="4609741"/>
            <a:ext cx="4260101" cy="1800200"/>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172</TotalTime>
  <Words>1328</Words>
  <Application>Microsoft Office PowerPoint</Application>
  <PresentationFormat>On-screen Show (4:3)</PresentationFormat>
  <Paragraphs>79</Paragraphs>
  <Slides>19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Adobe Heiti Std R</vt:lpstr>
      <vt:lpstr>Arial</vt:lpstr>
      <vt:lpstr>Calibri</vt:lpstr>
      <vt:lpstr>Office Theme</vt:lpstr>
      <vt:lpstr>Gândirea logică – Măsurarea - Comparația - Conversia 1</vt:lpstr>
      <vt:lpstr>Calcularea suprafeței</vt:lpstr>
      <vt:lpstr>Calcularea suprafeței</vt:lpstr>
      <vt:lpstr>Calcularea suprafeței utilizând metoda grilă</vt:lpstr>
      <vt:lpstr>Calcularea suprafeței utilizând metoda grilă</vt:lpstr>
      <vt:lpstr>Calcularea ariei pătratului</vt:lpstr>
      <vt:lpstr>Calcularea ariei pătratului</vt:lpstr>
      <vt:lpstr>Calcularea ariei pătratului</vt:lpstr>
      <vt:lpstr>Calcularea ariei dreptunghiului</vt:lpstr>
      <vt:lpstr>Calcularea ariei dreptunghiului</vt:lpstr>
      <vt:lpstr>Calcularea ariei dreptunghiului</vt:lpstr>
      <vt:lpstr>Calcularea ariei triunghiului</vt:lpstr>
      <vt:lpstr>Calcularea ariei triunghiului</vt:lpstr>
      <vt:lpstr>Formule</vt:lpstr>
      <vt:lpstr>Unități de lungime</vt:lpstr>
      <vt:lpstr>Unități de lungime</vt:lpstr>
      <vt:lpstr>Unități de lungime</vt:lpstr>
      <vt:lpstr>Unități de suprafață</vt:lpstr>
      <vt:lpstr>Unități de suprafață</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User-ITD</cp:lastModifiedBy>
  <cp:revision>30</cp:revision>
  <dcterms:created xsi:type="dcterms:W3CDTF">2016-10-07T11:12:08Z</dcterms:created>
  <dcterms:modified xsi:type="dcterms:W3CDTF">2023-01-27T15:24:49Z</dcterms:modified>
  <cp:category/>
</cp:coreProperties>
</file>