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677" r:id="rId2"/>
    <p:sldMasterId id="2147483682" r:id="rId3"/>
    <p:sldMasterId id="2147483720" r:id="rId4"/>
  </p:sldMasterIdLst>
  <p:notesMasterIdLst>
    <p:notesMasterId r:id="rId3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1370" y="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4271A-D296-418E-82C3-5CE6F6F86EA5}" type="datetimeFigureOut">
              <a:rPr lang="ro-RO" smtClean="0"/>
              <a:t>25.01.2023</a:t>
            </a:fld>
            <a:endParaRPr lang="ro-R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7A244-676C-4D9C-8EFA-18B47D01D032}" type="slidenum">
              <a:rPr lang="ro-RO" smtClean="0"/>
              <a:t>‹#›</a:t>
            </a:fld>
            <a:endParaRPr lang="ro-RO"/>
          </a:p>
        </p:txBody>
      </p:sp>
    </p:spTree>
    <p:extLst>
      <p:ext uri="{BB962C8B-B14F-4D97-AF65-F5344CB8AC3E}">
        <p14:creationId xmlns:p14="http://schemas.microsoft.com/office/powerpoint/2010/main" val="816489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32C7A244-676C-4D9C-8EFA-18B47D01D032}" type="slidenum">
              <a:rPr lang="ro-RO" smtClean="0"/>
              <a:t>10</a:t>
            </a:fld>
            <a:endParaRPr lang="ro-RO"/>
          </a:p>
        </p:txBody>
      </p:sp>
    </p:spTree>
    <p:extLst>
      <p:ext uri="{BB962C8B-B14F-4D97-AF65-F5344CB8AC3E}">
        <p14:creationId xmlns:p14="http://schemas.microsoft.com/office/powerpoint/2010/main" val="2475770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1780640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67535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219518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381917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3383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075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B1EFBE2F-8BCD-C48F-B6BC-B53CA5BBE379}"/>
              </a:ext>
            </a:extLst>
          </p:cNvPr>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2A363BCA-8713-39BB-3410-04967B21B9E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F2CFC257-4EF8-5631-BE97-3C2654E329BB}"/>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0" name="Immagine 10">
            <a:extLst>
              <a:ext uri="{FF2B5EF4-FFF2-40B4-BE49-F238E27FC236}">
                <a16:creationId xmlns:a16="http://schemas.microsoft.com/office/drawing/2014/main" id="{E416793D-5A33-FFCE-D4E0-AE2E351FF26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1" name="Rectangle 9">
            <a:extLst>
              <a:ext uri="{FF2B5EF4-FFF2-40B4-BE49-F238E27FC236}">
                <a16:creationId xmlns:a16="http://schemas.microsoft.com/office/drawing/2014/main" id="{F7D913B5-E40D-3ACD-8C09-96342DC1CCE8}"/>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752141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11FEA1B0-939B-AC34-068C-56DED5D9EE46}"/>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8" name="Slide Number Placeholder 5">
            <a:extLst>
              <a:ext uri="{FF2B5EF4-FFF2-40B4-BE49-F238E27FC236}">
                <a16:creationId xmlns:a16="http://schemas.microsoft.com/office/drawing/2014/main" id="{6D068CBE-4F0C-F893-D6B5-4E64BDF1E0AE}"/>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9" name="Picture 2" descr="C:\Users\mkomod05.cs8500\Google Drive\SEIT lab\Projects\World of Physics\Kick-off\eu flag.JPG">
            <a:extLst>
              <a:ext uri="{FF2B5EF4-FFF2-40B4-BE49-F238E27FC236}">
                <a16:creationId xmlns:a16="http://schemas.microsoft.com/office/drawing/2014/main" id="{5AF14D5D-1152-B25D-2985-12345F8025F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19">
            <a:extLst>
              <a:ext uri="{FF2B5EF4-FFF2-40B4-BE49-F238E27FC236}">
                <a16:creationId xmlns:a16="http://schemas.microsoft.com/office/drawing/2014/main" id="{993DB62C-E5F5-DAA1-D9CA-65B2B635914E}"/>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9003524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Slide Number Placeholder 5">
            <a:extLst>
              <a:ext uri="{FF2B5EF4-FFF2-40B4-BE49-F238E27FC236}">
                <a16:creationId xmlns:a16="http://schemas.microsoft.com/office/drawing/2014/main" id="{5B8E68B9-D579-10E4-E5BC-B9B6E4FD45B6}"/>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369FC503-55D6-7606-C1F6-7061850F59E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4C5F7290-47FA-C8EB-521D-5A5FF15A5AB0}"/>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117044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C3860E-77B0-4792-B51F-19650A1780A2}" type="datetimeFigureOut">
              <a:rPr lang="en-US" smtClean="0"/>
              <a:t>25-Jan-23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30145963"/>
      </p:ext>
    </p:extLst>
  </p:cSld>
  <p:clrMapOvr>
    <a:masterClrMapping/>
  </p:clrMapOvr>
  <p:hf sldNum="0"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C3860E-77B0-4792-B51F-19650A1780A2}" type="datetimeFigureOut">
              <a:rPr lang="en-US" smtClean="0"/>
              <a:t>25-Jan-23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52243822"/>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22541875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C3860E-77B0-4792-B51F-19650A1780A2}" type="datetimeFigureOut">
              <a:rPr lang="en-US" smtClean="0"/>
              <a:t>25-Jan-23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531046914"/>
      </p:ext>
    </p:extLst>
  </p:cSld>
  <p:clrMapOvr>
    <a:masterClrMapping/>
  </p:clrMapOvr>
  <p:hf sldNum="0"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3860E-77B0-4792-B51F-19650A1780A2}" type="datetimeFigureOut">
              <a:rPr lang="en-US" smtClean="0"/>
              <a:t>25-Jan-23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335789914"/>
      </p:ext>
    </p:extLst>
  </p:cSld>
  <p:clrMapOvr>
    <a:masterClrMapping/>
  </p:clrMapOvr>
  <p:hf sldNum="0"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25-Jan-23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3237518"/>
      </p:ext>
    </p:extLst>
  </p:cSld>
  <p:clrMapOvr>
    <a:masterClrMapping/>
  </p:clrMapOvr>
  <p:hf sldNum="0"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25-Jan-23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477478519"/>
      </p:ext>
    </p:extLst>
  </p:cSld>
  <p:clrMapOvr>
    <a:masterClrMapping/>
  </p:clrMapOvr>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2818208052"/>
      </p:ext>
    </p:extLst>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75015271"/>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248091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9439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21C01-9E67-F100-1330-A881EDDF234D}"/>
              </a:ext>
            </a:extLst>
          </p:cNvPr>
          <p:cNvSpPr>
            <a:spLocks noGrp="1"/>
          </p:cNvSpPr>
          <p:nvPr>
            <p:ph type="title"/>
          </p:nvPr>
        </p:nvSpPr>
        <p:spPr>
          <a:xfrm>
            <a:off x="628650" y="365126"/>
            <a:ext cx="78867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50714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3417662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772138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3424993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743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image" Target="../media/image1.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3.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18930252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212134368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33838592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93"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25-Jan-23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2" descr="C:\Users\mkomod05.cs8500\Google Drive\SEIT lab\Projects\World of Physics\Kick-off\eu flag.JPG">
            <a:extLst>
              <a:ext uri="{FF2B5EF4-FFF2-40B4-BE49-F238E27FC236}">
                <a16:creationId xmlns:a16="http://schemas.microsoft.com/office/drawing/2014/main" id="{C9468667-A721-D0CF-959C-E12AB08E615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9">
            <a:extLst>
              <a:ext uri="{FF2B5EF4-FFF2-40B4-BE49-F238E27FC236}">
                <a16:creationId xmlns:a16="http://schemas.microsoft.com/office/drawing/2014/main" id="{EDC74645-DE47-40BE-83F4-2E05453125C8}"/>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9" name="TextBox 8">
            <a:extLst>
              <a:ext uri="{FF2B5EF4-FFF2-40B4-BE49-F238E27FC236}">
                <a16:creationId xmlns:a16="http://schemas.microsoft.com/office/drawing/2014/main" id="{09CD55DC-9CCA-817D-BC37-F7BC2C56C756}"/>
              </a:ext>
            </a:extLst>
          </p:cNvPr>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 name="Immagine 7">
            <a:extLst>
              <a:ext uri="{FF2B5EF4-FFF2-40B4-BE49-F238E27FC236}">
                <a16:creationId xmlns:a16="http://schemas.microsoft.com/office/drawing/2014/main" id="{97609C04-4EDC-6F44-C5AF-9744A2A7799F}"/>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11" name="Immagine 6">
            <a:extLst>
              <a:ext uri="{FF2B5EF4-FFF2-40B4-BE49-F238E27FC236}">
                <a16:creationId xmlns:a16="http://schemas.microsoft.com/office/drawing/2014/main" id="{9624CD48-1232-A599-B791-48264EA55DC4}"/>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76705899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6.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6.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png"/><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6.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b="1" dirty="0"/>
              <a:t>Numere întregi</a:t>
            </a:r>
          </a:p>
        </p:txBody>
      </p:sp>
      <p:sp>
        <p:nvSpPr>
          <p:cNvPr id="3" name="Subtitle 2"/>
          <p:cNvSpPr>
            <a:spLocks noGrp="1"/>
          </p:cNvSpPr>
          <p:nvPr>
            <p:ph type="subTitle" idx="1"/>
          </p:nvPr>
        </p:nvSpPr>
        <p:spPr/>
        <p:txBody>
          <a:bodyPr/>
          <a:lstStyle/>
          <a:p>
            <a:endParaRPr lang="ro-RO" dirty="0"/>
          </a:p>
        </p:txBody>
      </p:sp>
    </p:spTree>
    <p:extLst>
      <p:ext uri="{BB962C8B-B14F-4D97-AF65-F5344CB8AC3E}">
        <p14:creationId xmlns:p14="http://schemas.microsoft.com/office/powerpoint/2010/main" val="3357127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135802" y="2477692"/>
            <a:ext cx="7007383" cy="2910580"/>
          </a:xfrm>
        </p:spPr>
        <p:txBody>
          <a:bodyPr>
            <a:normAutofit fontScale="92500" lnSpcReduction="20000"/>
          </a:bodyPr>
          <a:lstStyle/>
          <a:p>
            <a:r>
              <a:rPr lang="ro-RO" b="1" dirty="0"/>
              <a:t>5) În tabelul de mai jos sunt prezentate temperaturile la ora 8, la o stație meteo, în fiecare zi a unei săptămâni din luna februarie.</a:t>
            </a:r>
          </a:p>
          <a:p>
            <a:endParaRPr lang="ro-RO" b="1" dirty="0"/>
          </a:p>
          <a:p>
            <a:endParaRPr lang="ro-RO" b="1" dirty="0"/>
          </a:p>
          <a:p>
            <a:endParaRPr lang="ro-RO" b="1" dirty="0"/>
          </a:p>
          <a:p>
            <a:r>
              <a:rPr lang="ro-RO" b="1" dirty="0"/>
              <a:t>Conform tabelului, media aritmetică a temperaturilor pzitive este egală cu ... ℃</a:t>
            </a:r>
            <a:endParaRPr lang="ro-RO" dirty="0"/>
          </a:p>
          <a:p>
            <a:endParaRPr lang="ro-RO" dirty="0"/>
          </a:p>
          <a:p>
            <a:endParaRPr lang="ro-RO" dirty="0"/>
          </a:p>
        </p:txBody>
      </p:sp>
      <p:graphicFrame>
        <p:nvGraphicFramePr>
          <p:cNvPr id="4" name="Table 3"/>
          <p:cNvGraphicFramePr>
            <a:graphicFrameLocks noGrp="1"/>
          </p:cNvGraphicFramePr>
          <p:nvPr>
            <p:extLst>
              <p:ext uri="{D42A27DB-BD31-4B8C-83A1-F6EECF244321}">
                <p14:modId xmlns:p14="http://schemas.microsoft.com/office/powerpoint/2010/main" val="3968266255"/>
              </p:ext>
            </p:extLst>
          </p:nvPr>
        </p:nvGraphicFramePr>
        <p:xfrm>
          <a:off x="1518308" y="3667148"/>
          <a:ext cx="4586143" cy="427387"/>
        </p:xfrm>
        <a:graphic>
          <a:graphicData uri="http://schemas.openxmlformats.org/drawingml/2006/table">
            <a:tbl>
              <a:tblPr bandRow="1">
                <a:tableStyleId>{5C22544A-7EE6-4342-B048-85BDC9FD1C3A}</a:tableStyleId>
              </a:tblPr>
              <a:tblGrid>
                <a:gridCol w="770105">
                  <a:extLst>
                    <a:ext uri="{9D8B030D-6E8A-4147-A177-3AD203B41FA5}">
                      <a16:colId xmlns:a16="http://schemas.microsoft.com/office/drawing/2014/main" val="20000"/>
                    </a:ext>
                  </a:extLst>
                </a:gridCol>
                <a:gridCol w="446927">
                  <a:extLst>
                    <a:ext uri="{9D8B030D-6E8A-4147-A177-3AD203B41FA5}">
                      <a16:colId xmlns:a16="http://schemas.microsoft.com/office/drawing/2014/main" val="20001"/>
                    </a:ext>
                  </a:extLst>
                </a:gridCol>
                <a:gridCol w="530428">
                  <a:extLst>
                    <a:ext uri="{9D8B030D-6E8A-4147-A177-3AD203B41FA5}">
                      <a16:colId xmlns:a16="http://schemas.microsoft.com/office/drawing/2014/main" val="20002"/>
                    </a:ext>
                  </a:extLst>
                </a:gridCol>
                <a:gridCol w="530428">
                  <a:extLst>
                    <a:ext uri="{9D8B030D-6E8A-4147-A177-3AD203B41FA5}">
                      <a16:colId xmlns:a16="http://schemas.microsoft.com/office/drawing/2014/main" val="20003"/>
                    </a:ext>
                  </a:extLst>
                </a:gridCol>
                <a:gridCol w="530428">
                  <a:extLst>
                    <a:ext uri="{9D8B030D-6E8A-4147-A177-3AD203B41FA5}">
                      <a16:colId xmlns:a16="http://schemas.microsoft.com/office/drawing/2014/main" val="20004"/>
                    </a:ext>
                  </a:extLst>
                </a:gridCol>
                <a:gridCol w="530428">
                  <a:extLst>
                    <a:ext uri="{9D8B030D-6E8A-4147-A177-3AD203B41FA5}">
                      <a16:colId xmlns:a16="http://schemas.microsoft.com/office/drawing/2014/main" val="20005"/>
                    </a:ext>
                  </a:extLst>
                </a:gridCol>
                <a:gridCol w="530904">
                  <a:extLst>
                    <a:ext uri="{9D8B030D-6E8A-4147-A177-3AD203B41FA5}">
                      <a16:colId xmlns:a16="http://schemas.microsoft.com/office/drawing/2014/main" val="20006"/>
                    </a:ext>
                  </a:extLst>
                </a:gridCol>
                <a:gridCol w="716495">
                  <a:extLst>
                    <a:ext uri="{9D8B030D-6E8A-4147-A177-3AD203B41FA5}">
                      <a16:colId xmlns:a16="http://schemas.microsoft.com/office/drawing/2014/main" val="20007"/>
                    </a:ext>
                  </a:extLst>
                </a:gridCol>
              </a:tblGrid>
              <a:tr h="140303">
                <a:tc>
                  <a:txBody>
                    <a:bodyPr/>
                    <a:lstStyle/>
                    <a:p>
                      <a:pPr algn="ctr">
                        <a:lnSpc>
                          <a:spcPct val="107000"/>
                        </a:lnSpc>
                        <a:spcAft>
                          <a:spcPts val="800"/>
                        </a:spcAft>
                      </a:pPr>
                      <a:r>
                        <a:rPr lang="ro-RO" sz="900">
                          <a:effectLst/>
                        </a:rPr>
                        <a:t>Ziua</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luni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Mați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Miercuri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joi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vineri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sâmătă</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duminică</a:t>
                      </a:r>
                      <a:endParaRPr lang="ro-RO" sz="80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0"/>
                  </a:ext>
                </a:extLst>
              </a:tr>
              <a:tr h="287084">
                <a:tc>
                  <a:txBody>
                    <a:bodyPr/>
                    <a:lstStyle/>
                    <a:p>
                      <a:pPr algn="ctr">
                        <a:lnSpc>
                          <a:spcPct val="107000"/>
                        </a:lnSpc>
                        <a:spcAft>
                          <a:spcPts val="800"/>
                        </a:spcAft>
                      </a:pPr>
                      <a:r>
                        <a:rPr lang="ro-RO" sz="900">
                          <a:effectLst/>
                        </a:rPr>
                        <a:t>Temperatura (</a:t>
                      </a:r>
                      <a:r>
                        <a:rPr lang="ro-RO" sz="900">
                          <a:effectLst/>
                          <a:highlight>
                            <a:srgbClr val="FFFFFF"/>
                          </a:highlight>
                        </a:rPr>
                        <a:t>℃</a:t>
                      </a:r>
                      <a:r>
                        <a:rPr lang="ro-RO" sz="900">
                          <a:effectLst/>
                        </a:rPr>
                        <a:t>)</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-8</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-10</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-3</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3</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5</a:t>
                      </a:r>
                      <a:endParaRPr lang="ro-RO" sz="800" dirty="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10081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433451" y="2077077"/>
            <a:ext cx="6447501" cy="2910580"/>
          </a:xfrm>
        </p:spPr>
        <p:txBody>
          <a:bodyPr>
            <a:normAutofit fontScale="55000" lnSpcReduction="20000"/>
          </a:bodyPr>
          <a:lstStyle/>
          <a:p>
            <a:r>
              <a:rPr lang="ro-RO" b="1" dirty="0"/>
              <a:t>Cu siguranță ați văzut iarna, la prognoza meteo, că unele temperaturi au semnul minus. Aceste temperaturi sunt sub zero grade și din acest motiv le vom numi temperaturi negative (</a:t>
            </a:r>
            <a:r>
              <a:rPr lang="ro-RO" b="1" i="1" dirty="0"/>
              <a:t>ex</a:t>
            </a:r>
            <a:r>
              <a:rPr lang="ro-RO" b="1" dirty="0"/>
              <a:t>: -7℃). În schimb, vara vom avea temperaturi pozitive, deoarece vara temperatura este mai mare de 0 grade (25 grade Celsius)</a:t>
            </a:r>
          </a:p>
          <a:p>
            <a:endParaRPr lang="ro-RO" b="1" dirty="0"/>
          </a:p>
          <a:p>
            <a:endParaRPr lang="ro-RO" b="1" dirty="0"/>
          </a:p>
          <a:p>
            <a:endParaRPr lang="ro-RO" b="1" dirty="0"/>
          </a:p>
          <a:p>
            <a:endParaRPr lang="ro-RO" b="1" dirty="0"/>
          </a:p>
          <a:p>
            <a:endParaRPr lang="ro-RO" b="1" dirty="0"/>
          </a:p>
          <a:p>
            <a:endParaRPr lang="ro-RO" b="1" dirty="0"/>
          </a:p>
          <a:p>
            <a:r>
              <a:rPr lang="ro-RO" dirty="0"/>
              <a:t> Altitudine pozitivă: +600 m                       Altitudine negativă: -60 m</a:t>
            </a:r>
            <a:endParaRPr lang="ro-RO" b="1" dirty="0"/>
          </a:p>
          <a:p>
            <a:endParaRPr lang="ro-RO" dirty="0"/>
          </a:p>
        </p:txBody>
      </p:sp>
      <p:pic>
        <p:nvPicPr>
          <p:cNvPr id="7" name="image43.png" descr="https://www.matera.ro/wp-content/uploads/2019/12/blog2-1.png?w=564"/>
          <p:cNvPicPr/>
          <p:nvPr/>
        </p:nvPicPr>
        <p:blipFill>
          <a:blip r:embed="rId2"/>
          <a:srcRect/>
          <a:stretch>
            <a:fillRect/>
          </a:stretch>
        </p:blipFill>
        <p:spPr>
          <a:xfrm>
            <a:off x="839547" y="3167899"/>
            <a:ext cx="2127885" cy="1582103"/>
          </a:xfrm>
          <a:prstGeom prst="rect">
            <a:avLst/>
          </a:prstGeom>
          <a:ln>
            <a:noFill/>
          </a:ln>
          <a:effectLst>
            <a:softEdge rad="112500"/>
          </a:effectLst>
        </p:spPr>
      </p:pic>
      <p:pic>
        <p:nvPicPr>
          <p:cNvPr id="8" name="image10.png" descr="https://www.matera.ro/wp-content/uploads/2019/12/blog1-1.png?w=564"/>
          <p:cNvPicPr/>
          <p:nvPr/>
        </p:nvPicPr>
        <p:blipFill>
          <a:blip r:embed="rId3"/>
          <a:srcRect/>
          <a:stretch>
            <a:fillRect/>
          </a:stretch>
        </p:blipFill>
        <p:spPr>
          <a:xfrm>
            <a:off x="3725686" y="3165042"/>
            <a:ext cx="2128361" cy="1584960"/>
          </a:xfrm>
          <a:prstGeom prst="rect">
            <a:avLst/>
          </a:prstGeom>
          <a:ln>
            <a:noFill/>
          </a:ln>
          <a:effectLst>
            <a:softEdge rad="112500"/>
          </a:effectLst>
        </p:spPr>
      </p:pic>
    </p:spTree>
    <p:extLst>
      <p:ext uri="{BB962C8B-B14F-4D97-AF65-F5344CB8AC3E}">
        <p14:creationId xmlns:p14="http://schemas.microsoft.com/office/powerpoint/2010/main" val="542493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p:txBody>
          <a:bodyPr>
            <a:normAutofit fontScale="92500" lnSpcReduction="20000"/>
          </a:bodyPr>
          <a:lstStyle/>
          <a:p>
            <a:r>
              <a:rPr lang="ro-RO" dirty="0"/>
              <a:t>Cel mai adânc punct de pe suprafața pământului este Groapa Marianelor, din Oceanul Pacific, având o adâncime/altitudine de aproximativ -11000 metri. Cel mai înalt loc este Vârful Everest, din Munții Himalaya, având +8848 m.</a:t>
            </a:r>
          </a:p>
          <a:p>
            <a:r>
              <a:rPr lang="ro-RO" dirty="0"/>
              <a:t>Numerele întregi pozitive corespund numerelor naturale și scrierea semnului “+” în fața acestora este opțională. </a:t>
            </a:r>
          </a:p>
          <a:p>
            <a:r>
              <a:rPr lang="ro-RO" dirty="0"/>
              <a:t>Introducerea numerelor întregi a fost necesară pentru a putea efectua operația de scădere. În clasele mai mici, la numere naturale, ați învățat că nu putem efectua scăderea 3-10. Însă, în mulțimea numerelor întregi, orice operație de scădere are rezultat.</a:t>
            </a:r>
          </a:p>
        </p:txBody>
      </p:sp>
    </p:spTree>
    <p:extLst>
      <p:ext uri="{BB962C8B-B14F-4D97-AF65-F5344CB8AC3E}">
        <p14:creationId xmlns:p14="http://schemas.microsoft.com/office/powerpoint/2010/main" val="3697815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236396" y="2111027"/>
            <a:ext cx="6447501" cy="3200528"/>
          </a:xfrm>
        </p:spPr>
        <p:txBody>
          <a:bodyPr>
            <a:normAutofit fontScale="47500" lnSpcReduction="20000"/>
          </a:bodyPr>
          <a:lstStyle/>
          <a:p>
            <a:pPr marL="0" indent="0">
              <a:buNone/>
            </a:pPr>
            <a:r>
              <a:rPr lang="ro-RO" b="1" i="1" dirty="0"/>
              <a:t>6) Compararea și ordonarea numerelor intregi</a:t>
            </a:r>
            <a:endParaRPr lang="ro-RO" dirty="0"/>
          </a:p>
          <a:p>
            <a:r>
              <a:rPr lang="ro-RO" dirty="0"/>
              <a:t>Pe o dreaptă fixăm un punct O numit origine, o unitate de măsură și un sens pozitiv indicat de săgeată. Punctului O îi corespunde numărul zero. Obținem astfel o </a:t>
            </a:r>
            <a:r>
              <a:rPr lang="ro-RO" i="1" dirty="0"/>
              <a:t>axă a numerelor</a:t>
            </a:r>
            <a:r>
              <a:rPr lang="ro-RO" dirty="0"/>
              <a:t>, pe care vom reprezenta câteva numere întregi. Nu le putem reprezenta pe toate, pentru că mulțimea numerelor întregi este </a:t>
            </a:r>
            <a:r>
              <a:rPr lang="ro-RO" i="1" dirty="0"/>
              <a:t>infinită.</a:t>
            </a:r>
          </a:p>
          <a:p>
            <a:endParaRPr lang="ro-RO" i="1" dirty="0"/>
          </a:p>
          <a:p>
            <a:endParaRPr lang="ro-RO" i="1" dirty="0"/>
          </a:p>
          <a:p>
            <a:endParaRPr lang="ro-RO" i="1" dirty="0"/>
          </a:p>
          <a:p>
            <a:endParaRPr lang="ro-RO" dirty="0"/>
          </a:p>
          <a:p>
            <a:r>
              <a:rPr lang="ro-RO" dirty="0"/>
              <a:t>Dacă un număr este precedat de semnul '+', atunci numărul este</a:t>
            </a:r>
            <a:r>
              <a:rPr lang="ro-RO" i="1" dirty="0"/>
              <a:t> pozitiv</a:t>
            </a:r>
            <a:r>
              <a:rPr lang="ro-RO" dirty="0"/>
              <a:t>. Numerele pozitive sunt situate pe axă în partea dreaptă a numărului 0.</a:t>
            </a:r>
          </a:p>
          <a:p>
            <a:r>
              <a:rPr lang="ro-RO" dirty="0"/>
              <a:t>Dacă un număr este precedat de semnul '-', atunci numărul este</a:t>
            </a:r>
            <a:r>
              <a:rPr lang="ro-RO" i="1" dirty="0"/>
              <a:t> negativ</a:t>
            </a:r>
            <a:r>
              <a:rPr lang="ro-RO" dirty="0"/>
              <a:t>. Numerele negative sunt situate pe axă în partea stângă a numărului 0.</a:t>
            </a:r>
          </a:p>
          <a:p>
            <a:r>
              <a:rPr lang="ro-RO" i="1" dirty="0"/>
              <a:t>Observație:</a:t>
            </a:r>
            <a:r>
              <a:rPr lang="ro-RO" dirty="0"/>
              <a:t> convenim ca semnul '+' în fața numerelor întregi pozitive să nu se mai scrie.</a:t>
            </a:r>
          </a:p>
          <a:p>
            <a:endParaRPr lang="ro-RO" i="1" dirty="0"/>
          </a:p>
          <a:p>
            <a:endParaRPr lang="ro-RO" i="1" dirty="0"/>
          </a:p>
          <a:p>
            <a:endParaRPr lang="ro-RO" i="1" dirty="0"/>
          </a:p>
          <a:p>
            <a:endParaRPr lang="ro-RO" dirty="0"/>
          </a:p>
          <a:p>
            <a:endParaRPr lang="ro-RO" dirty="0"/>
          </a:p>
        </p:txBody>
      </p:sp>
      <p:pic>
        <p:nvPicPr>
          <p:cNvPr id="4" name="image34.png" descr="Numere intregi axa numerelor intregi"/>
          <p:cNvPicPr/>
          <p:nvPr/>
        </p:nvPicPr>
        <p:blipFill>
          <a:blip r:embed="rId2"/>
          <a:srcRect/>
          <a:stretch>
            <a:fillRect/>
          </a:stretch>
        </p:blipFill>
        <p:spPr>
          <a:xfrm>
            <a:off x="930586" y="3108163"/>
            <a:ext cx="4298633" cy="458153"/>
          </a:xfrm>
          <a:prstGeom prst="rect">
            <a:avLst/>
          </a:prstGeom>
          <a:ln/>
        </p:spPr>
      </p:pic>
      <p:pic>
        <p:nvPicPr>
          <p:cNvPr id="11" name="Picture 10"/>
          <p:cNvPicPr>
            <a:picLocks noChangeAspect="1"/>
          </p:cNvPicPr>
          <p:nvPr/>
        </p:nvPicPr>
        <p:blipFill>
          <a:blip r:embed="rId3"/>
          <a:stretch>
            <a:fillRect/>
          </a:stretch>
        </p:blipFill>
        <p:spPr>
          <a:xfrm>
            <a:off x="930586" y="3633168"/>
            <a:ext cx="3586163" cy="464344"/>
          </a:xfrm>
          <a:prstGeom prst="rect">
            <a:avLst/>
          </a:prstGeom>
        </p:spPr>
      </p:pic>
    </p:spTree>
    <p:extLst>
      <p:ext uri="{BB962C8B-B14F-4D97-AF65-F5344CB8AC3E}">
        <p14:creationId xmlns:p14="http://schemas.microsoft.com/office/powerpoint/2010/main" val="277224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324669" y="1834753"/>
            <a:ext cx="7382093" cy="3863837"/>
          </a:xfrm>
        </p:spPr>
        <p:txBody>
          <a:bodyPr>
            <a:normAutofit fontScale="47500" lnSpcReduction="20000"/>
          </a:bodyPr>
          <a:lstStyle/>
          <a:p>
            <a:pPr marL="0" indent="0">
              <a:buNone/>
            </a:pPr>
            <a:r>
              <a:rPr lang="ro-RO" sz="2700" i="1" dirty="0"/>
              <a:t>7) Valoarea absolută a unui număr întreg</a:t>
            </a:r>
            <a:endParaRPr lang="ro-RO" sz="2700" dirty="0"/>
          </a:p>
          <a:p>
            <a:r>
              <a:rPr lang="ro-RO" sz="2700" b="1" dirty="0"/>
              <a:t>Valoarea absolută</a:t>
            </a:r>
            <a:r>
              <a:rPr lang="ro-RO" sz="2700" dirty="0"/>
              <a:t> sau </a:t>
            </a:r>
            <a:r>
              <a:rPr lang="ro-RO" sz="2700" b="1" dirty="0"/>
              <a:t>modulul</a:t>
            </a:r>
            <a:r>
              <a:rPr lang="ro-RO" sz="2700" dirty="0"/>
              <a:t> unui număr întreg reprezintă distanța de la origine până la poziția acestuia pe axa numerelor.</a:t>
            </a:r>
          </a:p>
          <a:p>
            <a:r>
              <a:rPr lang="ro-RO" sz="2700" dirty="0"/>
              <a:t>Exemple:</a:t>
            </a:r>
          </a:p>
          <a:p>
            <a:endParaRPr lang="ro-RO" sz="2700" dirty="0"/>
          </a:p>
          <a:p>
            <a:pPr marL="0" indent="0">
              <a:buNone/>
            </a:pPr>
            <a:endParaRPr lang="ro-RO" sz="2700" dirty="0"/>
          </a:p>
          <a:p>
            <a:r>
              <a:rPr lang="ro-RO" sz="2700" b="1" dirty="0"/>
              <a:t>Opusul unui număr întreg</a:t>
            </a:r>
            <a:r>
              <a:rPr lang="ro-RO" sz="2700" dirty="0"/>
              <a:t> </a:t>
            </a:r>
            <a:r>
              <a:rPr lang="ro-RO" sz="2700" i="1" dirty="0"/>
              <a:t>x</a:t>
            </a:r>
            <a:r>
              <a:rPr lang="ro-RO" sz="2700" dirty="0"/>
              <a:t> este numărul </a:t>
            </a:r>
            <a:r>
              <a:rPr lang="ro-RO" sz="2700" i="1" dirty="0"/>
              <a:t>-x</a:t>
            </a:r>
            <a:r>
              <a:rPr lang="ro-RO" sz="2700" dirty="0"/>
              <a:t>, astfel încât </a:t>
            </a:r>
            <a:r>
              <a:rPr lang="ro-RO" sz="2700" i="1" dirty="0"/>
              <a:t>x+ (-x) = (-x)+x = 0.</a:t>
            </a:r>
            <a:endParaRPr lang="ro-RO" sz="2700" dirty="0"/>
          </a:p>
          <a:p>
            <a:r>
              <a:rPr lang="ro-RO" sz="2700" i="1" dirty="0"/>
              <a:t>Exemple:</a:t>
            </a:r>
            <a:endParaRPr lang="ro-RO" sz="2700" dirty="0"/>
          </a:p>
          <a:p>
            <a:pPr lvl="0"/>
            <a:r>
              <a:rPr lang="ro-RO" sz="2700" dirty="0"/>
              <a:t>opusul numărului 3 este numărul -3</a:t>
            </a:r>
          </a:p>
          <a:p>
            <a:pPr lvl="0"/>
            <a:r>
              <a:rPr lang="ro-RO" sz="2700" dirty="0"/>
              <a:t>opusul numărului -5 este numărul 5</a:t>
            </a:r>
          </a:p>
          <a:p>
            <a:pPr lvl="0"/>
            <a:r>
              <a:rPr lang="ro-RO" sz="2700" dirty="0"/>
              <a:t>opusul numărului 0 este 0</a:t>
            </a:r>
          </a:p>
          <a:p>
            <a:r>
              <a:rPr lang="ro-RO" sz="2700" dirty="0"/>
              <a:t>Două numere întregi sunt </a:t>
            </a:r>
            <a:r>
              <a:rPr lang="ro-RO" sz="2700" i="1" dirty="0"/>
              <a:t>opuse</a:t>
            </a:r>
            <a:r>
              <a:rPr lang="ro-RO" sz="2700" dirty="0"/>
              <a:t> dacă au semne contrare și aceeași valoare absolută.</a:t>
            </a:r>
          </a:p>
          <a:p>
            <a:r>
              <a:rPr lang="ro-RO" sz="2700" dirty="0"/>
              <a:t>Valoare absolută a unui număr întreg pozitiv este numărul respectiv.</a:t>
            </a:r>
          </a:p>
          <a:p>
            <a:r>
              <a:rPr lang="ro-RO" sz="2700" dirty="0"/>
              <a:t>Valoare absolută a unui număr întreg negativ este opusul acestuia.</a:t>
            </a:r>
          </a:p>
          <a:p>
            <a:r>
              <a:rPr lang="ro-RO" sz="2700" dirty="0"/>
              <a:t>Prin urmare, pentru orice număr întreg </a:t>
            </a:r>
            <a:r>
              <a:rPr lang="ro-RO" sz="2700" i="1" dirty="0"/>
              <a:t>a</a:t>
            </a:r>
            <a:r>
              <a:rPr lang="ro-RO" sz="2700" dirty="0"/>
              <a:t>, are loc:</a:t>
            </a:r>
            <a:r>
              <a:rPr lang="ro-RO" dirty="0"/>
              <a:t> </a:t>
            </a:r>
          </a:p>
        </p:txBody>
      </p:sp>
      <p:pic>
        <p:nvPicPr>
          <p:cNvPr id="4" name="image35.png" descr="open vertical bar negative 2 close vertical bar equals 2&#10;open vertical bar plus 4 close vertical bar equals 4&#10;open vertical bar negative 15 close vertical bar equals 15&#10;open vertical bar 0 close vertical bar equals 0"/>
          <p:cNvPicPr/>
          <p:nvPr/>
        </p:nvPicPr>
        <p:blipFill>
          <a:blip r:embed="rId2"/>
          <a:srcRect/>
          <a:stretch>
            <a:fillRect/>
          </a:stretch>
        </p:blipFill>
        <p:spPr>
          <a:xfrm>
            <a:off x="1455486" y="2503884"/>
            <a:ext cx="542925" cy="642938"/>
          </a:xfrm>
          <a:prstGeom prst="rect">
            <a:avLst/>
          </a:prstGeom>
          <a:ln/>
        </p:spPr>
      </p:pic>
      <p:pic>
        <p:nvPicPr>
          <p:cNvPr id="5" name="image36.png" descr="open vertical bar a close vertical bar equals space left enclose negative a comma space d a c ă space a less than 0&#10;space space 0 comma space d a c ă space a equals 0&#10;space space a comma space d a c ă space a greater than 0. end enclose&#10;&#10;&#10;&#10;"/>
          <p:cNvPicPr/>
          <p:nvPr/>
        </p:nvPicPr>
        <p:blipFill>
          <a:blip r:embed="rId3"/>
          <a:srcRect b="33333"/>
          <a:stretch>
            <a:fillRect/>
          </a:stretch>
        </p:blipFill>
        <p:spPr>
          <a:xfrm>
            <a:off x="4518670" y="5316082"/>
            <a:ext cx="1057275" cy="571500"/>
          </a:xfrm>
          <a:prstGeom prst="rect">
            <a:avLst/>
          </a:prstGeom>
          <a:ln/>
        </p:spPr>
      </p:pic>
    </p:spTree>
    <p:extLst>
      <p:ext uri="{BB962C8B-B14F-4D97-AF65-F5344CB8AC3E}">
        <p14:creationId xmlns:p14="http://schemas.microsoft.com/office/powerpoint/2010/main" val="1517028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557118" y="2022756"/>
            <a:ext cx="6851472" cy="2910580"/>
          </a:xfrm>
        </p:spPr>
        <p:txBody>
          <a:bodyPr>
            <a:normAutofit fontScale="55000" lnSpcReduction="20000"/>
          </a:bodyPr>
          <a:lstStyle/>
          <a:p>
            <a:pPr marL="0" indent="0">
              <a:buNone/>
            </a:pPr>
            <a:r>
              <a:rPr lang="ro-RO" i="1" dirty="0"/>
              <a:t>8) Ordonarea numerelor întregi</a:t>
            </a:r>
            <a:endParaRPr lang="ro-RO" dirty="0"/>
          </a:p>
          <a:p>
            <a:r>
              <a:rPr lang="ro-RO" dirty="0"/>
              <a:t>Două numere întregi </a:t>
            </a:r>
            <a:r>
              <a:rPr lang="ro-RO" i="1" dirty="0"/>
              <a:t>a </a:t>
            </a:r>
            <a:r>
              <a:rPr lang="ro-RO" dirty="0"/>
              <a:t>și </a:t>
            </a:r>
            <a:r>
              <a:rPr lang="ro-RO" i="1" dirty="0"/>
              <a:t>b </a:t>
            </a:r>
            <a:r>
              <a:rPr lang="ro-RO" dirty="0"/>
              <a:t>sunt în relația </a:t>
            </a:r>
            <a:r>
              <a:rPr lang="ro-RO" i="1" dirty="0"/>
              <a:t>a &lt; b </a:t>
            </a:r>
            <a:r>
              <a:rPr lang="ro-RO" dirty="0"/>
              <a:t>dacă, reprezentându-le pe axă, </a:t>
            </a:r>
            <a:r>
              <a:rPr lang="ro-RO" i="1" dirty="0"/>
              <a:t>b</a:t>
            </a:r>
            <a:r>
              <a:rPr lang="ro-RO" dirty="0"/>
              <a:t> este situat la dreapta lui </a:t>
            </a:r>
            <a:r>
              <a:rPr lang="ro-RO" i="1" dirty="0"/>
              <a:t>a</a:t>
            </a:r>
            <a:r>
              <a:rPr lang="ro-RO" dirty="0"/>
              <a:t>.</a:t>
            </a:r>
          </a:p>
          <a:p>
            <a:r>
              <a:rPr lang="ro-RO" dirty="0"/>
              <a:t>Pentru a compara două numere întregi, vom ține cont de următoarele aspecte:</a:t>
            </a:r>
          </a:p>
          <a:p>
            <a:pPr lvl="0"/>
            <a:r>
              <a:rPr lang="ro-RO" dirty="0"/>
              <a:t>numărul 0 este mai mic decât orice număr întreg pozitiv; </a:t>
            </a:r>
            <a:r>
              <a:rPr lang="ro-RO" i="1" dirty="0"/>
              <a:t>ex: 0 &lt; +5</a:t>
            </a:r>
            <a:endParaRPr lang="ro-RO" dirty="0"/>
          </a:p>
          <a:p>
            <a:pPr lvl="0"/>
            <a:r>
              <a:rPr lang="ro-RO" dirty="0"/>
              <a:t>dintre două numere întregi pozitive, este mai mare cel cu modulul mai mare; </a:t>
            </a:r>
            <a:r>
              <a:rPr lang="ro-RO" i="1" dirty="0"/>
              <a:t>ex: 32 &gt;10</a:t>
            </a:r>
            <a:endParaRPr lang="ro-RO" dirty="0"/>
          </a:p>
          <a:p>
            <a:pPr lvl="0"/>
            <a:r>
              <a:rPr lang="ro-RO" dirty="0"/>
              <a:t>numărul 0 este mai mare decât orice număr întreg negativ;</a:t>
            </a:r>
            <a:r>
              <a:rPr lang="ro-RO" i="1" dirty="0"/>
              <a:t> ex: 0 &gt; -6</a:t>
            </a:r>
            <a:endParaRPr lang="ro-RO" dirty="0"/>
          </a:p>
          <a:p>
            <a:pPr lvl="0"/>
            <a:r>
              <a:rPr lang="ro-RO" dirty="0"/>
              <a:t>dintre două numere întregi negative, este mai mare cel cu modulul mai mic; </a:t>
            </a:r>
            <a:r>
              <a:rPr lang="ro-RO" i="1" dirty="0"/>
              <a:t>ex: -8 &gt; -12</a:t>
            </a:r>
            <a:endParaRPr lang="ro-RO" dirty="0"/>
          </a:p>
          <a:p>
            <a:pPr lvl="0"/>
            <a:r>
              <a:rPr lang="ro-RO" dirty="0"/>
              <a:t>orice număr întreg pozitiv este mai mare decât orice număr întreg negativ; ex: 7 &gt; -14.</a:t>
            </a:r>
          </a:p>
          <a:p>
            <a:endParaRPr lang="ro-RO" dirty="0"/>
          </a:p>
        </p:txBody>
      </p:sp>
    </p:spTree>
    <p:extLst>
      <p:ext uri="{BB962C8B-B14F-4D97-AF65-F5344CB8AC3E}">
        <p14:creationId xmlns:p14="http://schemas.microsoft.com/office/powerpoint/2010/main" val="3059793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p:txBody>
          <a:bodyPr/>
          <a:lstStyle/>
          <a:p>
            <a:pPr marL="0" indent="0">
              <a:buNone/>
            </a:pPr>
            <a:r>
              <a:rPr lang="ro-RO" i="1" dirty="0"/>
              <a:t>9) Operaţii cu numere întregi</a:t>
            </a:r>
            <a:endParaRPr lang="ro-RO" dirty="0"/>
          </a:p>
          <a:p>
            <a:pPr marL="0" indent="0">
              <a:buNone/>
            </a:pPr>
            <a:r>
              <a:rPr lang="ro-RO" i="1" dirty="0"/>
              <a:t>a) Adunarea şi scăderea</a:t>
            </a:r>
            <a:endParaRPr lang="ro-RO" dirty="0"/>
          </a:p>
          <a:p>
            <a:pPr lvl="0"/>
            <a:r>
              <a:rPr lang="ro-RO" i="1" dirty="0"/>
              <a:t>Adunarea numerelor întregi cu același semn</a:t>
            </a:r>
            <a:endParaRPr lang="ro-RO" dirty="0"/>
          </a:p>
          <a:p>
            <a:r>
              <a:rPr lang="ro-RO" dirty="0"/>
              <a:t>Pentru a aduna două numere întregi cu același semn, </a:t>
            </a:r>
            <a:r>
              <a:rPr lang="ro-RO" i="1" dirty="0"/>
              <a:t>se adună</a:t>
            </a:r>
            <a:r>
              <a:rPr lang="ro-RO" dirty="0"/>
              <a:t> modulele lor, iar rezultatul va avea semnul comun. </a:t>
            </a:r>
          </a:p>
          <a:p>
            <a:r>
              <a:rPr lang="ro-RO" i="1" dirty="0"/>
              <a:t>Exemple:</a:t>
            </a:r>
            <a:endParaRPr lang="ro-RO" dirty="0"/>
          </a:p>
          <a:p>
            <a:endParaRPr lang="ro-RO" dirty="0"/>
          </a:p>
        </p:txBody>
      </p:sp>
      <p:pic>
        <p:nvPicPr>
          <p:cNvPr id="4" name="image40.png" descr="left parenthesis plus 2 right parenthesis plus left parenthesis plus 8 right parenthesis equals plus 10&#10;left parenthesis negative 3 right parenthesis plus left parenthesis negative 5 right parenthesis equals negative 8"/>
          <p:cNvPicPr/>
          <p:nvPr/>
        </p:nvPicPr>
        <p:blipFill>
          <a:blip r:embed="rId2"/>
          <a:srcRect/>
          <a:stretch>
            <a:fillRect/>
          </a:stretch>
        </p:blipFill>
        <p:spPr>
          <a:xfrm>
            <a:off x="1623222" y="3932981"/>
            <a:ext cx="1035844" cy="328613"/>
          </a:xfrm>
          <a:prstGeom prst="rect">
            <a:avLst/>
          </a:prstGeom>
          <a:ln/>
        </p:spPr>
      </p:pic>
    </p:spTree>
    <p:extLst>
      <p:ext uri="{BB962C8B-B14F-4D97-AF65-F5344CB8AC3E}">
        <p14:creationId xmlns:p14="http://schemas.microsoft.com/office/powerpoint/2010/main" val="3098838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p:txBody>
          <a:bodyPr>
            <a:normAutofit fontScale="70000" lnSpcReduction="20000"/>
          </a:bodyPr>
          <a:lstStyle/>
          <a:p>
            <a:r>
              <a:rPr lang="ro-RO" i="1" dirty="0"/>
              <a:t>2. Adunarea numerelor întregi cu semne diferite</a:t>
            </a:r>
            <a:endParaRPr lang="ro-RO" dirty="0"/>
          </a:p>
          <a:p>
            <a:r>
              <a:rPr lang="ro-RO" dirty="0"/>
              <a:t>Pentru a aduna două numere întregi cu semne diferite, </a:t>
            </a:r>
            <a:r>
              <a:rPr lang="ro-RO" i="1" dirty="0"/>
              <a:t>se scad</a:t>
            </a:r>
            <a:r>
              <a:rPr lang="ro-RO" dirty="0"/>
              <a:t> modulele lor, iar rezultatul va avea semnul numărului cu modulul mai mare.</a:t>
            </a:r>
          </a:p>
          <a:p>
            <a:r>
              <a:rPr lang="ro-RO" i="1" dirty="0"/>
              <a:t>Exemple:</a:t>
            </a:r>
          </a:p>
          <a:p>
            <a:r>
              <a:rPr lang="ro-RO" i="1" dirty="0"/>
              <a:t>Observație:</a:t>
            </a:r>
            <a:r>
              <a:rPr lang="ro-RO" dirty="0"/>
              <a:t> suma a două numere întregi opuse este egală cu 0.</a:t>
            </a:r>
          </a:p>
          <a:p>
            <a:r>
              <a:rPr lang="ro-RO" dirty="0"/>
              <a:t>Exemplu:</a:t>
            </a:r>
          </a:p>
          <a:p>
            <a:endParaRPr lang="ro-RO" dirty="0"/>
          </a:p>
          <a:p>
            <a:pPr marL="0" indent="0">
              <a:buNone/>
            </a:pPr>
            <a:r>
              <a:rPr lang="ro-RO" i="1" dirty="0"/>
              <a:t>Proprietățile adunării numerelor întregi</a:t>
            </a:r>
            <a:endParaRPr lang="ro-RO" dirty="0"/>
          </a:p>
          <a:p>
            <a:pPr lvl="0"/>
            <a:r>
              <a:rPr lang="ro-RO" dirty="0"/>
              <a:t>asociativitatea: </a:t>
            </a:r>
            <a:r>
              <a:rPr lang="ro-RO" i="1" dirty="0"/>
              <a:t>a+(b+c) = (a+b)+c,</a:t>
            </a:r>
            <a:r>
              <a:rPr lang="ro-RO" dirty="0"/>
              <a:t> oricare ar fi numerele întregi </a:t>
            </a:r>
            <a:r>
              <a:rPr lang="ro-RO" i="1" dirty="0"/>
              <a:t>a, b, c</a:t>
            </a:r>
            <a:endParaRPr lang="ro-RO" dirty="0"/>
          </a:p>
          <a:p>
            <a:pPr lvl="0"/>
            <a:r>
              <a:rPr lang="ro-RO" dirty="0"/>
              <a:t>comutativitatea: </a:t>
            </a:r>
            <a:r>
              <a:rPr lang="ro-RO" i="1" dirty="0"/>
              <a:t>a+b = b+a</a:t>
            </a:r>
            <a:r>
              <a:rPr lang="ro-RO" dirty="0"/>
              <a:t>, oricare ar fi numerele întregi </a:t>
            </a:r>
            <a:r>
              <a:rPr lang="ro-RO" i="1" dirty="0"/>
              <a:t>a</a:t>
            </a:r>
            <a:r>
              <a:rPr lang="ro-RO" dirty="0"/>
              <a:t> și </a:t>
            </a:r>
            <a:r>
              <a:rPr lang="ro-RO" i="1" dirty="0"/>
              <a:t>b</a:t>
            </a:r>
            <a:endParaRPr lang="ro-RO" dirty="0"/>
          </a:p>
          <a:p>
            <a:pPr lvl="0"/>
            <a:r>
              <a:rPr lang="ro-RO" dirty="0"/>
              <a:t>numărul 0 este element neutru: </a:t>
            </a:r>
            <a:r>
              <a:rPr lang="ro-RO" i="1" dirty="0"/>
              <a:t>a+0 = 0+a =a</a:t>
            </a:r>
            <a:r>
              <a:rPr lang="ro-RO" dirty="0"/>
              <a:t>, oricare ar fi numărul întreg </a:t>
            </a:r>
            <a:r>
              <a:rPr lang="ro-RO" i="1" dirty="0"/>
              <a:t>a.</a:t>
            </a:r>
            <a:endParaRPr lang="ro-RO" dirty="0"/>
          </a:p>
          <a:p>
            <a:endParaRPr lang="ro-RO" dirty="0"/>
          </a:p>
          <a:p>
            <a:endParaRPr lang="ro-RO" dirty="0"/>
          </a:p>
          <a:p>
            <a:pPr marL="0" indent="0">
              <a:buNone/>
            </a:pPr>
            <a:endParaRPr lang="ro-RO" dirty="0"/>
          </a:p>
        </p:txBody>
      </p:sp>
      <p:pic>
        <p:nvPicPr>
          <p:cNvPr id="5" name="image45.png" descr="5 plus left parenthesis negative 3 right parenthesis equals 2&#10;minus 9 plus 3 equals negative 6"/>
          <p:cNvPicPr/>
          <p:nvPr/>
        </p:nvPicPr>
        <p:blipFill>
          <a:blip r:embed="rId2"/>
          <a:srcRect/>
          <a:stretch>
            <a:fillRect/>
          </a:stretch>
        </p:blipFill>
        <p:spPr>
          <a:xfrm>
            <a:off x="2077841" y="2882156"/>
            <a:ext cx="700088" cy="271463"/>
          </a:xfrm>
          <a:prstGeom prst="rect">
            <a:avLst/>
          </a:prstGeom>
          <a:ln/>
        </p:spPr>
      </p:pic>
      <p:pic>
        <p:nvPicPr>
          <p:cNvPr id="6" name="image39.png" descr="left parenthesis negative 11 right parenthesis plus 11 equals 0"/>
          <p:cNvPicPr/>
          <p:nvPr/>
        </p:nvPicPr>
        <p:blipFill>
          <a:blip r:embed="rId3"/>
          <a:srcRect/>
          <a:stretch>
            <a:fillRect/>
          </a:stretch>
        </p:blipFill>
        <p:spPr>
          <a:xfrm>
            <a:off x="1865043" y="3990026"/>
            <a:ext cx="792956" cy="185738"/>
          </a:xfrm>
          <a:prstGeom prst="rect">
            <a:avLst/>
          </a:prstGeom>
          <a:ln/>
        </p:spPr>
      </p:pic>
    </p:spTree>
    <p:extLst>
      <p:ext uri="{BB962C8B-B14F-4D97-AF65-F5344CB8AC3E}">
        <p14:creationId xmlns:p14="http://schemas.microsoft.com/office/powerpoint/2010/main" val="3666315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p:txBody>
          <a:bodyPr>
            <a:normAutofit lnSpcReduction="10000"/>
          </a:bodyPr>
          <a:lstStyle/>
          <a:p>
            <a:pPr marL="0" indent="0">
              <a:buNone/>
            </a:pPr>
            <a:r>
              <a:rPr lang="ro-RO" i="1" dirty="0"/>
              <a:t>3. Scăderea numerelor întregi</a:t>
            </a:r>
            <a:endParaRPr lang="ro-RO" dirty="0"/>
          </a:p>
          <a:p>
            <a:r>
              <a:rPr lang="ro-RO" dirty="0"/>
              <a:t>Scăderea unui număr întreg este echivalentă cu adunarea opusului acelui număr.</a:t>
            </a:r>
          </a:p>
          <a:p>
            <a:r>
              <a:rPr lang="ro-RO" i="1" dirty="0"/>
              <a:t>Exemple:</a:t>
            </a:r>
          </a:p>
          <a:p>
            <a:pPr marL="0" indent="0">
              <a:buNone/>
            </a:pPr>
            <a:endParaRPr lang="ro-RO" i="1" dirty="0"/>
          </a:p>
          <a:p>
            <a:pPr marL="0" indent="0">
              <a:buNone/>
            </a:pPr>
            <a:r>
              <a:rPr lang="ro-RO" b="1" i="1" dirty="0"/>
              <a:t>b) Înmulţirea şi împărţirea</a:t>
            </a:r>
            <a:endParaRPr lang="ro-RO" b="1" dirty="0"/>
          </a:p>
          <a:p>
            <a:pPr lvl="0"/>
            <a:r>
              <a:rPr lang="ro-RO" i="1" dirty="0"/>
              <a:t>Produsul a două numere întregi cu același semn este un număr întreg pozitiv, al cărui modul se obține înmulțind modulele celor două numere.</a:t>
            </a:r>
            <a:endParaRPr lang="ro-RO" dirty="0"/>
          </a:p>
          <a:p>
            <a:r>
              <a:rPr lang="ro-RO" i="1" dirty="0"/>
              <a:t>Exemple:</a:t>
            </a:r>
            <a:endParaRPr lang="ro-RO" dirty="0"/>
          </a:p>
          <a:p>
            <a:endParaRPr lang="ro-RO" dirty="0"/>
          </a:p>
          <a:p>
            <a:endParaRPr lang="ro-RO" dirty="0"/>
          </a:p>
        </p:txBody>
      </p:sp>
      <p:pic>
        <p:nvPicPr>
          <p:cNvPr id="4" name="image41.png" descr="left parenthesis negative 8 right parenthesis minus left parenthesis plus 3 right parenthesis equals left parenthesis negative 8 right parenthesis plus left parenthesis negative 3 right parenthesis equals negative 11&#10;9 minus left parenthesis negative 5 right parenthesis equals 9 plus left parenthesis plus 5 right parenthesis equals 14"/>
          <p:cNvPicPr/>
          <p:nvPr/>
        </p:nvPicPr>
        <p:blipFill>
          <a:blip r:embed="rId2"/>
          <a:srcRect/>
          <a:stretch>
            <a:fillRect/>
          </a:stretch>
        </p:blipFill>
        <p:spPr>
          <a:xfrm>
            <a:off x="2547335" y="3325063"/>
            <a:ext cx="1807369" cy="328613"/>
          </a:xfrm>
          <a:prstGeom prst="rect">
            <a:avLst/>
          </a:prstGeom>
          <a:ln/>
        </p:spPr>
      </p:pic>
      <p:pic>
        <p:nvPicPr>
          <p:cNvPr id="5" name="image42.png" descr="left parenthesis plus 3 right parenthesis times left parenthesis plus 7 right parenthesis equals plus 21&#10;left parenthesis negative 5 right parenthesis times left parenthesis negative 6 right parenthesis equals plus 30"/>
          <p:cNvPicPr/>
          <p:nvPr/>
        </p:nvPicPr>
        <p:blipFill>
          <a:blip r:embed="rId3"/>
          <a:srcRect/>
          <a:stretch>
            <a:fillRect/>
          </a:stretch>
        </p:blipFill>
        <p:spPr>
          <a:xfrm>
            <a:off x="1641436" y="4738145"/>
            <a:ext cx="985838" cy="328613"/>
          </a:xfrm>
          <a:prstGeom prst="rect">
            <a:avLst/>
          </a:prstGeom>
          <a:ln/>
        </p:spPr>
      </p:pic>
    </p:spTree>
    <p:extLst>
      <p:ext uri="{BB962C8B-B14F-4D97-AF65-F5344CB8AC3E}">
        <p14:creationId xmlns:p14="http://schemas.microsoft.com/office/powerpoint/2010/main" val="1231951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339115" y="2199298"/>
            <a:ext cx="7374438" cy="2910580"/>
          </a:xfrm>
        </p:spPr>
        <p:txBody>
          <a:bodyPr>
            <a:normAutofit fontScale="62500" lnSpcReduction="20000"/>
          </a:bodyPr>
          <a:lstStyle/>
          <a:p>
            <a:pPr lvl="0"/>
            <a:r>
              <a:rPr lang="ro-RO" i="1" dirty="0"/>
              <a:t>Produsul a două numere întregi cu semne diferite este un număr întreg negativ, al cărui modul se obține înmulțind modulele</a:t>
            </a:r>
            <a:r>
              <a:rPr lang="ro-RO" dirty="0"/>
              <a:t> celor două numere.</a:t>
            </a:r>
          </a:p>
          <a:p>
            <a:r>
              <a:rPr lang="ro-RO" i="1" dirty="0"/>
              <a:t>Exemple</a:t>
            </a:r>
            <a:r>
              <a:rPr lang="ro-RO" dirty="0"/>
              <a:t>:</a:t>
            </a:r>
          </a:p>
          <a:p>
            <a:pPr marL="0" indent="0">
              <a:buNone/>
            </a:pPr>
            <a:r>
              <a:rPr lang="ro-RO" i="1" dirty="0"/>
              <a:t>Proprietățile înmulțirii numerelor întregi</a:t>
            </a:r>
            <a:endParaRPr lang="ro-RO" dirty="0"/>
          </a:p>
          <a:p>
            <a:r>
              <a:rPr lang="ro-RO" dirty="0"/>
              <a:t>Fie </a:t>
            </a:r>
            <a:r>
              <a:rPr lang="ro-RO" i="1" dirty="0"/>
              <a:t>a, b, c </a:t>
            </a:r>
            <a:r>
              <a:rPr lang="ro-RO" dirty="0"/>
              <a:t>numere întregi. Au loc următoarele proprietăți:</a:t>
            </a:r>
          </a:p>
          <a:p>
            <a:pPr lvl="0"/>
            <a:r>
              <a:rPr lang="ro-RO" dirty="0"/>
              <a:t>comutativitatea: </a:t>
            </a:r>
            <a:r>
              <a:rPr lang="ro-RO" i="1" dirty="0"/>
              <a:t>a·b = b·a</a:t>
            </a:r>
            <a:endParaRPr lang="ro-RO" dirty="0"/>
          </a:p>
          <a:p>
            <a:pPr lvl="0"/>
            <a:r>
              <a:rPr lang="ro-RO" dirty="0"/>
              <a:t>asociativitatea: </a:t>
            </a:r>
            <a:r>
              <a:rPr lang="ro-RO" i="1" dirty="0"/>
              <a:t>(a·b)·c = a·(b·c)</a:t>
            </a:r>
            <a:endParaRPr lang="ro-RO" dirty="0"/>
          </a:p>
          <a:p>
            <a:pPr lvl="0"/>
            <a:r>
              <a:rPr lang="ro-RO" dirty="0"/>
              <a:t>numărul 1 este element neutru:</a:t>
            </a:r>
            <a:r>
              <a:rPr lang="ro-RO" i="1" dirty="0"/>
              <a:t> a·1 = 1·a = a</a:t>
            </a:r>
            <a:endParaRPr lang="ro-RO" dirty="0"/>
          </a:p>
          <a:p>
            <a:pPr lvl="0"/>
            <a:r>
              <a:rPr lang="ro-RO" dirty="0"/>
              <a:t>distributivitatea înmulțirii față de adunare și scădere:</a:t>
            </a:r>
            <a:r>
              <a:rPr lang="ro-RO" i="1" dirty="0"/>
              <a:t>a·(b+c)=a·b+a·c</a:t>
            </a:r>
            <a:r>
              <a:rPr lang="ro-RO" dirty="0"/>
              <a:t> și </a:t>
            </a:r>
            <a:r>
              <a:rPr lang="ro-RO" i="1" dirty="0"/>
              <a:t>a·(b-c)=a·b-a·c</a:t>
            </a:r>
            <a:endParaRPr lang="ro-RO" dirty="0"/>
          </a:p>
          <a:p>
            <a:endParaRPr lang="ro-RO" dirty="0"/>
          </a:p>
          <a:p>
            <a:endParaRPr lang="ro-RO" dirty="0"/>
          </a:p>
        </p:txBody>
      </p:sp>
      <p:pic>
        <p:nvPicPr>
          <p:cNvPr id="4" name="image14.png" descr="left parenthesis negative 2 right parenthesis times left parenthesis plus 9 right parenthesis equals negative 18&#10;3 times left parenthesis negative 5 right parenthesis equals negative 15"/>
          <p:cNvPicPr/>
          <p:nvPr/>
        </p:nvPicPr>
        <p:blipFill>
          <a:blip r:embed="rId2"/>
          <a:srcRect/>
          <a:stretch>
            <a:fillRect/>
          </a:stretch>
        </p:blipFill>
        <p:spPr>
          <a:xfrm>
            <a:off x="1659977" y="2673790"/>
            <a:ext cx="985838" cy="328613"/>
          </a:xfrm>
          <a:prstGeom prst="rect">
            <a:avLst/>
          </a:prstGeom>
          <a:ln/>
        </p:spPr>
      </p:pic>
    </p:spTree>
    <p:extLst>
      <p:ext uri="{BB962C8B-B14F-4D97-AF65-F5344CB8AC3E}">
        <p14:creationId xmlns:p14="http://schemas.microsoft.com/office/powerpoint/2010/main" val="799766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ro-RO" i="1" dirty="0"/>
              <a:t>Mulțimea numerelor întregi </a:t>
            </a:r>
            <a:endParaRPr lang="ro-RO" dirty="0"/>
          </a:p>
        </p:txBody>
      </p:sp>
      <p:sp>
        <p:nvSpPr>
          <p:cNvPr id="3" name="Content Placeholder 2"/>
          <p:cNvSpPr>
            <a:spLocks noGrp="1"/>
          </p:cNvSpPr>
          <p:nvPr>
            <p:ph idx="1"/>
          </p:nvPr>
        </p:nvSpPr>
        <p:spPr/>
        <p:txBody>
          <a:bodyPr>
            <a:normAutofit fontScale="85000" lnSpcReduction="10000"/>
          </a:bodyPr>
          <a:lstStyle/>
          <a:p>
            <a:r>
              <a:rPr lang="ro-RO" dirty="0"/>
              <a:t>Din considerente practice (măsurarea temperaturii, realizarea de hărți atât ale regiunilor muntoase, cât și ale fundului oceanelor, prezentarea momentelor istorice remarcabile) oamenii au adăugat mulțimii numerelor naturale N= {0, 1, 2, 3, ... , n, ...} mulțimea numerelor întregi negative Z</a:t>
            </a:r>
            <a:r>
              <a:rPr lang="ro-RO" b="1" baseline="-25000" dirty="0"/>
              <a:t>-</a:t>
            </a:r>
            <a:r>
              <a:rPr lang="ro-RO" dirty="0"/>
              <a:t>={...,-n ...,-3,-2,-1}, obținându–se:  </a:t>
            </a:r>
            <a:r>
              <a:rPr lang="ro-RO" i="1" dirty="0"/>
              <a:t>Mulțimea numerelor întregi</a:t>
            </a:r>
            <a:endParaRPr lang="ro-RO" dirty="0"/>
          </a:p>
          <a:p>
            <a:r>
              <a:rPr lang="ro-RO" b="1" i="1" dirty="0"/>
              <a:t>Z</a:t>
            </a:r>
            <a:r>
              <a:rPr lang="ro-RO" i="1" dirty="0"/>
              <a:t>=</a:t>
            </a:r>
            <a:r>
              <a:rPr lang="ro-RO" dirty="0"/>
              <a:t>{...,-n ...,-3,-2,-1, 0, 1, 2, 3, ... , n, ...}.</a:t>
            </a:r>
          </a:p>
          <a:p>
            <a:r>
              <a:rPr lang="ro-RO" dirty="0"/>
              <a:t>Mulţimea numerfelor întregi nenule se notează cu </a:t>
            </a:r>
            <a:r>
              <a:rPr lang="ro-RO" b="1" i="1" dirty="0"/>
              <a:t>Z</a:t>
            </a:r>
            <a:r>
              <a:rPr lang="ro-RO" b="1" i="1" baseline="30000" dirty="0"/>
              <a:t>*</a:t>
            </a:r>
            <a:r>
              <a:rPr lang="ro-RO" b="1" i="1" dirty="0"/>
              <a:t>=Z-{0}</a:t>
            </a:r>
            <a:endParaRPr lang="ro-RO" dirty="0"/>
          </a:p>
          <a:p>
            <a:r>
              <a:rPr lang="ro-RO" dirty="0"/>
              <a:t>Notăm cu </a:t>
            </a:r>
            <a:r>
              <a:rPr lang="ro-RO" b="1" i="1" dirty="0"/>
              <a:t>Z </a:t>
            </a:r>
            <a:r>
              <a:rPr lang="ro-RO" i="1" baseline="-25000" dirty="0"/>
              <a:t>-</a:t>
            </a:r>
            <a:r>
              <a:rPr lang="ro-RO" dirty="0"/>
              <a:t> numerelor întregi negative </a:t>
            </a:r>
            <a:r>
              <a:rPr lang="ro-RO" b="1" i="1" dirty="0"/>
              <a:t>Z </a:t>
            </a:r>
            <a:r>
              <a:rPr lang="ro-RO" b="1" i="1" baseline="-25000" dirty="0"/>
              <a:t>-</a:t>
            </a:r>
            <a:r>
              <a:rPr lang="ro-RO" dirty="0"/>
              <a:t>={ x ϵ Z | x&lt;0}</a:t>
            </a:r>
          </a:p>
          <a:p>
            <a:r>
              <a:rPr lang="ro-RO" dirty="0"/>
              <a:t>Notăm cu </a:t>
            </a:r>
            <a:r>
              <a:rPr lang="ro-RO" b="1" i="1" dirty="0"/>
              <a:t>Z </a:t>
            </a:r>
            <a:r>
              <a:rPr lang="ro-RO" i="1" baseline="-25000" dirty="0"/>
              <a:t>+</a:t>
            </a:r>
            <a:r>
              <a:rPr lang="ro-RO" dirty="0"/>
              <a:t> numerelor întregi pozitive </a:t>
            </a:r>
            <a:r>
              <a:rPr lang="ro-RO" b="1" i="1" dirty="0"/>
              <a:t>Z </a:t>
            </a:r>
            <a:r>
              <a:rPr lang="ro-RO" b="1" i="1" baseline="-25000" dirty="0"/>
              <a:t>+</a:t>
            </a:r>
            <a:r>
              <a:rPr lang="ro-RO" dirty="0"/>
              <a:t>={ x ϵ Z | x&gt;0} </a:t>
            </a:r>
          </a:p>
          <a:p>
            <a:endParaRPr lang="ro-RO" dirty="0"/>
          </a:p>
        </p:txBody>
      </p:sp>
    </p:spTree>
    <p:extLst>
      <p:ext uri="{BB962C8B-B14F-4D97-AF65-F5344CB8AC3E}">
        <p14:creationId xmlns:p14="http://schemas.microsoft.com/office/powerpoint/2010/main" val="172729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114175" y="1880163"/>
            <a:ext cx="6447501" cy="2910580"/>
          </a:xfrm>
        </p:spPr>
        <p:txBody>
          <a:bodyPr>
            <a:normAutofit fontScale="62500" lnSpcReduction="20000"/>
          </a:bodyPr>
          <a:lstStyle/>
          <a:p>
            <a:pPr marL="0" indent="0">
              <a:buNone/>
            </a:pPr>
            <a:r>
              <a:rPr lang="ro-RO" i="1" dirty="0"/>
              <a:t>Împărțirea numerelor întregi</a:t>
            </a:r>
            <a:endParaRPr lang="ro-RO" dirty="0"/>
          </a:p>
          <a:p>
            <a:pPr lvl="0"/>
            <a:r>
              <a:rPr lang="ro-RO" i="1" dirty="0"/>
              <a:t>Câtul a două numere întregi cu același semn este un număr întreg pozitiv, al cărui modul se obține împărțind modulele celor două numere.</a:t>
            </a:r>
            <a:endParaRPr lang="ro-RO" dirty="0"/>
          </a:p>
          <a:p>
            <a:r>
              <a:rPr lang="ro-RO" i="1" dirty="0"/>
              <a:t>Exemple:</a:t>
            </a:r>
            <a:endParaRPr lang="ro-RO" dirty="0"/>
          </a:p>
          <a:p>
            <a:pPr marL="0" indent="0">
              <a:buNone/>
            </a:pPr>
            <a:r>
              <a:rPr lang="ro-RO" i="1" dirty="0"/>
              <a:t>Câtul a</a:t>
            </a:r>
            <a:r>
              <a:rPr lang="ro-RO" dirty="0"/>
              <a:t> </a:t>
            </a:r>
            <a:r>
              <a:rPr lang="ro-RO" i="1" dirty="0"/>
              <a:t>două numere întregi cu semne diferite este un număr întreg negativ, al cărui modul se obține împărțind modulele celor două numere. </a:t>
            </a:r>
            <a:endParaRPr lang="ro-RO" dirty="0"/>
          </a:p>
          <a:p>
            <a:r>
              <a:rPr lang="ro-RO" i="1" dirty="0"/>
              <a:t>Exemple:</a:t>
            </a:r>
          </a:p>
          <a:p>
            <a:pPr marL="0" indent="0">
              <a:buNone/>
            </a:pPr>
            <a:r>
              <a:rPr lang="ro-RO" b="1" dirty="0"/>
              <a:t>Concluzie:</a:t>
            </a:r>
            <a:r>
              <a:rPr lang="ro-RO" dirty="0"/>
              <a:t> regula semnelor este valabilă atât la înmulțirea cât și la împărțirea numerelor întregi și aceasta este următoarea:</a:t>
            </a:r>
          </a:p>
          <a:p>
            <a:endParaRPr lang="ro-RO" dirty="0"/>
          </a:p>
          <a:p>
            <a:endParaRPr lang="ro-RO" dirty="0"/>
          </a:p>
        </p:txBody>
      </p:sp>
      <p:pic>
        <p:nvPicPr>
          <p:cNvPr id="4" name="image7.png" descr="left parenthesis plus 35 right parenthesis colon left parenthesis plus 7 right parenthesis equals plus 5&#10;left parenthesis negative 63 right parenthesis colon left parenthesis negative 9 right parenthesis equals plus 7"/>
          <p:cNvPicPr/>
          <p:nvPr/>
        </p:nvPicPr>
        <p:blipFill>
          <a:blip r:embed="rId2"/>
          <a:srcRect/>
          <a:stretch>
            <a:fillRect/>
          </a:stretch>
        </p:blipFill>
        <p:spPr>
          <a:xfrm>
            <a:off x="1525228" y="2873951"/>
            <a:ext cx="957263" cy="328613"/>
          </a:xfrm>
          <a:prstGeom prst="rect">
            <a:avLst/>
          </a:prstGeom>
          <a:ln/>
        </p:spPr>
      </p:pic>
      <p:pic>
        <p:nvPicPr>
          <p:cNvPr id="5" name="image4.png" descr="left parenthesis plus 72 right parenthesis colon left parenthesis negative 9 right parenthesis equals negative 8&#10;left parenthesis negative 32 right parenthesis colon 8 equals negative 4"/>
          <p:cNvPicPr/>
          <p:nvPr/>
        </p:nvPicPr>
        <p:blipFill>
          <a:blip r:embed="rId3"/>
          <a:srcRect/>
          <a:stretch>
            <a:fillRect/>
          </a:stretch>
        </p:blipFill>
        <p:spPr>
          <a:xfrm>
            <a:off x="1445442" y="3865898"/>
            <a:ext cx="957263" cy="328613"/>
          </a:xfrm>
          <a:prstGeom prst="rect">
            <a:avLst/>
          </a:prstGeom>
          <a:ln/>
        </p:spPr>
      </p:pic>
      <p:pic>
        <p:nvPicPr>
          <p:cNvPr id="6" name="image5.png" descr="plus times plus equals plus&#10;minus times negative equals plus&#10;plus times negative equals negative&#10;minus times plus equals negative&#10;"/>
          <p:cNvPicPr/>
          <p:nvPr/>
        </p:nvPicPr>
        <p:blipFill>
          <a:blip r:embed="rId4"/>
          <a:srcRect/>
          <a:stretch>
            <a:fillRect/>
          </a:stretch>
        </p:blipFill>
        <p:spPr>
          <a:xfrm>
            <a:off x="1645466" y="4790743"/>
            <a:ext cx="557213" cy="700088"/>
          </a:xfrm>
          <a:prstGeom prst="rect">
            <a:avLst/>
          </a:prstGeom>
          <a:ln/>
        </p:spPr>
      </p:pic>
    </p:spTree>
    <p:extLst>
      <p:ext uri="{BB962C8B-B14F-4D97-AF65-F5344CB8AC3E}">
        <p14:creationId xmlns:p14="http://schemas.microsoft.com/office/powerpoint/2010/main" val="1901849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302044" y="1778494"/>
            <a:ext cx="6447501" cy="2910580"/>
          </a:xfrm>
        </p:spPr>
        <p:txBody>
          <a:bodyPr>
            <a:normAutofit fontScale="40000" lnSpcReduction="20000"/>
          </a:bodyPr>
          <a:lstStyle/>
          <a:p>
            <a:r>
              <a:rPr lang="ro-RO" i="1" dirty="0"/>
              <a:t>c) Ridicarea la putere a numerelor întregi</a:t>
            </a:r>
          </a:p>
          <a:p>
            <a:pPr marL="0" indent="0">
              <a:buNone/>
            </a:pPr>
            <a:r>
              <a:rPr lang="ro-RO" dirty="0"/>
              <a:t>Fie </a:t>
            </a:r>
            <a:r>
              <a:rPr lang="ro-RO" i="1" dirty="0"/>
              <a:t>a </a:t>
            </a:r>
            <a:r>
              <a:rPr lang="ro-RO" dirty="0"/>
              <a:t>un număr întreg, iar </a:t>
            </a:r>
            <a:r>
              <a:rPr lang="ro-RO" i="1" dirty="0"/>
              <a:t>n</a:t>
            </a:r>
            <a:r>
              <a:rPr lang="ro-RO" dirty="0"/>
              <a:t> un număr natural nenul.</a:t>
            </a:r>
          </a:p>
          <a:p>
            <a:pPr marL="0" indent="0">
              <a:buNone/>
            </a:pPr>
            <a:r>
              <a:rPr lang="ro-RO" i="1" dirty="0"/>
              <a:t>a</a:t>
            </a:r>
            <a:r>
              <a:rPr lang="ro-RO" dirty="0"/>
              <a:t>- se numește bază</a:t>
            </a:r>
          </a:p>
          <a:p>
            <a:pPr marL="0" indent="0">
              <a:buNone/>
            </a:pPr>
            <a:r>
              <a:rPr lang="ro-RO" i="1" dirty="0"/>
              <a:t>n</a:t>
            </a:r>
            <a:r>
              <a:rPr lang="ro-RO" dirty="0"/>
              <a:t>- se numește exponent</a:t>
            </a:r>
          </a:p>
          <a:p>
            <a:r>
              <a:rPr lang="ro-RO" i="1" dirty="0"/>
              <a:t>  Exemplu:</a:t>
            </a:r>
          </a:p>
          <a:p>
            <a:endParaRPr lang="ro-RO" i="1" dirty="0"/>
          </a:p>
          <a:p>
            <a:r>
              <a:rPr lang="ro-RO" i="1" dirty="0"/>
              <a:t>Observații:</a:t>
            </a:r>
            <a:endParaRPr lang="ro-RO" dirty="0"/>
          </a:p>
          <a:p>
            <a:r>
              <a:rPr lang="ro-RO" dirty="0"/>
              <a:t>1. Atunci când ridicăm la o putere un număr </a:t>
            </a:r>
            <a:r>
              <a:rPr lang="ro-RO" i="1" dirty="0"/>
              <a:t>pozitiv, </a:t>
            </a:r>
            <a:r>
              <a:rPr lang="ro-RO" dirty="0"/>
              <a:t>rezultatul va fi întotdeauna un număr pozitiv.</a:t>
            </a:r>
          </a:p>
          <a:p>
            <a:r>
              <a:rPr lang="ro-RO" dirty="0"/>
              <a:t>2. Atunci când ridicăm la o putere un număr </a:t>
            </a:r>
            <a:r>
              <a:rPr lang="ro-RO" i="1" dirty="0"/>
              <a:t>negativ</a:t>
            </a:r>
            <a:r>
              <a:rPr lang="ro-RO" dirty="0"/>
              <a:t>, avem două situații posibile:</a:t>
            </a:r>
          </a:p>
          <a:p>
            <a:pPr lvl="0"/>
            <a:r>
              <a:rPr lang="ro-RO" dirty="0"/>
              <a:t>dacă exponentul este un număr par, rezultatul este pozitiv</a:t>
            </a:r>
          </a:p>
          <a:p>
            <a:pPr lvl="0"/>
            <a:r>
              <a:rPr lang="ro-RO" dirty="0"/>
              <a:t>dacă exponentul este un număr impar, rezultatul este negativ</a:t>
            </a:r>
          </a:p>
          <a:p>
            <a:endParaRPr lang="ro-RO" dirty="0"/>
          </a:p>
        </p:txBody>
      </p:sp>
      <p:pic>
        <p:nvPicPr>
          <p:cNvPr id="7" name="image11.png" descr="a to the power of n equals stack a times a times a times... times a with underbrace below&#10;space space space space space space space space space space space space space space space space space space n space o r i"/>
          <p:cNvPicPr/>
          <p:nvPr/>
        </p:nvPicPr>
        <p:blipFill>
          <a:blip r:embed="rId2"/>
          <a:srcRect/>
          <a:stretch>
            <a:fillRect/>
          </a:stretch>
        </p:blipFill>
        <p:spPr>
          <a:xfrm>
            <a:off x="2265868" y="2268867"/>
            <a:ext cx="1100350" cy="381424"/>
          </a:xfrm>
          <a:prstGeom prst="rect">
            <a:avLst/>
          </a:prstGeom>
          <a:ln/>
        </p:spPr>
      </p:pic>
      <p:pic>
        <p:nvPicPr>
          <p:cNvPr id="8" name="image28.png" descr="left parenthesis plus 2 right parenthesis to the power of 5 equals 2 to the power of 5 equals 2 times 2 times 2 times 2 times 2 equals 32"/>
          <p:cNvPicPr/>
          <p:nvPr/>
        </p:nvPicPr>
        <p:blipFill>
          <a:blip r:embed="rId3"/>
          <a:srcRect/>
          <a:stretch>
            <a:fillRect/>
          </a:stretch>
        </p:blipFill>
        <p:spPr>
          <a:xfrm>
            <a:off x="1734871" y="3755703"/>
            <a:ext cx="1600200" cy="242888"/>
          </a:xfrm>
          <a:prstGeom prst="rect">
            <a:avLst/>
          </a:prstGeom>
          <a:ln/>
        </p:spPr>
      </p:pic>
      <p:pic>
        <p:nvPicPr>
          <p:cNvPr id="12" name="image25.png" descr="left parenthesis negative a right parenthesis to the power of n equals open curly brackets table attributes columnalign left end attributes row cell space space space a to the power of n comma space n minus p a r end cell row cell negative a to the power of n comma space n minus i m p a r end cell end table close a element of straight integer numbers to the power of asterisk times comma space n element of straight natural numbers"/>
          <p:cNvPicPr/>
          <p:nvPr/>
        </p:nvPicPr>
        <p:blipFill>
          <a:blip r:embed="rId4"/>
          <a:srcRect/>
          <a:stretch>
            <a:fillRect/>
          </a:stretch>
        </p:blipFill>
        <p:spPr>
          <a:xfrm>
            <a:off x="2106665" y="4856017"/>
            <a:ext cx="2401962" cy="475909"/>
          </a:xfrm>
          <a:prstGeom prst="rect">
            <a:avLst/>
          </a:prstGeom>
          <a:ln/>
        </p:spPr>
      </p:pic>
    </p:spTree>
    <p:extLst>
      <p:ext uri="{BB962C8B-B14F-4D97-AF65-F5344CB8AC3E}">
        <p14:creationId xmlns:p14="http://schemas.microsoft.com/office/powerpoint/2010/main" val="4141248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582692" y="1988805"/>
            <a:ext cx="6447501" cy="1679546"/>
          </a:xfrm>
        </p:spPr>
        <p:txBody>
          <a:bodyPr>
            <a:normAutofit/>
          </a:bodyPr>
          <a:lstStyle/>
          <a:p>
            <a:r>
              <a:rPr lang="ro-RO" i="1" dirty="0"/>
              <a:t>Exemple:</a:t>
            </a:r>
          </a:p>
          <a:p>
            <a:pPr marL="0" indent="0">
              <a:buNone/>
            </a:pPr>
            <a:endParaRPr lang="ro-RO" i="1" dirty="0"/>
          </a:p>
          <a:p>
            <a:r>
              <a:rPr lang="ro-RO" i="1" dirty="0"/>
              <a:t>Reguli  de calcul:</a:t>
            </a:r>
          </a:p>
          <a:p>
            <a:endParaRPr lang="ro-RO" i="1" dirty="0"/>
          </a:p>
          <a:p>
            <a:endParaRPr lang="ro-RO" i="1" dirty="0"/>
          </a:p>
          <a:p>
            <a:endParaRPr lang="ro-RO" i="1" dirty="0"/>
          </a:p>
          <a:p>
            <a:endParaRPr lang="ro-RO" i="1" dirty="0"/>
          </a:p>
          <a:p>
            <a:endParaRPr lang="ro-RO" i="1" dirty="0"/>
          </a:p>
          <a:p>
            <a:endParaRPr lang="ro-RO" i="1" dirty="0"/>
          </a:p>
          <a:p>
            <a:endParaRPr lang="ro-RO" i="1" dirty="0"/>
          </a:p>
          <a:p>
            <a:endParaRPr lang="ro-RO" i="1" dirty="0"/>
          </a:p>
          <a:p>
            <a:endParaRPr lang="ro-RO" dirty="0"/>
          </a:p>
          <a:p>
            <a:pPr marL="0" indent="0">
              <a:buNone/>
            </a:pPr>
            <a:endParaRPr lang="ro-RO" dirty="0"/>
          </a:p>
        </p:txBody>
      </p:sp>
      <p:pic>
        <p:nvPicPr>
          <p:cNvPr id="4" name="image15.png" descr="left parenthesis negative 2 right parenthesis to the power of 5 equals negative 32&#10;left parenthesis negative 2 right parenthesis to the power of 6 equals 64&#10;left parenthesis negative 1 right parenthesis to the power of 2015 equals negative 1&#10;left parenthesis negative 1 right parenthesis to the power of 2016 equals 1"/>
          <p:cNvPicPr/>
          <p:nvPr/>
        </p:nvPicPr>
        <p:blipFill>
          <a:blip r:embed="rId2"/>
          <a:srcRect/>
          <a:stretch>
            <a:fillRect/>
          </a:stretch>
        </p:blipFill>
        <p:spPr>
          <a:xfrm>
            <a:off x="2731201" y="1988805"/>
            <a:ext cx="807244" cy="757238"/>
          </a:xfrm>
          <a:prstGeom prst="rect">
            <a:avLst/>
          </a:prstGeom>
          <a:ln/>
        </p:spPr>
      </p:pic>
      <p:pic>
        <p:nvPicPr>
          <p:cNvPr id="5" name="Picture 4"/>
          <p:cNvPicPr>
            <a:picLocks noChangeAspect="1"/>
          </p:cNvPicPr>
          <p:nvPr/>
        </p:nvPicPr>
        <p:blipFill>
          <a:blip r:embed="rId3"/>
          <a:stretch>
            <a:fillRect/>
          </a:stretch>
        </p:blipFill>
        <p:spPr>
          <a:xfrm>
            <a:off x="852820" y="2976257"/>
            <a:ext cx="2878931" cy="2185988"/>
          </a:xfrm>
          <a:prstGeom prst="rect">
            <a:avLst/>
          </a:prstGeom>
        </p:spPr>
      </p:pic>
    </p:spTree>
    <p:extLst>
      <p:ext uri="{BB962C8B-B14F-4D97-AF65-F5344CB8AC3E}">
        <p14:creationId xmlns:p14="http://schemas.microsoft.com/office/powerpoint/2010/main" val="38307668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433310" y="2036336"/>
            <a:ext cx="6447501" cy="2910580"/>
          </a:xfrm>
        </p:spPr>
        <p:txBody>
          <a:bodyPr>
            <a:normAutofit fontScale="62500" lnSpcReduction="20000"/>
          </a:bodyPr>
          <a:lstStyle/>
          <a:p>
            <a:pPr marL="0" indent="0">
              <a:buNone/>
            </a:pPr>
            <a:r>
              <a:rPr lang="ro-RO" i="1" dirty="0"/>
              <a:t>Ordinea efectuării operațiilor cu numere întregi</a:t>
            </a:r>
            <a:endParaRPr lang="ro-RO" dirty="0"/>
          </a:p>
          <a:p>
            <a:r>
              <a:rPr lang="ro-RO" dirty="0"/>
              <a:t>Ordinea efectuării operațiilor cu numere întregi este aceeași ca și la numere naturale:</a:t>
            </a:r>
          </a:p>
          <a:p>
            <a:pPr lvl="0"/>
            <a:r>
              <a:rPr lang="ro-RO" dirty="0"/>
              <a:t>mai întâi calculăm ridicările la putere (operații de ordinul III)</a:t>
            </a:r>
          </a:p>
          <a:p>
            <a:pPr lvl="0"/>
            <a:r>
              <a:rPr lang="ro-RO" dirty="0"/>
              <a:t>apoi efectuăm înmulțirile și împărțirile (operații de ordinul II)</a:t>
            </a:r>
          </a:p>
          <a:p>
            <a:pPr lvl="0"/>
            <a:r>
              <a:rPr lang="ro-RO" dirty="0"/>
              <a:t>la final efectuăm adunările și scăderile (operații de ordinul I).</a:t>
            </a:r>
          </a:p>
          <a:p>
            <a:r>
              <a:rPr lang="ro-RO" dirty="0"/>
              <a:t>Dacă într-un exercițiu avem și paranteze, efectuăm mai întâi operațiile din parantezele rotunde, apoi operațiile din parantezele pătrate, apoi din acolade.</a:t>
            </a:r>
          </a:p>
          <a:p>
            <a:endParaRPr lang="ro-RO" dirty="0"/>
          </a:p>
        </p:txBody>
      </p:sp>
    </p:spTree>
    <p:extLst>
      <p:ext uri="{BB962C8B-B14F-4D97-AF65-F5344CB8AC3E}">
        <p14:creationId xmlns:p14="http://schemas.microsoft.com/office/powerpoint/2010/main" val="3371880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2066814" y="2348863"/>
            <a:ext cx="4668965" cy="2910580"/>
          </a:xfrm>
        </p:spPr>
        <p:txBody>
          <a:bodyPr>
            <a:normAutofit fontScale="70000" lnSpcReduction="20000"/>
          </a:bodyPr>
          <a:lstStyle/>
          <a:p>
            <a:pPr marL="0" indent="0">
              <a:buNone/>
            </a:pPr>
            <a:r>
              <a:rPr lang="ro-RO" b="1" i="1" dirty="0"/>
              <a:t>Aplicabilitate</a:t>
            </a:r>
            <a:endParaRPr lang="ro-RO" dirty="0"/>
          </a:p>
          <a:p>
            <a:r>
              <a:rPr lang="ro-RO" dirty="0"/>
              <a:t>Un centru comercial are 8 nivele: parter, 5 etaje, un demisol și o parcare subterană. O persoană aflată la etajul 4 coboară 6 nivele. La ce nivel a ajuns?</a:t>
            </a:r>
          </a:p>
          <a:p>
            <a:pPr marL="0" indent="0">
              <a:buNone/>
            </a:pPr>
            <a:r>
              <a:rPr lang="ro-RO" i="1" dirty="0"/>
              <a:t>Rezolvare:</a:t>
            </a:r>
            <a:endParaRPr lang="ro-RO" dirty="0"/>
          </a:p>
          <a:p>
            <a:r>
              <a:rPr lang="ro-RO" dirty="0"/>
              <a:t>Reprezentăm cele 8 nivele pe o “axă” verticală. O persoană aflată la etajul 4, care coboară 6 nivele, va ajunge la parcarea subterană.</a:t>
            </a:r>
          </a:p>
          <a:p>
            <a:endParaRPr lang="ro-RO" dirty="0"/>
          </a:p>
        </p:txBody>
      </p:sp>
      <p:sp>
        <p:nvSpPr>
          <p:cNvPr id="4" name="Rectangle 3"/>
          <p:cNvSpPr/>
          <p:nvPr/>
        </p:nvSpPr>
        <p:spPr>
          <a:xfrm>
            <a:off x="508001" y="3804153"/>
            <a:ext cx="1239679" cy="2400300"/>
          </a:xfrm>
          <a:prstGeom prst="rect">
            <a:avLst/>
          </a:prstGeom>
          <a:noFill/>
          <a:ln>
            <a:noFill/>
          </a:ln>
        </p:spPr>
        <p:txBody>
          <a:bodyPr spcFirstLastPara="1" wrap="square" lIns="68569" tIns="68569" rIns="68569" bIns="68569" anchor="ctr" anchorCtr="0">
            <a:noAutofit/>
          </a:bodyPr>
          <a:lstStyle/>
          <a:p>
            <a:pPr>
              <a:lnSpc>
                <a:spcPct val="107000"/>
              </a:lnSpc>
            </a:pPr>
            <a:r>
              <a:rPr lang="ro-RO" sz="825">
                <a:latin typeface="Calibri" panose="020F0502020204030204" pitchFamily="34" charset="0"/>
                <a:ea typeface="Calibri" panose="020F0502020204030204" pitchFamily="34" charset="0"/>
              </a:rPr>
              <a:t> </a:t>
            </a:r>
          </a:p>
        </p:txBody>
      </p:sp>
      <p:pic>
        <p:nvPicPr>
          <p:cNvPr id="5" name="Picture 4"/>
          <p:cNvPicPr>
            <a:picLocks noChangeAspect="1"/>
          </p:cNvPicPr>
          <p:nvPr/>
        </p:nvPicPr>
        <p:blipFill>
          <a:blip r:embed="rId2"/>
          <a:stretch>
            <a:fillRect/>
          </a:stretch>
        </p:blipFill>
        <p:spPr>
          <a:xfrm>
            <a:off x="188866" y="2026455"/>
            <a:ext cx="1971675" cy="3036094"/>
          </a:xfrm>
          <a:prstGeom prst="rect">
            <a:avLst/>
          </a:prstGeom>
        </p:spPr>
      </p:pic>
    </p:spTree>
    <p:extLst>
      <p:ext uri="{BB962C8B-B14F-4D97-AF65-F5344CB8AC3E}">
        <p14:creationId xmlns:p14="http://schemas.microsoft.com/office/powerpoint/2010/main" val="2325210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277138" y="1954854"/>
            <a:ext cx="6447501" cy="2910580"/>
          </a:xfrm>
        </p:spPr>
        <p:txBody>
          <a:bodyPr>
            <a:normAutofit fontScale="62500" lnSpcReduction="20000"/>
          </a:bodyPr>
          <a:lstStyle/>
          <a:p>
            <a:pPr marL="0" indent="0">
              <a:buNone/>
            </a:pPr>
            <a:r>
              <a:rPr lang="ro-RO" i="1" dirty="0"/>
              <a:t>11) Probleme care se rezolvă cu ecuații/inecuații în contextul numerelor întregi</a:t>
            </a:r>
            <a:endParaRPr lang="ro-RO" sz="1200" dirty="0"/>
          </a:p>
          <a:p>
            <a:pPr marL="0" indent="0">
              <a:buNone/>
            </a:pPr>
            <a:r>
              <a:rPr lang="ro-RO" i="1" dirty="0"/>
              <a:t> </a:t>
            </a:r>
            <a:endParaRPr lang="ro-RO" sz="1200" dirty="0"/>
          </a:p>
          <a:p>
            <a:r>
              <a:rPr lang="ro-RO" dirty="0"/>
              <a:t>A1.Un tensiometru, împreună cu bateria sa, costă 155 lei, iar tensiometrul este cu 135 lei mai scump decât bateria. Determinați prețul bateriei și prețul tensiometrului prin următoarele procedee:</a:t>
            </a:r>
            <a:endParaRPr lang="ro-RO" sz="1200" dirty="0"/>
          </a:p>
          <a:p>
            <a:pPr lvl="1">
              <a:buFont typeface="Wingdings" panose="05000000000000000000" pitchFamily="2" charset="2"/>
              <a:buChar char="q"/>
            </a:pPr>
            <a:r>
              <a:rPr lang="ro-RO" dirty="0"/>
              <a:t>Folosind reprezentarea prin segmente, dată; </a:t>
            </a:r>
            <a:endParaRPr lang="ro-RO" sz="900" dirty="0"/>
          </a:p>
          <a:p>
            <a:pPr lvl="1">
              <a:buFont typeface="Wingdings" panose="05000000000000000000" pitchFamily="2" charset="2"/>
              <a:buChar char="q"/>
            </a:pPr>
            <a:r>
              <a:rPr lang="ro-RO" dirty="0"/>
              <a:t>Fie segmentul negru, prețul tensiometrului, iar segmentul cu albastru, prețul bateriei.</a:t>
            </a:r>
            <a:endParaRPr lang="ro-RO" sz="1050" dirty="0"/>
          </a:p>
          <a:p>
            <a:pPr lvl="1">
              <a:buFont typeface="Wingdings" panose="05000000000000000000" pitchFamily="2" charset="2"/>
              <a:buChar char="q"/>
            </a:pPr>
            <a:r>
              <a:rPr lang="ro-RO" dirty="0"/>
              <a:t>Fie segmentul cu roșu, prețul celor 2, adică 155 lei. Segmentul verde reprezintă 135 lei.</a:t>
            </a:r>
            <a:endParaRPr lang="ro-RO" sz="1050" dirty="0"/>
          </a:p>
          <a:p>
            <a:endParaRPr lang="ro-RO" dirty="0"/>
          </a:p>
        </p:txBody>
      </p:sp>
      <p:pic>
        <p:nvPicPr>
          <p:cNvPr id="5" name="Picture 4"/>
          <p:cNvPicPr>
            <a:picLocks noChangeAspect="1"/>
          </p:cNvPicPr>
          <p:nvPr/>
        </p:nvPicPr>
        <p:blipFill>
          <a:blip r:embed="rId2"/>
          <a:stretch>
            <a:fillRect/>
          </a:stretch>
        </p:blipFill>
        <p:spPr>
          <a:xfrm>
            <a:off x="1872935" y="4618541"/>
            <a:ext cx="3429000" cy="771525"/>
          </a:xfrm>
          <a:prstGeom prst="rect">
            <a:avLst/>
          </a:prstGeom>
        </p:spPr>
      </p:pic>
    </p:spTree>
    <p:extLst>
      <p:ext uri="{BB962C8B-B14F-4D97-AF65-F5344CB8AC3E}">
        <p14:creationId xmlns:p14="http://schemas.microsoft.com/office/powerpoint/2010/main" val="2128728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508001" y="2005966"/>
            <a:ext cx="6447501" cy="3382307"/>
          </a:xfrm>
        </p:spPr>
        <p:txBody>
          <a:bodyPr>
            <a:normAutofit fontScale="47500" lnSpcReduction="20000"/>
          </a:bodyPr>
          <a:lstStyle/>
          <a:p>
            <a:pPr lvl="1"/>
            <a:r>
              <a:rPr lang="ro-RO" sz="2700" dirty="0"/>
              <a:t>Notați cu x prețul în lei al bateriei, exprimați prețul tensiometrului în funcție de prețul bateriei, formați ecuația prin care se exprimă problema în limbaj matematic, rezolvați ecuația și formulați răspunsul. În final, verificați prețurile obținute. </a:t>
            </a:r>
          </a:p>
          <a:p>
            <a:r>
              <a:rPr lang="ro-RO" dirty="0"/>
              <a:t>A2. Trei numere naturale consecutive au suma mai mică decât 19. Determinați cele trei numere, parcurgând următorii pași: </a:t>
            </a:r>
            <a:endParaRPr lang="ro-RO" sz="1200" dirty="0"/>
          </a:p>
          <a:p>
            <a:r>
              <a:rPr lang="ro-RO" dirty="0"/>
              <a:t>a) Notați cu x numărul cel mai mic și exprimați următoarele două numere cu ajutorul lui; </a:t>
            </a:r>
            <a:endParaRPr lang="ro-RO" sz="1200" dirty="0"/>
          </a:p>
          <a:p>
            <a:r>
              <a:rPr lang="ro-RO" dirty="0"/>
              <a:t>b) Formați inecuația prin care se exprimă problema în limbaj matematic și rezolvați această </a:t>
            </a:r>
            <a:endParaRPr lang="ro-RO" sz="1200" dirty="0"/>
          </a:p>
          <a:p>
            <a:r>
              <a:rPr lang="ro-RO" dirty="0"/>
              <a:t>inecuație; </a:t>
            </a:r>
            <a:endParaRPr lang="ro-RO" sz="1200" dirty="0"/>
          </a:p>
          <a:p>
            <a:r>
              <a:rPr lang="ro-RO" dirty="0"/>
              <a:t>c) Formulați răspunsul;</a:t>
            </a:r>
            <a:endParaRPr lang="ro-RO" sz="1200" dirty="0"/>
          </a:p>
          <a:p>
            <a:r>
              <a:rPr lang="ro-RO" dirty="0"/>
              <a:t>d) Verificați rezultatele obținute; </a:t>
            </a:r>
            <a:endParaRPr lang="ro-RO" sz="1200" dirty="0"/>
          </a:p>
          <a:p>
            <a:r>
              <a:rPr lang="ro-RO" dirty="0"/>
              <a:t>e) Stabiliți ce altă necunoscută ar fi putut fi notată cu x și rezolvați problema în acest caz; </a:t>
            </a:r>
            <a:endParaRPr lang="ro-RO" sz="1200" dirty="0"/>
          </a:p>
          <a:p>
            <a:r>
              <a:rPr lang="ro-RO" dirty="0"/>
              <a:t>f) Rezolvați problema și prin alte metode studiate (figurativă, încercări etc).</a:t>
            </a:r>
            <a:endParaRPr lang="ro-RO" sz="1200" dirty="0"/>
          </a:p>
          <a:p>
            <a:endParaRPr lang="ro-RO" dirty="0"/>
          </a:p>
        </p:txBody>
      </p:sp>
    </p:spTree>
    <p:extLst>
      <p:ext uri="{BB962C8B-B14F-4D97-AF65-F5344CB8AC3E}">
        <p14:creationId xmlns:p14="http://schemas.microsoft.com/office/powerpoint/2010/main" val="19556256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336551" y="2103042"/>
            <a:ext cx="6447501" cy="2910580"/>
          </a:xfrm>
        </p:spPr>
        <p:txBody>
          <a:bodyPr>
            <a:normAutofit fontScale="47500" lnSpcReduction="20000"/>
          </a:bodyPr>
          <a:lstStyle/>
          <a:p>
            <a:pPr marL="0" indent="0">
              <a:buNone/>
            </a:pPr>
            <a:r>
              <a:rPr lang="ro-RO" i="1" dirty="0"/>
              <a:t>Etapele rezolvării problemelor cu ajutorul ecuațiilor (inecuațiilor) sunt următoarele:</a:t>
            </a:r>
            <a:endParaRPr lang="ro-RO" dirty="0"/>
          </a:p>
          <a:p>
            <a:pPr marL="0" indent="0">
              <a:buNone/>
            </a:pPr>
            <a:r>
              <a:rPr lang="ro-RO" i="1" dirty="0"/>
              <a:t> </a:t>
            </a:r>
            <a:endParaRPr lang="ro-RO" dirty="0"/>
          </a:p>
          <a:p>
            <a:r>
              <a:rPr lang="ro-RO" dirty="0"/>
              <a:t>1. Identificarea datelor cunoscute și a celor necunoscute din enunțul problemei. </a:t>
            </a:r>
            <a:endParaRPr lang="ro-RO" sz="1200" dirty="0"/>
          </a:p>
          <a:p>
            <a:r>
              <a:rPr lang="ro-RO" dirty="0"/>
              <a:t>2. Stabilirea necunoscutei (notată de regulă cu x) și exprimarea celorlalte necunoscute (dacă există) cu ajutorul acesteia. </a:t>
            </a:r>
            <a:endParaRPr lang="ro-RO" sz="1200" dirty="0"/>
          </a:p>
          <a:p>
            <a:r>
              <a:rPr lang="ro-RO" dirty="0"/>
              <a:t>3. Formarea ecuației / inecuației care transcrie problema în limbaj matematic. </a:t>
            </a:r>
            <a:endParaRPr lang="ro-RO" sz="1200" dirty="0"/>
          </a:p>
          <a:p>
            <a:r>
              <a:rPr lang="ro-RO" dirty="0"/>
              <a:t>4. Rezolvarea ecuației / inecuației.</a:t>
            </a:r>
            <a:endParaRPr lang="ro-RO" sz="1200" dirty="0"/>
          </a:p>
          <a:p>
            <a:r>
              <a:rPr lang="ro-RO" dirty="0"/>
              <a:t>5. Interpretarea soluției / soluțiilor și formularea răspunsului la problemă. </a:t>
            </a:r>
            <a:endParaRPr lang="ro-RO" sz="1200" dirty="0"/>
          </a:p>
          <a:p>
            <a:r>
              <a:rPr lang="ro-RO" dirty="0"/>
              <a:t>6. Verificarea soluțiilor obținute în forma inițială (neprelucrată) a problemei.</a:t>
            </a:r>
            <a:endParaRPr lang="ro-RO" sz="1200" dirty="0"/>
          </a:p>
          <a:p>
            <a:pPr marL="0" indent="0">
              <a:buNone/>
            </a:pPr>
            <a:r>
              <a:rPr lang="ro-RO" dirty="0"/>
              <a:t> </a:t>
            </a:r>
            <a:endParaRPr lang="ro-RO" sz="1200" dirty="0"/>
          </a:p>
          <a:p>
            <a:endParaRPr lang="ro-RO" dirty="0"/>
          </a:p>
        </p:txBody>
      </p:sp>
    </p:spTree>
    <p:extLst>
      <p:ext uri="{BB962C8B-B14F-4D97-AF65-F5344CB8AC3E}">
        <p14:creationId xmlns:p14="http://schemas.microsoft.com/office/powerpoint/2010/main" val="644029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p:txBody>
          <a:bodyPr/>
          <a:lstStyle/>
          <a:p>
            <a:r>
              <a:rPr lang="ro-RO" b="1" i="1" dirty="0"/>
              <a:t>Exemplu:</a:t>
            </a:r>
            <a:endParaRPr lang="ro-RO" sz="1200" dirty="0"/>
          </a:p>
          <a:p>
            <a:pPr marL="0" indent="0">
              <a:buNone/>
            </a:pPr>
            <a:r>
              <a:rPr lang="ro-RO" dirty="0"/>
              <a:t>Am cumpărat de la magazin bomboane, napolitane şi suc și am plătit în total 123 lei. Napolitanele au fost cu 9 lei mai ieftine decât dublul cantităţii de bomboane, iar sucul a fost cu 6 lei mai scump decât triplul cantităţii de bomboane. Cât a costat fiecare ? </a:t>
            </a:r>
            <a:endParaRPr lang="ro-RO" sz="1050" dirty="0"/>
          </a:p>
          <a:p>
            <a:endParaRPr lang="ro-RO" dirty="0"/>
          </a:p>
        </p:txBody>
      </p:sp>
      <p:pic>
        <p:nvPicPr>
          <p:cNvPr id="4" name="image13.png"/>
          <p:cNvPicPr/>
          <p:nvPr/>
        </p:nvPicPr>
        <p:blipFill>
          <a:blip r:embed="rId2"/>
          <a:srcRect/>
          <a:stretch>
            <a:fillRect/>
          </a:stretch>
        </p:blipFill>
        <p:spPr>
          <a:xfrm>
            <a:off x="873046" y="4532490"/>
            <a:ext cx="1079659" cy="1079659"/>
          </a:xfrm>
          <a:prstGeom prst="rect">
            <a:avLst/>
          </a:prstGeom>
          <a:ln/>
        </p:spPr>
      </p:pic>
      <p:pic>
        <p:nvPicPr>
          <p:cNvPr id="5" name="image12.jpg"/>
          <p:cNvPicPr/>
          <p:nvPr/>
        </p:nvPicPr>
        <p:blipFill>
          <a:blip r:embed="rId3"/>
          <a:srcRect/>
          <a:stretch>
            <a:fillRect/>
          </a:stretch>
        </p:blipFill>
        <p:spPr>
          <a:xfrm>
            <a:off x="3492341" y="4715251"/>
            <a:ext cx="1079659" cy="1079659"/>
          </a:xfrm>
          <a:prstGeom prst="rect">
            <a:avLst/>
          </a:prstGeom>
          <a:ln/>
        </p:spPr>
      </p:pic>
      <p:pic>
        <p:nvPicPr>
          <p:cNvPr id="6" name="image18.png"/>
          <p:cNvPicPr/>
          <p:nvPr/>
        </p:nvPicPr>
        <p:blipFill>
          <a:blip r:embed="rId4"/>
          <a:srcRect/>
          <a:stretch>
            <a:fillRect/>
          </a:stretch>
        </p:blipFill>
        <p:spPr>
          <a:xfrm>
            <a:off x="6063309" y="4472811"/>
            <a:ext cx="1079659" cy="1079659"/>
          </a:xfrm>
          <a:prstGeom prst="rect">
            <a:avLst/>
          </a:prstGeom>
          <a:ln/>
        </p:spPr>
      </p:pic>
    </p:spTree>
    <p:extLst>
      <p:ext uri="{BB962C8B-B14F-4D97-AF65-F5344CB8AC3E}">
        <p14:creationId xmlns:p14="http://schemas.microsoft.com/office/powerpoint/2010/main" val="2464234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581340" y="2249092"/>
            <a:ext cx="7216461" cy="3534034"/>
          </a:xfrm>
        </p:spPr>
        <p:txBody>
          <a:bodyPr>
            <a:normAutofit fontScale="47500" lnSpcReduction="20000"/>
          </a:bodyPr>
          <a:lstStyle/>
          <a:p>
            <a:pPr marL="0" indent="0">
              <a:buNone/>
            </a:pPr>
            <a:r>
              <a:rPr lang="ro-RO" dirty="0"/>
              <a:t>Pas 1. Identificarea datelor cunoscute și a celor necunoscute din enunțul problemei. </a:t>
            </a:r>
          </a:p>
          <a:p>
            <a:r>
              <a:rPr lang="ro-RO" dirty="0"/>
              <a:t> Cunoaștem: costul total și preţurile napolitanelor şi sucului, comparativ cu preţul bomboanelor. </a:t>
            </a:r>
          </a:p>
          <a:p>
            <a:pPr marL="0" indent="0">
              <a:buNone/>
            </a:pPr>
            <a:r>
              <a:rPr lang="ro-RO" dirty="0"/>
              <a:t>Pas 2. Stabilirea necunoscutei (notată de regulă cu x) și exprimarea celorlalte necunoscute (dacă </a:t>
            </a:r>
          </a:p>
          <a:p>
            <a:r>
              <a:rPr lang="ro-RO" dirty="0"/>
              <a:t>există) cu ajutorul acesteia. Notăm cu x prețul bomboanelor. Atunci preţul napolitanelor, fiind cu 9 mai mic față de dublul preţului bomboanelor, este 2x – 9, iar preţul sucului, fiind mai mare cu 6 decât triplul preţului bomboanelor, este 3x + 6. </a:t>
            </a:r>
          </a:p>
          <a:p>
            <a:pPr marL="0" indent="0">
              <a:buNone/>
            </a:pPr>
            <a:r>
              <a:rPr lang="ro-RO" dirty="0"/>
              <a:t>Pas 3. Formarea ecuației / inecuației care transcrie problema în limbaj matematic. Suma totală fiind 123, deducem că x + (2x – 9) + (3x + 6) = 123. </a:t>
            </a:r>
          </a:p>
          <a:p>
            <a:pPr marL="0" indent="0">
              <a:buNone/>
            </a:pPr>
            <a:r>
              <a:rPr lang="ro-RO" dirty="0"/>
              <a:t>Pas 4. Rezolvarea ecuației / inecuației.</a:t>
            </a:r>
          </a:p>
          <a:p>
            <a:r>
              <a:rPr lang="ro-RO" dirty="0"/>
              <a:t>x + 2x – 9 + 3x + 6 = 123 ⇔ 6x – 3 = 123 ⇔ 6x = 126 și x = 21. </a:t>
            </a:r>
          </a:p>
          <a:p>
            <a:pPr marL="0" indent="0">
              <a:buNone/>
            </a:pPr>
            <a:r>
              <a:rPr lang="ro-RO" dirty="0"/>
              <a:t>Pas 5. Interpretarea soluției / soluțiilor și formularea răspunsului la problemă. Bomboanele au costat 21 lei, napolitanele 2 21 – 9 = 42 – 9 = 33 lei, iar sucul 3 21 + 6 = </a:t>
            </a:r>
          </a:p>
          <a:p>
            <a:r>
              <a:rPr lang="ro-RO" dirty="0"/>
              <a:t>63 + 6 = 69 lei.</a:t>
            </a:r>
          </a:p>
          <a:p>
            <a:pPr marL="0" indent="0">
              <a:buNone/>
            </a:pPr>
            <a:r>
              <a:rPr lang="ro-RO" dirty="0"/>
              <a:t>Pas 6. Verificarea soluțiilor obținute în forma inițială (neprelucrată) a problemei. Calculăm suma totală: 21 + 33 + 69 = 33 + 90 = 123. Deci, costurile determinate sunt corecte.</a:t>
            </a:r>
          </a:p>
          <a:p>
            <a:endParaRPr lang="ro-RO" dirty="0"/>
          </a:p>
        </p:txBody>
      </p:sp>
    </p:spTree>
    <p:extLst>
      <p:ext uri="{BB962C8B-B14F-4D97-AF65-F5344CB8AC3E}">
        <p14:creationId xmlns:p14="http://schemas.microsoft.com/office/powerpoint/2010/main" val="562923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p:txBody>
          <a:bodyPr/>
          <a:lstStyle/>
          <a:p>
            <a:r>
              <a:rPr lang="ro-RO" dirty="0"/>
              <a:t>Numerele întregi pozitive corespund numerelor naturale și scrierea semnului “+” în fața acestora este opțională. </a:t>
            </a:r>
          </a:p>
          <a:p>
            <a:r>
              <a:rPr lang="ro-RO" dirty="0"/>
              <a:t>Introducerea numerelor întregi a fost necesară pentru a putea efectua operația de scădere. În clasele mai mici, la numere naturale, ați învățat că nu putem efectua scăderea 3-10. Însă, în mulțimea numerelor întregi, orice operație de scădere are rezultat.</a:t>
            </a:r>
          </a:p>
          <a:p>
            <a:endParaRPr lang="ro-RO" dirty="0"/>
          </a:p>
        </p:txBody>
      </p:sp>
      <p:pic>
        <p:nvPicPr>
          <p:cNvPr id="4" name="image26.png" descr="Înțelegi matematica - mquest.ro"/>
          <p:cNvPicPr/>
          <p:nvPr/>
        </p:nvPicPr>
        <p:blipFill>
          <a:blip r:embed="rId2"/>
          <a:srcRect/>
          <a:stretch>
            <a:fillRect/>
          </a:stretch>
        </p:blipFill>
        <p:spPr>
          <a:xfrm>
            <a:off x="2646442" y="5181282"/>
            <a:ext cx="4298633" cy="818198"/>
          </a:xfrm>
          <a:prstGeom prst="rect">
            <a:avLst/>
          </a:prstGeom>
          <a:ln/>
        </p:spPr>
      </p:pic>
    </p:spTree>
    <p:extLst>
      <p:ext uri="{BB962C8B-B14F-4D97-AF65-F5344CB8AC3E}">
        <p14:creationId xmlns:p14="http://schemas.microsoft.com/office/powerpoint/2010/main" val="358570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p:txBody>
          <a:bodyPr>
            <a:normAutofit fontScale="85000" lnSpcReduction="20000"/>
          </a:bodyPr>
          <a:lstStyle/>
          <a:p>
            <a:pPr marL="42863" indent="0">
              <a:buNone/>
            </a:pPr>
            <a:r>
              <a:rPr lang="ro-RO" dirty="0"/>
              <a:t>2) Clubul de teatru percepe o taxă de intrare la spectacol de 4€ pentru fiecare elev. Clubul s-a împrumutat de la părinți cu 400€ pentru costume, sală și consumabile. După spectacol, a înapoiat părinților împrumutul și a rămas cu 100€. Câți spectatori au fost la spectacol ?</a:t>
            </a:r>
          </a:p>
          <a:p>
            <a:r>
              <a:rPr lang="ro-RO" dirty="0"/>
              <a:t>Să stabilim datele cunoscute, cele necunoscute, necunoscuta care se notează cu x, ecuaţia. Rezolvăm ecuaţia şi interpretăm soluţia.</a:t>
            </a:r>
            <a:endParaRPr lang="ro-RO" sz="1200" dirty="0"/>
          </a:p>
          <a:p>
            <a:pPr lvl="1"/>
            <a:r>
              <a:rPr lang="ro-RO" dirty="0"/>
              <a:t>Aflați două numere întregi, știind că unul este triplul celuilalt, iar suma lor este egală cu –36. </a:t>
            </a:r>
            <a:endParaRPr lang="ro-RO" sz="1050" dirty="0"/>
          </a:p>
          <a:p>
            <a:r>
              <a:rPr lang="ro-RO" dirty="0"/>
              <a:t>Rezolvare: Dacă notăm unul dintre numere cu x, celălalt este 3x, obținem ecuația x + 3 x = – 36. De aici, adunând 2 în fiecare termen, avem 4 x = – 36. Deci, un număr este x = – 36 : 4 = – 9, iar celălalt este – 9  3 = – 27. Într-adevăr, – 9 + 3 (– 9) = – 36. </a:t>
            </a:r>
            <a:endParaRPr lang="ro-RO" sz="1200" dirty="0"/>
          </a:p>
          <a:p>
            <a:endParaRPr lang="ro-RO" dirty="0"/>
          </a:p>
        </p:txBody>
      </p:sp>
    </p:spTree>
    <p:extLst>
      <p:ext uri="{BB962C8B-B14F-4D97-AF65-F5344CB8AC3E}">
        <p14:creationId xmlns:p14="http://schemas.microsoft.com/office/powerpoint/2010/main" val="1455092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511" y="1263650"/>
            <a:ext cx="6560139" cy="990600"/>
          </a:xfrm>
        </p:spPr>
        <p:txBody>
          <a:bodyPr>
            <a:normAutofit fontScale="90000"/>
          </a:bodyPr>
          <a:lstStyle/>
          <a:p>
            <a:pPr lvl="2"/>
            <a:r>
              <a:rPr lang="ro-RO" i="1" dirty="0"/>
              <a:t>Proiect scratch</a:t>
            </a:r>
            <a:br>
              <a:rPr lang="ro-RO" sz="1200" dirty="0"/>
            </a:br>
            <a:r>
              <a:rPr lang="ro-RO" dirty="0"/>
              <a:t>Modelează următorul scenariu: Pe un fundal verde cu titlul „Numere consecutive”, un personaj spune „Spune-mi, te rog ! Trei numere întregi consecutive care au suma 48 (unde 48 este ales aleatoriu până la 1000). Și așteaptă răspunsul (listă cu separatorul virgulă), urmând comentariul adecvat „Bravo !” sau „Of ! Trebuia …” (urmat de valoarea corectă, la noi ar fi 15,16,17).</a:t>
            </a:r>
            <a:br>
              <a:rPr lang="ro-RO" sz="1200" dirty="0"/>
            </a:br>
            <a:r>
              <a:rPr lang="ro-RO" dirty="0"/>
              <a:t> </a:t>
            </a:r>
            <a:br>
              <a:rPr lang="ro-RO" sz="1200" dirty="0"/>
            </a:br>
            <a:endParaRPr lang="ro-RO" dirty="0"/>
          </a:p>
        </p:txBody>
      </p:sp>
      <p:pic>
        <p:nvPicPr>
          <p:cNvPr id="4" name="image20.png"/>
          <p:cNvPicPr>
            <a:picLocks noGrp="1"/>
          </p:cNvPicPr>
          <p:nvPr>
            <p:ph idx="1"/>
          </p:nvPr>
        </p:nvPicPr>
        <p:blipFill>
          <a:blip r:embed="rId2"/>
          <a:srcRect/>
          <a:stretch>
            <a:fillRect/>
          </a:stretch>
        </p:blipFill>
        <p:spPr>
          <a:xfrm>
            <a:off x="508001" y="2635251"/>
            <a:ext cx="2999627" cy="2911078"/>
          </a:xfrm>
          <a:prstGeom prst="rect">
            <a:avLst/>
          </a:prstGeom>
          <a:ln/>
        </p:spPr>
      </p:pic>
      <p:pic>
        <p:nvPicPr>
          <p:cNvPr id="5" name="image2.png"/>
          <p:cNvPicPr/>
          <p:nvPr/>
        </p:nvPicPr>
        <p:blipFill>
          <a:blip r:embed="rId3"/>
          <a:srcRect/>
          <a:stretch>
            <a:fillRect/>
          </a:stretch>
        </p:blipFill>
        <p:spPr>
          <a:xfrm>
            <a:off x="3158361" y="3488136"/>
            <a:ext cx="1619726" cy="1619726"/>
          </a:xfrm>
          <a:prstGeom prst="rect">
            <a:avLst/>
          </a:prstGeom>
          <a:ln/>
        </p:spPr>
      </p:pic>
      <p:pic>
        <p:nvPicPr>
          <p:cNvPr id="6" name="image46.png"/>
          <p:cNvPicPr/>
          <p:nvPr/>
        </p:nvPicPr>
        <p:blipFill>
          <a:blip r:embed="rId4"/>
          <a:srcRect/>
          <a:stretch>
            <a:fillRect/>
          </a:stretch>
        </p:blipFill>
        <p:spPr>
          <a:xfrm>
            <a:off x="5335776" y="3528141"/>
            <a:ext cx="1619726" cy="1619726"/>
          </a:xfrm>
          <a:prstGeom prst="rect">
            <a:avLst/>
          </a:prstGeom>
          <a:ln/>
        </p:spPr>
      </p:pic>
    </p:spTree>
    <p:extLst>
      <p:ext uri="{BB962C8B-B14F-4D97-AF65-F5344CB8AC3E}">
        <p14:creationId xmlns:p14="http://schemas.microsoft.com/office/powerpoint/2010/main" val="34623125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Proiect scratch</a:t>
            </a:r>
            <a:endParaRPr lang="ro-RO" dirty="0"/>
          </a:p>
        </p:txBody>
      </p:sp>
      <p:pic>
        <p:nvPicPr>
          <p:cNvPr id="4" name="image8.png"/>
          <p:cNvPicPr>
            <a:picLocks noGrp="1"/>
          </p:cNvPicPr>
          <p:nvPr>
            <p:ph idx="1"/>
          </p:nvPr>
        </p:nvPicPr>
        <p:blipFill>
          <a:blip r:embed="rId2"/>
          <a:srcRect/>
          <a:stretch>
            <a:fillRect/>
          </a:stretch>
        </p:blipFill>
        <p:spPr>
          <a:xfrm>
            <a:off x="312079" y="1809750"/>
            <a:ext cx="4031321" cy="4189809"/>
          </a:xfrm>
          <a:prstGeom prst="rect">
            <a:avLst/>
          </a:prstGeom>
          <a:ln/>
        </p:spPr>
      </p:pic>
      <p:sp>
        <p:nvSpPr>
          <p:cNvPr id="5" name="TextBox 4"/>
          <p:cNvSpPr txBox="1"/>
          <p:nvPr/>
        </p:nvSpPr>
        <p:spPr>
          <a:xfrm>
            <a:off x="2916851" y="1682792"/>
            <a:ext cx="3958135" cy="253916"/>
          </a:xfrm>
          <a:prstGeom prst="rect">
            <a:avLst/>
          </a:prstGeom>
          <a:noFill/>
        </p:spPr>
        <p:txBody>
          <a:bodyPr wrap="none" rtlCol="0">
            <a:spAutoFit/>
          </a:bodyPr>
          <a:lstStyle/>
          <a:p>
            <a:r>
              <a:rPr lang="ro-RO" sz="1050" dirty="0"/>
              <a:t>Selectează calculatorul aleatoriu un număr cuprins între 48 și 100000</a:t>
            </a:r>
          </a:p>
        </p:txBody>
      </p:sp>
    </p:spTree>
    <p:extLst>
      <p:ext uri="{BB962C8B-B14F-4D97-AF65-F5344CB8AC3E}">
        <p14:creationId xmlns:p14="http://schemas.microsoft.com/office/powerpoint/2010/main" val="3244111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b="1" dirty="0"/>
              <a:t>Test de evaluare</a:t>
            </a:r>
            <a:endParaRPr lang="ro-RO" dirty="0"/>
          </a:p>
        </p:txBody>
      </p:sp>
      <p:sp>
        <p:nvSpPr>
          <p:cNvPr id="3" name="Content Placeholder 2"/>
          <p:cNvSpPr>
            <a:spLocks noGrp="1"/>
          </p:cNvSpPr>
          <p:nvPr>
            <p:ph idx="1"/>
          </p:nvPr>
        </p:nvSpPr>
        <p:spPr>
          <a:xfrm>
            <a:off x="466283" y="2097447"/>
            <a:ext cx="6595420" cy="2910580"/>
          </a:xfrm>
        </p:spPr>
        <p:txBody>
          <a:bodyPr>
            <a:normAutofit fontScale="55000" lnSpcReduction="20000"/>
          </a:bodyPr>
          <a:lstStyle/>
          <a:p>
            <a:pPr marL="0" indent="0">
              <a:buNone/>
            </a:pPr>
            <a:r>
              <a:rPr lang="ro-RO" b="1" dirty="0"/>
              <a:t>1</a:t>
            </a:r>
            <a:r>
              <a:rPr lang="ro-RO" dirty="0"/>
              <a:t>. a) Scrieţi opusul  numarului +124                 </a:t>
            </a:r>
          </a:p>
          <a:p>
            <a:pPr marL="0" indent="0">
              <a:buNone/>
            </a:pPr>
            <a:r>
              <a:rPr lang="ro-RO" dirty="0"/>
              <a:t>    b)Scrieti modulul  numarului | -76 |      </a:t>
            </a:r>
          </a:p>
          <a:p>
            <a:pPr marL="0" indent="0">
              <a:buNone/>
            </a:pPr>
            <a:r>
              <a:rPr lang="ro-RO" b="1" dirty="0"/>
              <a:t>2</a:t>
            </a:r>
            <a:r>
              <a:rPr lang="ro-RO" dirty="0"/>
              <a:t>.  Scrieţi numerele întregi mai mari sau egale cu -3 şi mai mici sau egale cu 1.</a:t>
            </a:r>
          </a:p>
          <a:p>
            <a:pPr marL="0" indent="0">
              <a:buNone/>
            </a:pPr>
            <a:r>
              <a:rPr lang="ro-RO" b="1" dirty="0"/>
              <a:t>3</a:t>
            </a:r>
            <a:r>
              <a:rPr lang="ro-RO" dirty="0"/>
              <a:t>.Ordonaţi crescǎtor urmǎtoarele numere întregi: -2; 0; -7; +4; 12; -11; +7; -8.</a:t>
            </a:r>
          </a:p>
          <a:p>
            <a:pPr marL="0" indent="0">
              <a:buNone/>
            </a:pPr>
            <a:r>
              <a:rPr lang="ro-RO" b="1" dirty="0"/>
              <a:t>4</a:t>
            </a:r>
            <a:r>
              <a:rPr lang="ro-RO" dirty="0"/>
              <a:t>.Puneţi unul dintre semnele &gt;, &lt;, =, astfel ca propoziţiile de mai jos sǎ fie adevǎrate:</a:t>
            </a:r>
          </a:p>
          <a:p>
            <a:pPr marL="0" indent="0">
              <a:buNone/>
            </a:pPr>
            <a:r>
              <a:rPr lang="ro-RO" dirty="0"/>
              <a:t>– 5     -4             b)   - 1       1                  c)  0       -3                         d)   1    | -8 |    </a:t>
            </a:r>
          </a:p>
          <a:p>
            <a:pPr marL="0" indent="0">
              <a:buNone/>
            </a:pPr>
            <a:r>
              <a:rPr lang="ro-RO" b="1" dirty="0"/>
              <a:t>5. </a:t>
            </a:r>
            <a:r>
              <a:rPr lang="ro-RO" dirty="0"/>
              <a:t>Calculati :</a:t>
            </a:r>
          </a:p>
          <a:p>
            <a:endParaRPr lang="ro-RO" dirty="0"/>
          </a:p>
        </p:txBody>
      </p:sp>
      <p:pic>
        <p:nvPicPr>
          <p:cNvPr id="4" name="Picture 3"/>
          <p:cNvPicPr>
            <a:picLocks noChangeAspect="1"/>
          </p:cNvPicPr>
          <p:nvPr/>
        </p:nvPicPr>
        <p:blipFill>
          <a:blip r:embed="rId2"/>
          <a:stretch>
            <a:fillRect/>
          </a:stretch>
        </p:blipFill>
        <p:spPr>
          <a:xfrm>
            <a:off x="1040490" y="4294285"/>
            <a:ext cx="4307681" cy="992981"/>
          </a:xfrm>
          <a:prstGeom prst="rect">
            <a:avLst/>
          </a:prstGeom>
        </p:spPr>
      </p:pic>
    </p:spTree>
    <p:extLst>
      <p:ext uri="{BB962C8B-B14F-4D97-AF65-F5344CB8AC3E}">
        <p14:creationId xmlns:p14="http://schemas.microsoft.com/office/powerpoint/2010/main" val="463219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b="1" dirty="0"/>
              <a:t>Test de evaluare</a:t>
            </a:r>
            <a:endParaRPr lang="ro-RO" dirty="0"/>
          </a:p>
        </p:txBody>
      </p:sp>
      <p:sp>
        <p:nvSpPr>
          <p:cNvPr id="3" name="Content Placeholder 2"/>
          <p:cNvSpPr>
            <a:spLocks noGrp="1"/>
          </p:cNvSpPr>
          <p:nvPr>
            <p:ph idx="1"/>
          </p:nvPr>
        </p:nvSpPr>
        <p:spPr/>
        <p:txBody>
          <a:bodyPr>
            <a:normAutofit/>
          </a:bodyPr>
          <a:lstStyle/>
          <a:p>
            <a:r>
              <a:rPr lang="ro-RO" sz="1800" b="1" dirty="0"/>
              <a:t>6.</a:t>
            </a:r>
            <a:r>
              <a:rPr lang="ro-RO" sz="1800" dirty="0"/>
              <a:t> Calculaţi:</a:t>
            </a:r>
          </a:p>
        </p:txBody>
      </p:sp>
      <p:pic>
        <p:nvPicPr>
          <p:cNvPr id="4" name="Picture 3"/>
          <p:cNvPicPr>
            <a:picLocks noChangeAspect="1"/>
          </p:cNvPicPr>
          <p:nvPr/>
        </p:nvPicPr>
        <p:blipFill>
          <a:blip r:embed="rId2"/>
          <a:stretch>
            <a:fillRect/>
          </a:stretch>
        </p:blipFill>
        <p:spPr>
          <a:xfrm>
            <a:off x="890177" y="2527672"/>
            <a:ext cx="6322077" cy="1057275"/>
          </a:xfrm>
          <a:prstGeom prst="rect">
            <a:avLst/>
          </a:prstGeom>
        </p:spPr>
      </p:pic>
    </p:spTree>
    <p:extLst>
      <p:ext uri="{BB962C8B-B14F-4D97-AF65-F5344CB8AC3E}">
        <p14:creationId xmlns:p14="http://schemas.microsoft.com/office/powerpoint/2010/main" val="2065156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406148" y="1881676"/>
            <a:ext cx="8247725" cy="2784889"/>
          </a:xfrm>
        </p:spPr>
        <p:txBody>
          <a:bodyPr>
            <a:normAutofit fontScale="92500" lnSpcReduction="10000"/>
          </a:bodyPr>
          <a:lstStyle/>
          <a:p>
            <a:pPr lvl="0"/>
            <a:r>
              <a:rPr lang="ro-RO" i="1" dirty="0"/>
              <a:t>Fiecărui număr întreg îi corespunde pe axa numerelor un punct. Numărul asociat punctului este abscisa (coordonata) sa.</a:t>
            </a:r>
          </a:p>
          <a:p>
            <a:pPr lvl="0"/>
            <a:endParaRPr lang="ro-RO" dirty="0"/>
          </a:p>
          <a:p>
            <a:r>
              <a:rPr lang="ro-RO" dirty="0"/>
              <a:t>Pe axa numerelor din desen punctele O (originea), I, A, B, C și D au abscisele 0, +1, +3, –1, +4, respectiv –4 și notăm O(0), I(+1), A(+3), B(–1), C(+4), D(–4).</a:t>
            </a:r>
          </a:p>
          <a:p>
            <a:endParaRPr lang="ro-RO" dirty="0"/>
          </a:p>
        </p:txBody>
      </p:sp>
      <p:pic>
        <p:nvPicPr>
          <p:cNvPr id="4" name="image29.png" descr="Integers | Properties of Integers|Negative Integers |Positive Integers"/>
          <p:cNvPicPr/>
          <p:nvPr/>
        </p:nvPicPr>
        <p:blipFill>
          <a:blip r:embed="rId2"/>
          <a:srcRect/>
          <a:stretch>
            <a:fillRect/>
          </a:stretch>
        </p:blipFill>
        <p:spPr>
          <a:xfrm>
            <a:off x="490126" y="4666565"/>
            <a:ext cx="3882037" cy="1455676"/>
          </a:xfrm>
          <a:prstGeom prst="rect">
            <a:avLst/>
          </a:prstGeom>
          <a:ln/>
        </p:spPr>
      </p:pic>
      <p:pic>
        <p:nvPicPr>
          <p:cNvPr id="5" name="image30.png"/>
          <p:cNvPicPr/>
          <p:nvPr/>
        </p:nvPicPr>
        <p:blipFill>
          <a:blip r:embed="rId3"/>
          <a:srcRect b="20901"/>
          <a:stretch>
            <a:fillRect/>
          </a:stretch>
        </p:blipFill>
        <p:spPr>
          <a:xfrm>
            <a:off x="4656408" y="5076093"/>
            <a:ext cx="4298633" cy="634365"/>
          </a:xfrm>
          <a:prstGeom prst="rect">
            <a:avLst/>
          </a:prstGeom>
          <a:ln/>
        </p:spPr>
      </p:pic>
    </p:spTree>
    <p:extLst>
      <p:ext uri="{BB962C8B-B14F-4D97-AF65-F5344CB8AC3E}">
        <p14:creationId xmlns:p14="http://schemas.microsoft.com/office/powerpoint/2010/main" val="2057770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p:txBody>
          <a:bodyPr>
            <a:normAutofit fontScale="62500" lnSpcReduction="20000"/>
          </a:bodyPr>
          <a:lstStyle/>
          <a:p>
            <a:pPr lvl="0"/>
            <a:r>
              <a:rPr lang="ro-RO" i="1" dirty="0"/>
              <a:t>Două numere întregi, care diferă doar prin semnul lor, se numesc opuse. Pe axa numerelor ele se reprezintă prin două puncte simetrice față de originea O.</a:t>
            </a:r>
            <a:endParaRPr lang="ro-RO" dirty="0"/>
          </a:p>
          <a:p>
            <a:r>
              <a:rPr lang="ro-RO" dirty="0"/>
              <a:t>Exemplu: +4 și –4 sunt numere întregi opuse și punctele C, respectiv D, prin care sunt reprezentate pe axă sunt simetrice în raport cu originea O (sau O este mijlocul segmentului CD).</a:t>
            </a:r>
          </a:p>
          <a:p>
            <a:r>
              <a:rPr lang="ro-RO" dirty="0"/>
              <a:t>Observație: Opusul numărului 0 este 0.</a:t>
            </a:r>
          </a:p>
          <a:p>
            <a:pPr lvl="0"/>
            <a:r>
              <a:rPr lang="ro-RO" i="1" dirty="0"/>
              <a:t>Distanța de la origine la punctul prin care este reprezentat un număr întreg a, pe axa numerelor, se numește modulul numărului a și se notează |a|.</a:t>
            </a:r>
            <a:endParaRPr lang="ro-RO" dirty="0"/>
          </a:p>
          <a:p>
            <a:r>
              <a:rPr lang="ro-RO" dirty="0"/>
              <a:t>Exemplu: În figura de mai sus modulul numărului +4 este egal cu distanța de la O la A și scriem |+4| = 4, iar modulul opusului său, – 4, este egal cu distanța de la O la B și |–4| = 4.</a:t>
            </a:r>
          </a:p>
          <a:p>
            <a:r>
              <a:rPr lang="ro-RO" dirty="0"/>
              <a:t>La fel obținem |0| = 0, |–1| = |+1|, |+3| = 3.</a:t>
            </a:r>
          </a:p>
          <a:p>
            <a:r>
              <a:rPr lang="ro-RO" dirty="0"/>
              <a:t>Observație: Modulele a două numere opuse sunt egale pentru că punctele care le reprezintă pe axa numerelor sunt egal depărtate de origine.</a:t>
            </a:r>
          </a:p>
          <a:p>
            <a:endParaRPr lang="ro-RO" dirty="0"/>
          </a:p>
        </p:txBody>
      </p:sp>
    </p:spTree>
    <p:extLst>
      <p:ext uri="{BB962C8B-B14F-4D97-AF65-F5344CB8AC3E}">
        <p14:creationId xmlns:p14="http://schemas.microsoft.com/office/powerpoint/2010/main" val="1415241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358619" y="1975224"/>
            <a:ext cx="6447501" cy="2910580"/>
          </a:xfrm>
        </p:spPr>
        <p:txBody>
          <a:bodyPr>
            <a:normAutofit fontScale="70000" lnSpcReduction="20000"/>
          </a:bodyPr>
          <a:lstStyle/>
          <a:p>
            <a:pPr lvl="0"/>
            <a:r>
              <a:rPr lang="ro-RO" i="1" dirty="0"/>
              <a:t>Dintre două numere întregi diferite mai mare este cel care pe axă este reprezentat în dreapta. Dintre două numere întregi pozitive (negative) este mai mare cel care are modulul mai mare (mic). Orice număr pozitiv este mai mare decât orice număr negativ.</a:t>
            </a:r>
            <a:endParaRPr lang="ro-RO" dirty="0"/>
          </a:p>
          <a:p>
            <a:r>
              <a:rPr lang="ro-RO" b="1" dirty="0"/>
              <a:t>Exemple:	</a:t>
            </a:r>
            <a:endParaRPr lang="ro-RO" dirty="0"/>
          </a:p>
          <a:p>
            <a:r>
              <a:rPr lang="ro-RO" dirty="0"/>
              <a:t>1)</a:t>
            </a:r>
            <a:r>
              <a:rPr lang="ro-RO" b="1" i="1" dirty="0"/>
              <a:t> Comparări</a:t>
            </a:r>
            <a:endParaRPr lang="ro-RO" dirty="0"/>
          </a:p>
          <a:p>
            <a:r>
              <a:rPr lang="ro-RO" dirty="0"/>
              <a:t>a) –3 &gt; –5 pentru că |–3| = 3 &lt; 5 = |–5|.</a:t>
            </a:r>
          </a:p>
          <a:p>
            <a:r>
              <a:rPr lang="ro-RO" dirty="0"/>
              <a:t>b) –5 &lt; +3 pentru că punctul C este la dreapta punctului E’ pe axă sau pentru că -5 este negativ și +5 este pozitiv.</a:t>
            </a:r>
          </a:p>
          <a:p>
            <a:endParaRPr lang="ro-RO" dirty="0"/>
          </a:p>
        </p:txBody>
      </p:sp>
      <p:pic>
        <p:nvPicPr>
          <p:cNvPr id="4" name="image37.png"/>
          <p:cNvPicPr/>
          <p:nvPr/>
        </p:nvPicPr>
        <p:blipFill>
          <a:blip r:embed="rId2"/>
          <a:srcRect/>
          <a:stretch>
            <a:fillRect/>
          </a:stretch>
        </p:blipFill>
        <p:spPr>
          <a:xfrm>
            <a:off x="2706528" y="5170339"/>
            <a:ext cx="3730943" cy="863918"/>
          </a:xfrm>
          <a:prstGeom prst="rect">
            <a:avLst/>
          </a:prstGeom>
          <a:ln/>
        </p:spPr>
      </p:pic>
    </p:spTree>
    <p:extLst>
      <p:ext uri="{BB962C8B-B14F-4D97-AF65-F5344CB8AC3E}">
        <p14:creationId xmlns:p14="http://schemas.microsoft.com/office/powerpoint/2010/main" val="1540306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b="1" dirty="0"/>
          </a:p>
        </p:txBody>
      </p:sp>
      <p:sp>
        <p:nvSpPr>
          <p:cNvPr id="3" name="Content Placeholder 2"/>
          <p:cNvSpPr>
            <a:spLocks noGrp="1"/>
          </p:cNvSpPr>
          <p:nvPr>
            <p:ph idx="1"/>
          </p:nvPr>
        </p:nvSpPr>
        <p:spPr>
          <a:xfrm>
            <a:off x="385779" y="1995595"/>
            <a:ext cx="6784565" cy="3366696"/>
          </a:xfrm>
        </p:spPr>
        <p:txBody>
          <a:bodyPr>
            <a:normAutofit fontScale="55000" lnSpcReduction="20000"/>
          </a:bodyPr>
          <a:lstStyle/>
          <a:p>
            <a:r>
              <a:rPr lang="ro-RO" b="1" dirty="0"/>
              <a:t>2)Probleme cotidiene.</a:t>
            </a:r>
            <a:endParaRPr lang="ro-RO" dirty="0"/>
          </a:p>
          <a:p>
            <a:r>
              <a:rPr lang="ro-RO" b="1" dirty="0"/>
              <a:t>a) </a:t>
            </a:r>
            <a:r>
              <a:rPr lang="ro-RO" dirty="0"/>
              <a:t>Dintre doi cetățeni care au datorii la bancă, unul 1000 și celălalt 2000 unități bancare, care ar trebui să fie mai liniștit ? Să modelăm informația în limbajul numerelor întregi.</a:t>
            </a:r>
          </a:p>
          <a:p>
            <a:r>
              <a:rPr lang="ro-RO" dirty="0"/>
              <a:t>b) Doi cetățeni au, unul un depozit de 1000 la bancă, iar celălalt un credit de 1000. Care ar trebui să fie mai liniștit ? Să modelăm informația în limbajul numerelor întregi.</a:t>
            </a:r>
          </a:p>
          <a:p>
            <a:r>
              <a:rPr lang="ro-RO" b="1" dirty="0"/>
              <a:t>3) Copiați și reprezentați pe axă punctele A’, B’, C’, D’, ale căror abscise sunt, respectiv opusele absciselor punctelor A, B, C, D din desenul dat.</a:t>
            </a:r>
          </a:p>
          <a:p>
            <a:endParaRPr lang="ro-RO" b="1" dirty="0"/>
          </a:p>
          <a:p>
            <a:endParaRPr lang="ro-RO" b="1" dirty="0"/>
          </a:p>
          <a:p>
            <a:endParaRPr lang="ro-RO" b="1" dirty="0"/>
          </a:p>
          <a:p>
            <a:r>
              <a:rPr lang="ro-RO" b="1" dirty="0"/>
              <a:t>Rezolvare</a:t>
            </a:r>
            <a:endParaRPr lang="ro-RO" dirty="0"/>
          </a:p>
          <a:p>
            <a:endParaRPr lang="ro-RO" dirty="0"/>
          </a:p>
        </p:txBody>
      </p:sp>
      <p:pic>
        <p:nvPicPr>
          <p:cNvPr id="4" name="image27.png"/>
          <p:cNvPicPr/>
          <p:nvPr/>
        </p:nvPicPr>
        <p:blipFill>
          <a:blip r:embed="rId2"/>
          <a:srcRect/>
          <a:stretch>
            <a:fillRect/>
          </a:stretch>
        </p:blipFill>
        <p:spPr>
          <a:xfrm>
            <a:off x="1270412" y="4201309"/>
            <a:ext cx="3243263" cy="492919"/>
          </a:xfrm>
          <a:prstGeom prst="rect">
            <a:avLst/>
          </a:prstGeom>
          <a:ln/>
        </p:spPr>
      </p:pic>
      <p:pic>
        <p:nvPicPr>
          <p:cNvPr id="5" name="image38.png"/>
          <p:cNvPicPr/>
          <p:nvPr/>
        </p:nvPicPr>
        <p:blipFill>
          <a:blip r:embed="rId3"/>
          <a:srcRect l="16000"/>
          <a:stretch>
            <a:fillRect/>
          </a:stretch>
        </p:blipFill>
        <p:spPr>
          <a:xfrm>
            <a:off x="1270412" y="5362291"/>
            <a:ext cx="3150394" cy="450056"/>
          </a:xfrm>
          <a:prstGeom prst="rect">
            <a:avLst/>
          </a:prstGeom>
          <a:ln/>
        </p:spPr>
      </p:pic>
    </p:spTree>
    <p:extLst>
      <p:ext uri="{BB962C8B-B14F-4D97-AF65-F5344CB8AC3E}">
        <p14:creationId xmlns:p14="http://schemas.microsoft.com/office/powerpoint/2010/main" val="115956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a:xfrm>
            <a:off x="61074" y="2461665"/>
            <a:ext cx="7341354" cy="2910580"/>
          </a:xfrm>
        </p:spPr>
        <p:txBody>
          <a:bodyPr>
            <a:normAutofit fontScale="92500" lnSpcReduction="20000"/>
          </a:bodyPr>
          <a:lstStyle/>
          <a:p>
            <a:r>
              <a:rPr lang="ro-RO" dirty="0"/>
              <a:t>Abscisa punctului A este 2 și opusul lui 2 este – 2, deci vom reprezenta punctul A’ de abscisă – 2. Analog, punctul B are abscisa – 1, iar opusul lui – 1 este 1 și vom reprezenta punctul B’ de abscisă 1; punctul C are abscisa 4 și opusul lui este – 4 și vom reprezenta punctul C’ de abscisă – 4; punctul D are abscisa – 3 și opusul lui este 3 și vom reprezenta punctul D’ de abscisă 3. Astfel, se obțin punctele A’(–2), B’(1), C’(–4) și D’(3).</a:t>
            </a:r>
          </a:p>
          <a:p>
            <a:endParaRPr lang="ro-RO" dirty="0"/>
          </a:p>
        </p:txBody>
      </p:sp>
      <p:pic>
        <p:nvPicPr>
          <p:cNvPr id="5" name="image38.png"/>
          <p:cNvPicPr/>
          <p:nvPr/>
        </p:nvPicPr>
        <p:blipFill>
          <a:blip r:embed="rId2"/>
          <a:srcRect l="16000"/>
          <a:stretch>
            <a:fillRect/>
          </a:stretch>
        </p:blipFill>
        <p:spPr>
          <a:xfrm>
            <a:off x="3611752" y="5469539"/>
            <a:ext cx="3150394" cy="450056"/>
          </a:xfrm>
          <a:prstGeom prst="rect">
            <a:avLst/>
          </a:prstGeom>
          <a:ln/>
        </p:spPr>
      </p:pic>
      <p:pic>
        <p:nvPicPr>
          <p:cNvPr id="6" name="image27.png"/>
          <p:cNvPicPr/>
          <p:nvPr/>
        </p:nvPicPr>
        <p:blipFill>
          <a:blip r:embed="rId3"/>
          <a:srcRect/>
          <a:stretch>
            <a:fillRect/>
          </a:stretch>
        </p:blipFill>
        <p:spPr>
          <a:xfrm>
            <a:off x="2597284" y="1629631"/>
            <a:ext cx="3243263" cy="492919"/>
          </a:xfrm>
          <a:prstGeom prst="rect">
            <a:avLst/>
          </a:prstGeom>
          <a:ln/>
        </p:spPr>
      </p:pic>
    </p:spTree>
    <p:extLst>
      <p:ext uri="{BB962C8B-B14F-4D97-AF65-F5344CB8AC3E}">
        <p14:creationId xmlns:p14="http://schemas.microsoft.com/office/powerpoint/2010/main" val="881694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Mulțimea numerelor întregi</a:t>
            </a:r>
            <a:endParaRPr lang="ro-RO" dirty="0"/>
          </a:p>
        </p:txBody>
      </p:sp>
      <p:sp>
        <p:nvSpPr>
          <p:cNvPr id="3" name="Content Placeholder 2"/>
          <p:cNvSpPr>
            <a:spLocks noGrp="1"/>
          </p:cNvSpPr>
          <p:nvPr>
            <p:ph idx="1"/>
          </p:nvPr>
        </p:nvSpPr>
        <p:spPr/>
        <p:txBody>
          <a:bodyPr/>
          <a:lstStyle/>
          <a:p>
            <a:r>
              <a:rPr lang="ro-RO" b="1" dirty="0"/>
              <a:t>4) Determinați mulțimile:</a:t>
            </a:r>
            <a:endParaRPr lang="ro-RO" dirty="0"/>
          </a:p>
          <a:p>
            <a:pPr marL="0" indent="0">
              <a:buNone/>
            </a:pPr>
            <a:r>
              <a:rPr lang="ro-RO" b="1" dirty="0"/>
              <a:t>Rezolvare:</a:t>
            </a:r>
            <a:r>
              <a:rPr lang="ro-RO" dirty="0"/>
              <a:t> </a:t>
            </a:r>
          </a:p>
          <a:p>
            <a:r>
              <a:rPr lang="ro-RO" dirty="0"/>
              <a:t>Numerele întregi x a căror distanță pe axă este mai mică sau egală cu 2 sunt cele pozitive 1 și 2, dar și cele negative –2 și –1, cât și numărul întreg 0. Deducem că A = {–2, –1, 0, 1, 2}. Dacă |y| &lt; 4, atunci numerele întregi y sunt cele pozitive 1, 2 și 3, cele negative – 1, – 2 și – 3, dar și 0. Obținem B = {–3, –2, –1, 0, 1, 2, 3}. Cum |z| &gt; 0, pentru orice număr întreg nenul, deducem că C=Z</a:t>
            </a:r>
            <a:r>
              <a:rPr lang="ro-RO" baseline="30000" dirty="0"/>
              <a:t>*</a:t>
            </a:r>
            <a:r>
              <a:rPr lang="ro-RO" dirty="0"/>
              <a:t>.</a:t>
            </a:r>
          </a:p>
          <a:p>
            <a:endParaRPr lang="ro-RO" dirty="0"/>
          </a:p>
        </p:txBody>
      </p:sp>
      <p:pic>
        <p:nvPicPr>
          <p:cNvPr id="4" name="image31.png"/>
          <p:cNvPicPr/>
          <p:nvPr/>
        </p:nvPicPr>
        <p:blipFill>
          <a:blip r:embed="rId2"/>
          <a:srcRect t="36666"/>
          <a:stretch>
            <a:fillRect/>
          </a:stretch>
        </p:blipFill>
        <p:spPr>
          <a:xfrm>
            <a:off x="2955107" y="2477692"/>
            <a:ext cx="3848572" cy="286825"/>
          </a:xfrm>
          <a:prstGeom prst="rect">
            <a:avLst/>
          </a:prstGeom>
          <a:ln/>
        </p:spPr>
      </p:pic>
    </p:spTree>
    <p:extLst>
      <p:ext uri="{BB962C8B-B14F-4D97-AF65-F5344CB8AC3E}">
        <p14:creationId xmlns:p14="http://schemas.microsoft.com/office/powerpoint/2010/main" val="2492688996"/>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AE6F2518-B084-4896-AF52-66CC2144AA2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68</TotalTime>
  <Words>3382</Words>
  <Application>Microsoft Office PowerPoint</Application>
  <PresentationFormat>On-screen Show (4:3)</PresentationFormat>
  <Paragraphs>254</Paragraphs>
  <Slides>34</Slides>
  <Notes>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34</vt:i4>
      </vt:variant>
    </vt:vector>
  </HeadingPairs>
  <TitlesOfParts>
    <vt:vector size="43" baseType="lpstr">
      <vt:lpstr>Adobe Heiti Std R</vt:lpstr>
      <vt:lpstr>Arial</vt:lpstr>
      <vt:lpstr>Calibri</vt:lpstr>
      <vt:lpstr>Calibri Light</vt:lpstr>
      <vt:lpstr>Wingdings</vt:lpstr>
      <vt:lpstr>2_Office Theme</vt:lpstr>
      <vt:lpstr>Office Theme</vt:lpstr>
      <vt:lpstr>1_Office Theme</vt:lpstr>
      <vt:lpstr>3_Office Theme</vt:lpstr>
      <vt:lpstr>Numere întregi</vt:lpstr>
      <vt:lpstr>Mulțimea numerelor întregi </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Mulțimea numerelor întregi</vt:lpstr>
      <vt:lpstr>Proiect scratch Modelează următorul scenariu: Pe un fundal verde cu titlul „Numere consecutive”, un personaj spune „Spune-mi, te rog ! Trei numere întregi consecutive care au suma 48 (unde 48 este ales aleatoriu până la 1000). Și așteaptă răspunsul (listă cu separatorul virgulă), urmând comentariul adecvat „Bravo !” sau „Of ! Trebuia …” (urmat de valoarea corectă, la noi ar fi 15,16,17).   </vt:lpstr>
      <vt:lpstr>Proiect scratch</vt:lpstr>
      <vt:lpstr>Test de evaluare</vt:lpstr>
      <vt:lpstr>Test de evaluare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Numere întregi</dc:title>
  <dc:creator>Microsoft account</dc:creator>
  <cp:lastModifiedBy>Ioana-Alina Zidaru</cp:lastModifiedBy>
  <cp:revision>8</cp:revision>
  <dcterms:created xsi:type="dcterms:W3CDTF">2022-06-19T18:34:58Z</dcterms:created>
  <dcterms:modified xsi:type="dcterms:W3CDTF">2023-01-24T22:36:38Z</dcterms:modified>
</cp:coreProperties>
</file>