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  <p:sldId id="279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63" d="100"/>
          <a:sy n="63" d="100"/>
        </p:scale>
        <p:origin x="1370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marL="0" marR="200025" algn="ctr">
              <a:lnSpc>
                <a:spcPct val="150000"/>
              </a:lnSpc>
              <a:spcBef>
                <a:spcPts val="118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166C59"/>
                </a:solidFill>
                <a:effectLst/>
                <a:latin typeface="+mn-lt"/>
                <a:ea typeface="Times New Roman" panose="02020603050405020304" pitchFamily="18" charset="0"/>
              </a:rPr>
              <a:t>Relații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166C59"/>
                </a:solidFill>
                <a:effectLst/>
                <a:latin typeface="+mn-lt"/>
                <a:ea typeface="Times New Roman" panose="02020603050405020304" pitchFamily="18" charset="0"/>
              </a:rPr>
              <a:t>între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166C59"/>
                </a:solidFill>
                <a:effectLst/>
                <a:latin typeface="+mn-lt"/>
                <a:ea typeface="Times New Roman" panose="02020603050405020304" pitchFamily="18" charset="0"/>
              </a:rPr>
              <a:t>unghiuri</a:t>
            </a:r>
            <a:endParaRPr lang="en-US" dirty="0">
              <a:solidFill>
                <a:srgbClr val="166C59"/>
              </a:solidFill>
              <a:effectLst/>
              <a:latin typeface="+mn-lt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</a:rPr>
              <a:t>Unghiul complet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Tahoma" panose="020B0604030504040204" pitchFamily="34" charset="0"/>
              </a:rPr>
              <a:t>Un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complet</a:t>
            </a:r>
            <a:r>
              <a:rPr lang="en-US" sz="1800" dirty="0">
                <a:effectLst/>
                <a:ea typeface="Tahoma" panose="020B0604030504040204" pitchFamily="34" charset="0"/>
              </a:rPr>
              <a:t> (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unghiul</a:t>
            </a:r>
            <a:r>
              <a:rPr lang="en-US" sz="1800" dirty="0">
                <a:effectLst/>
                <a:ea typeface="Tahoma" panose="020B0604030504040204" pitchFamily="34" charset="0"/>
              </a:rPr>
              <a:t> de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rotație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complet</a:t>
            </a:r>
            <a:r>
              <a:rPr lang="en-US" sz="1800" dirty="0">
                <a:effectLst/>
                <a:ea typeface="Tahoma" panose="020B0604030504040204" pitchFamily="34" charset="0"/>
              </a:rPr>
              <a:t>) se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formează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atunci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când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unul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dintre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brațele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unghiului</a:t>
            </a:r>
            <a:r>
              <a:rPr lang="en-US" sz="1800" dirty="0">
                <a:effectLst/>
                <a:ea typeface="Tahoma" panose="020B0604030504040204" pitchFamily="34" charset="0"/>
              </a:rPr>
              <a:t> se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rotește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complet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sau</a:t>
            </a:r>
            <a:r>
              <a:rPr lang="en-US" sz="1800" dirty="0">
                <a:effectLst/>
                <a:ea typeface="Tahoma" panose="020B0604030504040204" pitchFamily="34" charset="0"/>
              </a:rPr>
              <a:t> face o 360°.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7E3E4918-DD4C-4C16-B9F8-FAA5B4B4A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429000"/>
            <a:ext cx="4789107" cy="214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2400"/>
              </a:spcBef>
              <a:spcAft>
                <a:spcPts val="600"/>
              </a:spcAft>
            </a:pPr>
            <a:r>
              <a:rPr lang="en-US" b="1" kern="0" dirty="0" err="1">
                <a:solidFill>
                  <a:srgbClr val="166C59"/>
                </a:solidFill>
                <a:effectLst/>
                <a:latin typeface="+mn-lt"/>
              </a:rPr>
              <a:t>Relații</a:t>
            </a:r>
            <a:r>
              <a:rPr lang="en-US" b="1" kern="0" dirty="0">
                <a:solidFill>
                  <a:srgbClr val="166C59"/>
                </a:solidFill>
                <a:effectLst/>
                <a:latin typeface="+mn-lt"/>
              </a:rPr>
              <a:t> </a:t>
            </a:r>
            <a:r>
              <a:rPr lang="en-US" b="1" kern="0" dirty="0" err="1">
                <a:solidFill>
                  <a:srgbClr val="166C59"/>
                </a:solidFill>
                <a:effectLst/>
                <a:latin typeface="+mn-lt"/>
              </a:rPr>
              <a:t>între</a:t>
            </a:r>
            <a:r>
              <a:rPr lang="en-US" b="1" kern="0" dirty="0">
                <a:solidFill>
                  <a:srgbClr val="166C59"/>
                </a:solidFill>
                <a:effectLst/>
                <a:latin typeface="+mn-lt"/>
              </a:rPr>
              <a:t> </a:t>
            </a:r>
            <a:r>
              <a:rPr lang="en-US" b="1" kern="0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endParaRPr lang="en-US" b="1" kern="0" dirty="0">
              <a:solidFill>
                <a:srgbClr val="166C59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Dincolo</a:t>
            </a:r>
            <a:r>
              <a:rPr lang="es-ES" sz="1800" dirty="0">
                <a:effectLst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măsurarea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gradelor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sau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radianilor</a:t>
            </a:r>
            <a:r>
              <a:rPr lang="es-ES" sz="1800" dirty="0">
                <a:effectLst/>
                <a:ea typeface="Tahoma" panose="020B0604030504040204" pitchFamily="34" charset="0"/>
              </a:rPr>
              <a:t>,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puteți</a:t>
            </a:r>
            <a:r>
              <a:rPr lang="es-ES" sz="1800" dirty="0">
                <a:effectLst/>
                <a:ea typeface="Tahoma" panose="020B0604030504040204" pitchFamily="34" charset="0"/>
              </a:rPr>
              <a:t> compara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unghiurile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luați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s-ES" sz="1800" dirty="0">
                <a:effectLst/>
                <a:ea typeface="Tahoma" panose="020B0604030504040204" pitchFamily="34" charset="0"/>
              </a:rPr>
              <a:t> considerare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relațiile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lor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cu</a:t>
            </a:r>
            <a:r>
              <a:rPr lang="es-ES" sz="1800" dirty="0">
                <a:effectLst/>
                <a:ea typeface="Tahoma" panose="020B0604030504040204" pitchFamily="34" charset="0"/>
              </a:rPr>
              <a:t> alte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.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Vorbim</a:t>
            </a:r>
            <a:r>
              <a:rPr lang="es-ES" sz="1800" dirty="0">
                <a:effectLst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relații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unghiulare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deoarece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comparăm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poziția</a:t>
            </a:r>
            <a:r>
              <a:rPr lang="es-ES" sz="1800" dirty="0">
                <a:effectLst/>
                <a:ea typeface="Tahoma" panose="020B0604030504040204" pitchFamily="34" charset="0"/>
              </a:rPr>
              <a:t>,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măsurarea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congruența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dintre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sau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s-ES" sz="1800" dirty="0">
                <a:effectLst/>
                <a:ea typeface="Tahoma" panose="020B0604030504040204" pitchFamily="34" charset="0"/>
              </a:rPr>
              <a:t> multe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.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effectLst/>
                <a:ea typeface="Tahoma" panose="020B0604030504040204" pitchFamily="34" charset="0"/>
              </a:rPr>
              <a:t> 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effectLst/>
                <a:ea typeface="Tahoma" panose="020B0604030504040204" pitchFamily="34" charset="0"/>
              </a:rPr>
              <a:t>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exemplu</a:t>
            </a:r>
            <a:r>
              <a:rPr lang="es-ES" sz="1800" dirty="0">
                <a:effectLst/>
                <a:ea typeface="Tahoma" panose="020B0604030504040204" pitchFamily="34" charset="0"/>
              </a:rPr>
              <a:t>,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atunci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când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linii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sau</a:t>
            </a:r>
            <a:r>
              <a:rPr lang="es-ES" sz="1800" dirty="0">
                <a:effectLst/>
                <a:ea typeface="Tahoma" panose="020B0604030504040204" pitchFamily="34" charset="0"/>
              </a:rPr>
              <a:t> segmente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linie</a:t>
            </a:r>
            <a:r>
              <a:rPr lang="es-ES" sz="1800" dirty="0">
                <a:effectLst/>
                <a:ea typeface="Tahoma" panose="020B0604030504040204" pitchFamily="34" charset="0"/>
              </a:rPr>
              <a:t> se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intersectează</a:t>
            </a:r>
            <a:r>
              <a:rPr lang="es-ES" sz="1800" dirty="0">
                <a:effectLst/>
                <a:ea typeface="Tahoma" panose="020B0604030504040204" pitchFamily="34" charset="0"/>
              </a:rPr>
              <a:t>, ele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formează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perechi</a:t>
            </a:r>
            <a:r>
              <a:rPr lang="es-ES" sz="1800" dirty="0">
                <a:effectLst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verticale</a:t>
            </a:r>
            <a:r>
              <a:rPr lang="es-ES" sz="1800" dirty="0">
                <a:effectLst/>
                <a:ea typeface="Tahoma" panose="020B0604030504040204" pitchFamily="34" charset="0"/>
              </a:rPr>
              <a:t>.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Când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drepte</a:t>
            </a:r>
            <a:r>
              <a:rPr lang="es-ES" sz="1800" dirty="0">
                <a:effectLst/>
                <a:ea typeface="Tahoma" panose="020B0604030504040204" pitchFamily="34" charset="0"/>
              </a:rPr>
              <a:t> paralele sunt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intersectate</a:t>
            </a:r>
            <a:r>
              <a:rPr lang="es-ES" sz="1800" dirty="0">
                <a:effectLst/>
                <a:ea typeface="Tahoma" panose="020B0604030504040204" pitchFamily="34" charset="0"/>
              </a:rPr>
              <a:t> de o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transversală</a:t>
            </a:r>
            <a:r>
              <a:rPr lang="es-ES" sz="1800" dirty="0">
                <a:effectLst/>
                <a:ea typeface="Tahoma" panose="020B0604030504040204" pitchFamily="34" charset="0"/>
              </a:rPr>
              <a:t>, se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formează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relații</a:t>
            </a:r>
            <a:r>
              <a:rPr lang="es-ES" sz="1800" dirty="0">
                <a:effectLst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complexe, cum ar fi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interioare</a:t>
            </a:r>
            <a:r>
              <a:rPr lang="es-ES" sz="1800" dirty="0">
                <a:effectLst/>
                <a:ea typeface="Tahoma" panose="020B0604030504040204" pitchFamily="34" charset="0"/>
              </a:rPr>
              <a:t> alternante,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corespunzătoare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așa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s-ES" sz="1800" dirty="0">
                <a:effectLst/>
                <a:ea typeface="Tahoma" panose="020B0604030504040204" pitchFamily="34" charset="0"/>
              </a:rPr>
              <a:t> departe.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s-ES" b="1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r>
              <a:rPr lang="es-ES" b="1" dirty="0">
                <a:solidFill>
                  <a:srgbClr val="166C59"/>
                </a:solidFill>
                <a:effectLst/>
                <a:latin typeface="+mn-lt"/>
              </a:rPr>
              <a:t> congruente</a:t>
            </a:r>
            <a:endParaRPr lang="en-US" b="1" dirty="0">
              <a:solidFill>
                <a:srgbClr val="166C59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effectLst/>
                <a:ea typeface="Tahoma" panose="020B0604030504040204" pitchFamily="34" charset="0"/>
              </a:rPr>
              <a:t>Se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spune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 sunt congruente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dacă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laturile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unghiurile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lor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corespunzătoare</a:t>
            </a:r>
            <a:r>
              <a:rPr lang="es-ES" sz="1800" dirty="0">
                <a:effectLst/>
                <a:ea typeface="Tahoma" panose="020B0604030504040204" pitchFamily="34" charset="0"/>
              </a:rPr>
              <a:t> sunt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egală</a:t>
            </a:r>
            <a:r>
              <a:rPr lang="es-ES" sz="1800" dirty="0">
                <a:effectLst/>
                <a:ea typeface="Tahoma" panose="020B0604030504040204" pitchFamily="34" charset="0"/>
              </a:rPr>
              <a:t>.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 sunt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asemenea</a:t>
            </a:r>
            <a:r>
              <a:rPr lang="es-ES" sz="1800" dirty="0">
                <a:effectLst/>
                <a:ea typeface="Tahoma" panose="020B0604030504040204" pitchFamily="34" charset="0"/>
              </a:rPr>
              <a:t> congruente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dacă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coincid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atunci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când</a:t>
            </a:r>
            <a:r>
              <a:rPr lang="es-ES" sz="1800" dirty="0">
                <a:effectLst/>
                <a:ea typeface="Tahoma" panose="020B0604030504040204" pitchFamily="34" charset="0"/>
              </a:rPr>
              <a:t> sunt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suprapuse</a:t>
            </a:r>
            <a:r>
              <a:rPr lang="es-ES" sz="1800" dirty="0">
                <a:effectLst/>
                <a:ea typeface="Tahoma" panose="020B0604030504040204" pitchFamily="34" charset="0"/>
              </a:rPr>
              <a:t>.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Adică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dacă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rotindu</a:t>
            </a:r>
            <a:r>
              <a:rPr lang="es-ES" sz="1800" dirty="0">
                <a:effectLst/>
                <a:ea typeface="Tahoma" panose="020B0604030504040204" pitchFamily="34" charset="0"/>
              </a:rPr>
              <a:t>-l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/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sau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mișcându</a:t>
            </a:r>
            <a:r>
              <a:rPr lang="es-ES" sz="1800" dirty="0">
                <a:effectLst/>
                <a:ea typeface="Tahoma" panose="020B0604030504040204" pitchFamily="34" charset="0"/>
              </a:rPr>
              <a:t>-l,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acestea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coincid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între</a:t>
            </a:r>
            <a:r>
              <a:rPr lang="es-ES" sz="1800" dirty="0">
                <a:effectLst/>
                <a:ea typeface="Tahoma" panose="020B0604030504040204" pitchFamily="34" charset="0"/>
              </a:rPr>
              <a:t> ele.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Diagonalele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unui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paralelogram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formează</a:t>
            </a:r>
            <a:r>
              <a:rPr lang="es-ES" sz="1800" dirty="0">
                <a:effectLst/>
                <a:ea typeface="Tahoma" panose="020B0604030504040204" pitchFamily="34" charset="0"/>
              </a:rPr>
              <a:t>,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asemenea</a:t>
            </a:r>
            <a:r>
              <a:rPr lang="es-ES" sz="1800" dirty="0">
                <a:effectLst/>
                <a:ea typeface="Tahoma" panose="020B0604030504040204" pitchFamily="34" charset="0"/>
              </a:rPr>
              <a:t>,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vârf</a:t>
            </a:r>
            <a:r>
              <a:rPr lang="es-ES" sz="1800" dirty="0">
                <a:effectLst/>
                <a:ea typeface="Tahoma" panose="020B0604030504040204" pitchFamily="34" charset="0"/>
              </a:rPr>
              <a:t> congruente.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Pur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simplu</a:t>
            </a:r>
            <a:r>
              <a:rPr lang="en-US" sz="1800" dirty="0">
                <a:effectLst/>
                <a:ea typeface="Tahoma" panose="020B0604030504040204" pitchFamily="34" charset="0"/>
              </a:rPr>
              <a:t>,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unghiurile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congruente</a:t>
            </a:r>
            <a:r>
              <a:rPr lang="en-US" sz="1800" dirty="0">
                <a:effectLst/>
                <a:ea typeface="Tahoma" panose="020B0604030504040204" pitchFamily="34" charset="0"/>
              </a:rPr>
              <a:t> sunt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n-US" sz="1800" dirty="0">
                <a:effectLst/>
                <a:ea typeface="Tahoma" panose="020B0604030504040204" pitchFamily="34" charset="0"/>
              </a:rPr>
              <a:t> care au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aceeași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n-US" sz="1800" dirty="0">
                <a:effectLst/>
                <a:ea typeface="Tahom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n-US" b="1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</a:rPr>
              <a:t> </a:t>
            </a:r>
            <a:r>
              <a:rPr lang="en-US" b="1" dirty="0" err="1">
                <a:solidFill>
                  <a:srgbClr val="166C59"/>
                </a:solidFill>
                <a:effectLst/>
                <a:latin typeface="+mn-lt"/>
              </a:rPr>
              <a:t>opuse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</a:rPr>
              <a:t> vertical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imes New Roman" panose="02020603050405020304" pitchFamily="18" charset="0"/>
              </a:rPr>
              <a:t>Unghiurile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opuse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unul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altuia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când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linii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se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intersectează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În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figură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1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3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opuse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vertical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întotdeauna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egale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Același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lucru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este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valabil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pentru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unghiurile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2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4.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027918B9-D2BF-4AD6-9F3E-6D3BD8F0B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247" y="3212976"/>
            <a:ext cx="3405505" cy="263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n-US" b="1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</a:rPr>
              <a:t> </a:t>
            </a:r>
            <a:r>
              <a:rPr lang="en-US" b="1" dirty="0" err="1">
                <a:solidFill>
                  <a:srgbClr val="166C59"/>
                </a:solidFill>
                <a:effectLst/>
                <a:latin typeface="+mn-lt"/>
              </a:rPr>
              <a:t>corespondente</a:t>
            </a:r>
            <a:endParaRPr lang="en-US" b="1" dirty="0">
              <a:solidFill>
                <a:srgbClr val="166C59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imes New Roman" panose="02020603050405020304" pitchFamily="18" charset="0"/>
              </a:rPr>
              <a:t>Unghiurile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din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colțurile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care se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potrivesc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atunci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când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linii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traversate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de o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altă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linie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numită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transversală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Unul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este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intern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,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iar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celălalt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extern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. Sunt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egale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dacă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cele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drepte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intersectate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de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transversală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sunt paralele.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În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figură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,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unghiurile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1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2 sunt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corespondente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. 1 este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extern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,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iar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2 este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intern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4C288E03-5CCB-4F33-AF24-3026133B7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790" y="3625850"/>
            <a:ext cx="1836420" cy="268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n-US" b="1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</a:rPr>
              <a:t> </a:t>
            </a:r>
            <a:r>
              <a:rPr lang="en-US" b="1" dirty="0" err="1">
                <a:solidFill>
                  <a:srgbClr val="166C59"/>
                </a:solidFill>
                <a:effectLst/>
                <a:latin typeface="+mn-lt"/>
              </a:rPr>
              <a:t>externe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</a:rPr>
              <a:t> alternative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care se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află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pe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laturile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opuse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ale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transversalei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altor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drepte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Ambele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externe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egale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dacă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cele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drepte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intersectate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de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transversală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paralele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În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figură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unghiurile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1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4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externe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alternative.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D5D8BB0-5D72-426E-BE67-CC8080527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165" y="3501008"/>
            <a:ext cx="1931670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n-US" b="1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r>
              <a:rPr lang="en-US" b="1" dirty="0">
                <a:solidFill>
                  <a:srgbClr val="166C59"/>
                </a:solidFill>
                <a:effectLst/>
                <a:latin typeface="+mn-lt"/>
              </a:rPr>
              <a:t> interne alternative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care se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află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pe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laturile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opuse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ale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transversalei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altor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drepte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Ambele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sunt interne.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egale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dacă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cele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drepte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intersectate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de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transversală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paralele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În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figură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unghiurile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2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3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interne alternative.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2D761B7-9F7B-4BA7-AED8-F64EF6FD5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3492230"/>
            <a:ext cx="21240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s-ES" b="1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r>
              <a:rPr lang="es-ES" b="1" dirty="0">
                <a:solidFill>
                  <a:srgbClr val="166C59"/>
                </a:solidFill>
                <a:effectLst/>
                <a:latin typeface="+mn-lt"/>
              </a:rPr>
              <a:t> </a:t>
            </a:r>
            <a:r>
              <a:rPr lang="es-ES" b="1" dirty="0" err="1">
                <a:solidFill>
                  <a:srgbClr val="166C59"/>
                </a:solidFill>
                <a:effectLst/>
                <a:latin typeface="+mn-lt"/>
              </a:rPr>
              <a:t>adiacente</a:t>
            </a:r>
            <a:endParaRPr lang="en-US" b="1" dirty="0">
              <a:solidFill>
                <a:srgbClr val="166C59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care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au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un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vârf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o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latură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comune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, dar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nu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au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puncte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interioare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comune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În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figură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α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β sunt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adiacente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BE2A2593-7F39-467D-9C2C-7FF64426F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664" y="3212976"/>
            <a:ext cx="3986671" cy="234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s-ES" b="1" dirty="0" err="1">
                <a:solidFill>
                  <a:srgbClr val="166C59"/>
                </a:solidFill>
                <a:effectLst/>
                <a:latin typeface="+mn-lt"/>
              </a:rPr>
              <a:t>Unghiuri</a:t>
            </a:r>
            <a:r>
              <a:rPr lang="es-ES" b="1" dirty="0">
                <a:solidFill>
                  <a:srgbClr val="166C59"/>
                </a:solidFill>
                <a:effectLst/>
                <a:latin typeface="+mn-lt"/>
              </a:rPr>
              <a:t> complementare</a:t>
            </a:r>
            <a:endParaRPr lang="en-US" b="1" dirty="0">
              <a:solidFill>
                <a:srgbClr val="166C59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imes New Roman" panose="02020603050405020304" pitchFamily="18" charset="0"/>
              </a:rPr>
              <a:t>Două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unghiuri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se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numesc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complementare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atunci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când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suma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lor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este de 90º.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În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figură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,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unghiurile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α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și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β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formează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împreună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un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unghi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ea typeface="Times New Roman" panose="02020603050405020304" pitchFamily="18" charset="0"/>
              </a:rPr>
              <a:t>drept</a:t>
            </a:r>
            <a:r>
              <a:rPr lang="es-ES" sz="1800" dirty="0">
                <a:effectLst/>
                <a:ea typeface="Times New Roman" panose="02020603050405020304" pitchFamily="18" charset="0"/>
              </a:rPr>
              <a:t>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6AF1E5DC-1C56-4332-A388-D8BE611DF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485" y="3068960"/>
            <a:ext cx="290703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400"/>
              </a:spcAft>
            </a:pPr>
            <a:r>
              <a:rPr lang="es-ES" sz="1800" b="1" dirty="0" err="1">
                <a:effectLst/>
                <a:latin typeface="Times New Roman" panose="02020603050405020304" pitchFamily="18" charset="0"/>
              </a:rPr>
              <a:t>Unghiuri</a:t>
            </a:r>
            <a:r>
              <a:rPr lang="es-ES" sz="1800" b="1" dirty="0">
                <a:effectLst/>
                <a:latin typeface="Times New Roman" panose="02020603050405020304" pitchFamily="18" charset="0"/>
              </a:rPr>
              <a:t> </a:t>
            </a:r>
            <a:r>
              <a:rPr lang="es-ES" sz="1800" b="1" dirty="0" err="1">
                <a:effectLst/>
                <a:latin typeface="Times New Roman" panose="02020603050405020304" pitchFamily="18" charset="0"/>
              </a:rPr>
              <a:t>suplimentare</a:t>
            </a:r>
            <a:endParaRPr lang="en-US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Două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unghiuri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sunt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numite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suplimentare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atunci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când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suma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lor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este de 180º.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În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figură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unghiurile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α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și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formează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împreună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un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unghi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drept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B34A1534-14D7-4B72-91C4-B77D6300B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322" y="3453436"/>
            <a:ext cx="4915355" cy="183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5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</a:rPr>
              <a:t>Unghiul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geometria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euclidiană</a:t>
            </a:r>
            <a:r>
              <a:rPr lang="en-US" sz="1800" dirty="0">
                <a:effectLst/>
                <a:ea typeface="Tahoma" panose="020B0604030504040204" pitchFamily="34" charset="0"/>
              </a:rPr>
              <a:t>, un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este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figura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formată</a:t>
            </a:r>
            <a:r>
              <a:rPr lang="en-US" sz="1800" dirty="0">
                <a:effectLst/>
                <a:ea typeface="Tahoma" panose="020B0604030504040204" pitchFamily="34" charset="0"/>
              </a:rPr>
              <a:t> din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n-US" sz="1800" dirty="0">
                <a:effectLst/>
                <a:ea typeface="Tahoma" panose="020B0604030504040204" pitchFamily="34" charset="0"/>
              </a:rPr>
              <a:t> raze,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numite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laturile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unghiului</a:t>
            </a:r>
            <a:r>
              <a:rPr lang="en-US" sz="1800" dirty="0">
                <a:effectLst/>
                <a:ea typeface="Tahoma" panose="020B0604030504040204" pitchFamily="34" charset="0"/>
              </a:rPr>
              <a:t>, care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împărtășesc</a:t>
            </a:r>
            <a:r>
              <a:rPr lang="en-US" sz="1800" dirty="0">
                <a:effectLst/>
                <a:ea typeface="Tahoma" panose="020B0604030504040204" pitchFamily="34" charset="0"/>
              </a:rPr>
              <a:t> un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punct</a:t>
            </a:r>
            <a:r>
              <a:rPr lang="en-US" sz="1800" dirty="0">
                <a:effectLst/>
                <a:ea typeface="Tahoma" panose="020B0604030504040204" pitchFamily="34" charset="0"/>
              </a:rPr>
              <a:t> final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comun</a:t>
            </a:r>
            <a:r>
              <a:rPr lang="en-US" sz="1800" dirty="0">
                <a:effectLst/>
                <a:ea typeface="Tahoma" panose="020B0604030504040204" pitchFamily="34" charset="0"/>
              </a:rPr>
              <a:t>,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numit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vârful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unghiului</a:t>
            </a:r>
            <a:r>
              <a:rPr lang="en-US" sz="1800" dirty="0">
                <a:effectLst/>
                <a:ea typeface="Tahoma" panose="020B0604030504040204" pitchFamily="34" charset="0"/>
              </a:rPr>
              <a:t>.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Unghiurile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formate</a:t>
            </a:r>
            <a:r>
              <a:rPr lang="en-US" sz="1800" dirty="0">
                <a:effectLst/>
                <a:ea typeface="Tahoma" panose="020B0604030504040204" pitchFamily="34" charset="0"/>
              </a:rPr>
              <a:t> din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n-US" sz="1800" dirty="0">
                <a:effectLst/>
                <a:ea typeface="Tahoma" panose="020B0604030504040204" pitchFamily="34" charset="0"/>
              </a:rPr>
              <a:t> raze se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află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planul</a:t>
            </a:r>
            <a:r>
              <a:rPr lang="en-US" sz="1800" dirty="0">
                <a:effectLst/>
                <a:ea typeface="Tahoma" panose="020B0604030504040204" pitchFamily="34" charset="0"/>
              </a:rPr>
              <a:t> care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conține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razele</a:t>
            </a:r>
            <a:r>
              <a:rPr lang="en-US" sz="1800" dirty="0">
                <a:effectLst/>
                <a:ea typeface="Tahoma" panose="020B0604030504040204" pitchFamily="34" charset="0"/>
              </a:rPr>
              <a:t>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2F81165-13AE-4726-9B99-05D8D237F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363347"/>
            <a:ext cx="3868131" cy="291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b="1" dirty="0" err="1">
                <a:solidFill>
                  <a:srgbClr val="166C59"/>
                </a:solidFill>
                <a:effectLst/>
                <a:ea typeface="Tahoma" panose="020B0604030504040204" pitchFamily="34" charset="0"/>
              </a:rPr>
              <a:t>Tipuri</a:t>
            </a:r>
            <a:r>
              <a:rPr lang="es-ES" b="1" dirty="0">
                <a:solidFill>
                  <a:srgbClr val="166C59"/>
                </a:solidFill>
                <a:effectLst/>
                <a:ea typeface="Tahoma" panose="020B0604030504040204" pitchFamily="34" charset="0"/>
              </a:rPr>
              <a:t> de </a:t>
            </a:r>
            <a:r>
              <a:rPr lang="es-ES" b="1" dirty="0" err="1">
                <a:solidFill>
                  <a:srgbClr val="166C59"/>
                </a:solidFill>
                <a:effectLst/>
                <a:ea typeface="Tahoma" panose="020B0604030504040204" pitchFamily="34" charset="0"/>
              </a:rPr>
              <a:t>unghiuri</a:t>
            </a:r>
            <a:endParaRPr lang="en-US" dirty="0">
              <a:solidFill>
                <a:srgbClr val="166C59"/>
              </a:solidFill>
              <a:effectLst/>
              <a:ea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Există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șapte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tipuri</a:t>
            </a:r>
            <a:r>
              <a:rPr lang="es-ES" sz="1800" dirty="0">
                <a:effectLst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unghiuri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utilizate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s-ES" sz="1800" dirty="0">
                <a:effectLst/>
                <a:ea typeface="Tahoma" panose="020B0604030504040204" pitchFamily="34" charset="0"/>
              </a:rPr>
              <a:t> mod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obișnuit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matematică</a:t>
            </a:r>
            <a:r>
              <a:rPr lang="es-ES" sz="1800" dirty="0">
                <a:effectLst/>
                <a:ea typeface="Tahoma" panose="020B0604030504040204" pitchFamily="34" charset="0"/>
              </a:rPr>
              <a:t>: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effectLst/>
                <a:ea typeface="Tahoma" panose="020B0604030504040204" pitchFamily="34" charset="0"/>
              </a:rPr>
              <a:t> 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zero</a:t>
            </a:r>
            <a:r>
              <a:rPr lang="es-ES" sz="1800" dirty="0">
                <a:effectLst/>
                <a:ea typeface="Tahoma" panose="020B0604030504040204" pitchFamily="34" charset="0"/>
              </a:rPr>
              <a:t> (0°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ea typeface="Tahoma" panose="020B0604030504040204" pitchFamily="34" charset="0"/>
              </a:rPr>
              <a:t>)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ascuțit</a:t>
            </a:r>
            <a:r>
              <a:rPr lang="es-ES" sz="1800" dirty="0">
                <a:effectLst/>
                <a:ea typeface="Tahoma" panose="020B0604030504040204" pitchFamily="34" charset="0"/>
              </a:rPr>
              <a:t> (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ea typeface="Tahoma" panose="020B0604030504040204" pitchFamily="34" charset="0"/>
              </a:rPr>
              <a:t> de la 0 la 90°)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drept</a:t>
            </a:r>
            <a:r>
              <a:rPr lang="es-ES" sz="1800" dirty="0">
                <a:effectLst/>
                <a:ea typeface="Tahoma" panose="020B0604030504040204" pitchFamily="34" charset="0"/>
              </a:rPr>
              <a:t> (90°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ea typeface="Tahoma" panose="020B0604030504040204" pitchFamily="34" charset="0"/>
              </a:rPr>
              <a:t>)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obtuz</a:t>
            </a:r>
            <a:r>
              <a:rPr lang="es-ES" sz="1800" dirty="0">
                <a:effectLst/>
                <a:ea typeface="Tahoma" panose="020B0604030504040204" pitchFamily="34" charset="0"/>
              </a:rPr>
              <a:t> (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între</a:t>
            </a:r>
            <a:r>
              <a:rPr lang="es-ES" sz="1800" dirty="0">
                <a:effectLst/>
                <a:ea typeface="Tahoma" panose="020B0604030504040204" pitchFamily="34" charset="0"/>
              </a:rPr>
              <a:t> 90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180°)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drept</a:t>
            </a:r>
            <a:r>
              <a:rPr lang="es-ES" sz="1800" dirty="0">
                <a:effectLst/>
                <a:ea typeface="Tahoma" panose="020B0604030504040204" pitchFamily="34" charset="0"/>
              </a:rPr>
              <a:t> (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ea typeface="Tahoma" panose="020B0604030504040204" pitchFamily="34" charset="0"/>
              </a:rPr>
              <a:t> 180°)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reflex</a:t>
            </a:r>
            <a:r>
              <a:rPr lang="es-ES" sz="1800" dirty="0">
                <a:effectLst/>
                <a:ea typeface="Tahoma" panose="020B0604030504040204" pitchFamily="34" charset="0"/>
              </a:rPr>
              <a:t> (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între</a:t>
            </a:r>
            <a:r>
              <a:rPr lang="es-ES" sz="1800" dirty="0">
                <a:effectLst/>
                <a:ea typeface="Tahoma" panose="020B0604030504040204" pitchFamily="34" charset="0"/>
              </a:rPr>
              <a:t> 180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360°)</a:t>
            </a:r>
            <a:endParaRPr lang="en-US" sz="1800" dirty="0">
              <a:effectLst/>
              <a:ea typeface="Tahom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complet</a:t>
            </a:r>
            <a:r>
              <a:rPr lang="en-US" sz="1800" dirty="0">
                <a:effectLst/>
                <a:ea typeface="Tahoma" panose="020B0604030504040204" pitchFamily="34" charset="0"/>
              </a:rPr>
              <a:t> (360°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în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măsură</a:t>
            </a:r>
            <a:r>
              <a:rPr lang="en-US" sz="1800" dirty="0">
                <a:effectLst/>
                <a:ea typeface="Tahoma" panose="020B060403050404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</a:rPr>
              <a:t>Unghiul zero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Cele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raze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ale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unghiului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fac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o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înclinare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zero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grade una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cu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cealaltă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.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Razele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se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suprapun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.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Aici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,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Unghiul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AOB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denotă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zero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 grade ca </a:t>
            </a:r>
            <a:r>
              <a:rPr lang="es-ES" sz="1800" dirty="0" err="1">
                <a:effectLst/>
                <a:latin typeface="+mj-lt"/>
                <a:ea typeface="Tahoma" panose="020B0604030504040204" pitchFamily="34" charset="0"/>
              </a:rPr>
              <a:t>măsură</a:t>
            </a:r>
            <a:r>
              <a:rPr lang="es-ES" sz="1800" dirty="0">
                <a:effectLst/>
                <a:latin typeface="+mj-lt"/>
                <a:ea typeface="Tahoma" panose="020B0604030504040204" pitchFamily="34" charset="0"/>
              </a:rPr>
              <a:t>.</a:t>
            </a:r>
            <a:endParaRPr lang="en-US" sz="1800" dirty="0">
              <a:effectLst/>
              <a:latin typeface="+mj-lt"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25CE0860-48E5-414A-8489-1D4F4D790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647" y="3284984"/>
            <a:ext cx="4830706" cy="188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</a:rPr>
              <a:t>Unghiul ascuţit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ahoma" panose="020B0604030504040204" pitchFamily="34" charset="0"/>
              </a:rPr>
              <a:t>Orice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care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este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n-US" sz="1800" dirty="0">
                <a:effectLst/>
                <a:ea typeface="Tahoma" panose="020B0604030504040204" pitchFamily="34" charset="0"/>
              </a:rPr>
              <a:t> mic de 90°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este</a:t>
            </a:r>
            <a:r>
              <a:rPr lang="en-US" sz="1800" dirty="0">
                <a:effectLst/>
                <a:ea typeface="Tahoma" panose="020B0604030504040204" pitchFamily="34" charset="0"/>
              </a:rPr>
              <a:t> un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ascuțit</a:t>
            </a:r>
            <a:r>
              <a:rPr lang="en-US" sz="1800" dirty="0">
                <a:effectLst/>
                <a:ea typeface="Tahoma" panose="020B0604030504040204" pitchFamily="34" charset="0"/>
              </a:rPr>
              <a:t>.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Dacă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n-US" sz="1800" dirty="0">
                <a:effectLst/>
                <a:ea typeface="Tahoma" panose="020B0604030504040204" pitchFamily="34" charset="0"/>
              </a:rPr>
              <a:t> raze se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intersectează</a:t>
            </a:r>
            <a:r>
              <a:rPr lang="en-US" sz="1800" dirty="0">
                <a:effectLst/>
                <a:ea typeface="Tahoma" panose="020B0604030504040204" pitchFamily="34" charset="0"/>
              </a:rPr>
              <a:t> la un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vârf</a:t>
            </a:r>
            <a:r>
              <a:rPr lang="en-US" sz="1800" dirty="0">
                <a:effectLst/>
                <a:ea typeface="Tahoma" panose="020B0604030504040204" pitchFamily="34" charset="0"/>
              </a:rPr>
              <a:t>,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formând</a:t>
            </a:r>
            <a:r>
              <a:rPr lang="en-US" sz="1800" dirty="0">
                <a:effectLst/>
                <a:ea typeface="Tahoma" panose="020B0604030504040204" pitchFamily="34" charset="0"/>
              </a:rPr>
              <a:t> un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n-US" sz="1800" dirty="0">
                <a:effectLst/>
                <a:ea typeface="Tahoma" panose="020B0604030504040204" pitchFamily="34" charset="0"/>
              </a:rPr>
              <a:t> mic de 90°, se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formează</a:t>
            </a:r>
            <a:r>
              <a:rPr lang="en-US" sz="1800" dirty="0">
                <a:effectLst/>
                <a:ea typeface="Tahoma" panose="020B0604030504040204" pitchFamily="34" charset="0"/>
              </a:rPr>
              <a:t> un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ascuțit</a:t>
            </a:r>
            <a:r>
              <a:rPr lang="en-US" sz="1800" dirty="0">
                <a:effectLst/>
                <a:ea typeface="Tahoma" panose="020B0604030504040204" pitchFamily="34" charset="0"/>
              </a:rPr>
              <a:t>.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FB089F08-5F4E-4D73-997D-0A0934365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309" y="3068960"/>
            <a:ext cx="3881381" cy="279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  <a:latin typeface="+mn-lt"/>
              </a:rPr>
              <a:t>Unghiul drept</a:t>
            </a:r>
            <a:endParaRPr lang="el-GR" b="1" dirty="0">
              <a:solidFill>
                <a:srgbClr val="166C59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ea typeface="Tahoma" panose="020B0604030504040204" pitchFamily="34" charset="0"/>
              </a:rPr>
              <a:t>Dacă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unghiul</a:t>
            </a:r>
            <a:r>
              <a:rPr lang="en-US" sz="1800" dirty="0">
                <a:effectLst/>
                <a:ea typeface="Tahoma" panose="020B0604030504040204" pitchFamily="34" charset="0"/>
              </a:rPr>
              <a:t> format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între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n-US" sz="1800" dirty="0">
                <a:effectLst/>
                <a:ea typeface="Tahoma" panose="020B0604030504040204" pitchFamily="34" charset="0"/>
              </a:rPr>
              <a:t> raze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este</a:t>
            </a:r>
            <a:r>
              <a:rPr lang="en-US" sz="1800" dirty="0">
                <a:effectLst/>
                <a:ea typeface="Tahoma" panose="020B0604030504040204" pitchFamily="34" charset="0"/>
              </a:rPr>
              <a:t> exact de 90°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atunci</a:t>
            </a:r>
            <a:r>
              <a:rPr lang="en-US" sz="1800" dirty="0">
                <a:effectLst/>
                <a:ea typeface="Tahoma" panose="020B0604030504040204" pitchFamily="34" charset="0"/>
              </a:rPr>
              <a:t> se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numește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drept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sau</a:t>
            </a:r>
            <a:r>
              <a:rPr lang="en-US" sz="1800" dirty="0">
                <a:effectLst/>
                <a:ea typeface="Tahoma" panose="020B0604030504040204" pitchFamily="34" charset="0"/>
              </a:rPr>
              <a:t> </a:t>
            </a:r>
            <a:r>
              <a:rPr lang="en-U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n-US" sz="1800" dirty="0">
                <a:effectLst/>
                <a:ea typeface="Tahoma" panose="020B0604030504040204" pitchFamily="34" charset="0"/>
              </a:rPr>
              <a:t> de 90°.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6535D3AE-17AA-4939-8ABF-866BCD112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463592"/>
            <a:ext cx="3996112" cy="314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</a:rPr>
              <a:t>Unghiul obtuz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 err="1">
                <a:effectLst/>
                <a:ea typeface="Tahoma" panose="020B0604030504040204" pitchFamily="34" charset="0"/>
              </a:rPr>
              <a:t>Orice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care este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s-ES" sz="1800" dirty="0">
                <a:effectLst/>
                <a:ea typeface="Tahoma" panose="020B0604030504040204" pitchFamily="34" charset="0"/>
              </a:rPr>
              <a:t> mare de 90° dar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mic</a:t>
            </a:r>
            <a:r>
              <a:rPr lang="es-ES" sz="1800" dirty="0">
                <a:effectLst/>
                <a:ea typeface="Tahoma" panose="020B0604030504040204" pitchFamily="34" charset="0"/>
              </a:rPr>
              <a:t> de 180° este un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obtuz</a:t>
            </a:r>
            <a:r>
              <a:rPr lang="es-ES" sz="1800" dirty="0">
                <a:effectLst/>
                <a:ea typeface="Tahoma" panose="020B0604030504040204" pitchFamily="34" charset="0"/>
              </a:rPr>
              <a:t>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58C09FBA-3DA5-46B9-8DAC-84484FD7B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852936"/>
            <a:ext cx="5038880" cy="270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</a:rPr>
              <a:t>Unghiul drept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effectLst/>
                <a:ea typeface="Tahoma" panose="020B0604030504040204" pitchFamily="34" charset="0"/>
              </a:rPr>
              <a:t>Un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drept</a:t>
            </a:r>
            <a:r>
              <a:rPr lang="es-ES" sz="1800" dirty="0">
                <a:effectLst/>
                <a:ea typeface="Tahoma" panose="020B0604030504040204" pitchFamily="34" charset="0"/>
              </a:rPr>
              <a:t> este o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linie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dreaptă</a:t>
            </a:r>
            <a:r>
              <a:rPr lang="es-ES" sz="1800" dirty="0">
                <a:effectLst/>
                <a:ea typeface="Tahoma" panose="020B0604030504040204" pitchFamily="34" charset="0"/>
              </a:rPr>
              <a:t>,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iar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unghiul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format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între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raze</a:t>
            </a:r>
            <a:r>
              <a:rPr lang="es-ES" sz="1800" dirty="0">
                <a:effectLst/>
                <a:ea typeface="Tahoma" panose="020B0604030504040204" pitchFamily="34" charset="0"/>
              </a:rPr>
              <a:t> este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exact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egal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cu</a:t>
            </a:r>
            <a:r>
              <a:rPr lang="es-ES" sz="1800" dirty="0">
                <a:effectLst/>
                <a:ea typeface="Tahoma" panose="020B0604030504040204" pitchFamily="34" charset="0"/>
              </a:rPr>
              <a:t> 180°. La un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drept</a:t>
            </a:r>
            <a:r>
              <a:rPr lang="es-ES" sz="1800" dirty="0">
                <a:effectLst/>
                <a:ea typeface="Tahoma" panose="020B0604030504040204" pitchFamily="34" charset="0"/>
              </a:rPr>
              <a:t>, cele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două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raze</a:t>
            </a:r>
            <a:r>
              <a:rPr lang="es-ES" sz="1800" dirty="0">
                <a:effectLst/>
                <a:ea typeface="Tahoma" panose="020B0604030504040204" pitchFamily="34" charset="0"/>
              </a:rPr>
              <a:t> sunt opuse una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față</a:t>
            </a:r>
            <a:r>
              <a:rPr lang="es-ES" sz="1800" dirty="0">
                <a:effectLst/>
                <a:ea typeface="Tahoma" panose="020B0604030504040204" pitchFamily="34" charset="0"/>
              </a:rPr>
              <a:t> de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cealaltă</a:t>
            </a:r>
            <a:r>
              <a:rPr lang="es-ES" sz="1800" dirty="0">
                <a:effectLst/>
                <a:ea typeface="Tahoma" panose="020B0604030504040204" pitchFamily="34" charset="0"/>
              </a:rPr>
              <a:t>.</a:t>
            </a:r>
            <a:endParaRPr lang="en-US" sz="1800" dirty="0">
              <a:effectLst/>
              <a:ea typeface="Tahoma" panose="020B0604030504040204" pitchFamily="34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55853848-5330-48C5-B1A4-4743C672F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377" y="3649905"/>
            <a:ext cx="5399245" cy="159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166C59"/>
                </a:solidFill>
              </a:rPr>
              <a:t>Unghiul reflex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sz="1800" dirty="0">
                <a:effectLst/>
                <a:ea typeface="Tahoma" panose="020B0604030504040204" pitchFamily="34" charset="0"/>
              </a:rPr>
              <a:t>Un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care este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s-ES" sz="1800" dirty="0">
                <a:effectLst/>
                <a:ea typeface="Tahoma" panose="020B0604030504040204" pitchFamily="34" charset="0"/>
              </a:rPr>
              <a:t> mare de 180°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și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mai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mic</a:t>
            </a:r>
            <a:r>
              <a:rPr lang="es-ES" sz="1800" dirty="0">
                <a:effectLst/>
                <a:ea typeface="Tahoma" panose="020B0604030504040204" pitchFamily="34" charset="0"/>
              </a:rPr>
              <a:t> de 360° se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numește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unghi</a:t>
            </a:r>
            <a:r>
              <a:rPr lang="es-ES" sz="1800" dirty="0">
                <a:effectLst/>
                <a:ea typeface="Tahoma" panose="020B0604030504040204" pitchFamily="34" charset="0"/>
              </a:rPr>
              <a:t> </a:t>
            </a:r>
            <a:r>
              <a:rPr lang="es-ES" sz="1800" dirty="0" err="1">
                <a:effectLst/>
                <a:ea typeface="Tahoma" panose="020B0604030504040204" pitchFamily="34" charset="0"/>
              </a:rPr>
              <a:t>reflex</a:t>
            </a:r>
            <a:r>
              <a:rPr lang="es-ES" sz="1800" dirty="0">
                <a:effectLst/>
                <a:ea typeface="Tahoma" panose="020B0604030504040204" pitchFamily="34" charset="0"/>
              </a:rPr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25A9477-D7A2-451E-A4B9-A7A1AAFAD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780928"/>
            <a:ext cx="5299000" cy="272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762</Words>
  <Application>Microsoft Office PowerPoint</Application>
  <PresentationFormat>On-screen Show (4:3)</PresentationFormat>
  <Paragraphs>47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Adobe Heiti Std R</vt:lpstr>
      <vt:lpstr>Arial</vt:lpstr>
      <vt:lpstr>Calibri</vt:lpstr>
      <vt:lpstr>Tahoma</vt:lpstr>
      <vt:lpstr>Times New Roman</vt:lpstr>
      <vt:lpstr>Office Theme</vt:lpstr>
      <vt:lpstr>Relații între unghiuri</vt:lpstr>
      <vt:lpstr>Unghiul</vt:lpstr>
      <vt:lpstr>Tipuri de unghiuri</vt:lpstr>
      <vt:lpstr>Unghiul zero</vt:lpstr>
      <vt:lpstr>Unghiul ascuţit</vt:lpstr>
      <vt:lpstr>Unghiul drept</vt:lpstr>
      <vt:lpstr>Unghiul obtuz</vt:lpstr>
      <vt:lpstr>Unghiul drept</vt:lpstr>
      <vt:lpstr>Unghiul reflex</vt:lpstr>
      <vt:lpstr>Unghiul complet</vt:lpstr>
      <vt:lpstr>Relații între unghiuri</vt:lpstr>
      <vt:lpstr>Unghiuri congruente</vt:lpstr>
      <vt:lpstr>Unghiuri opuse vertical</vt:lpstr>
      <vt:lpstr>Unghiuri corespondente</vt:lpstr>
      <vt:lpstr>Unghiuri externe alternative</vt:lpstr>
      <vt:lpstr>Unghiuri interne alternative</vt:lpstr>
      <vt:lpstr>Unghiuri adiacente</vt:lpstr>
      <vt:lpstr>Unghiuri complementare</vt:lpstr>
      <vt:lpstr>Unghiuri suplimentare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PC</dc:creator>
  <cp:keywords/>
  <dc:description/>
  <cp:lastModifiedBy>Ioana-Alina Zidaru</cp:lastModifiedBy>
  <cp:revision>21</cp:revision>
  <dcterms:created xsi:type="dcterms:W3CDTF">2016-10-07T11:12:08Z</dcterms:created>
  <dcterms:modified xsi:type="dcterms:W3CDTF">2023-01-27T19:52:01Z</dcterms:modified>
  <cp:category/>
</cp:coreProperties>
</file>