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6" r:id="rId20"/>
    <p:sldId id="287" r:id="rId21"/>
    <p:sldId id="290" r:id="rId22"/>
    <p:sldId id="291" r:id="rId23"/>
    <p:sldId id="292" r:id="rId24"/>
    <p:sldId id="300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258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266" r:id="rId56"/>
    <p:sldId id="267" r:id="rId57"/>
    <p:sldId id="333" r:id="rId58"/>
    <p:sldId id="269" r:id="rId59"/>
    <p:sldId id="334" r:id="rId60"/>
    <p:sldId id="335" r:id="rId61"/>
    <p:sldId id="336" r:id="rId62"/>
    <p:sldId id="337" r:id="rId6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48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25.01.2023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953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643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93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06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mquest.ro/home/ch?c=6" TargetMode="External"/><Relationship Id="rId2" Type="http://schemas.openxmlformats.org/officeDocument/2006/relationships/hyperlink" Target="https://mquest.ro/home/learnunitnew?id=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oalaintuitext.ro/blog/matematica-clasa-a-iii-a-2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498"/>
            <a:ext cx="8229600" cy="1143000"/>
          </a:xfrm>
        </p:spPr>
        <p:txBody>
          <a:bodyPr/>
          <a:lstStyle/>
          <a:p>
            <a:pPr algn="ctr"/>
            <a:r>
              <a:rPr lang="en-US" b="1" dirty="0" err="1"/>
              <a:t>Ce</a:t>
            </a:r>
            <a:r>
              <a:rPr lang="en-US" b="1" dirty="0"/>
              <a:t> </a:t>
            </a:r>
            <a:r>
              <a:rPr lang="en-US" b="1" dirty="0" err="1"/>
              <a:t>sunt</a:t>
            </a:r>
            <a:r>
              <a:rPr lang="en-US" b="1" dirty="0"/>
              <a:t> </a:t>
            </a:r>
            <a:r>
              <a:rPr lang="en-US" b="1" dirty="0" err="1"/>
              <a:t>frac</a:t>
            </a:r>
            <a:r>
              <a:rPr lang="ro-RO" b="1" dirty="0"/>
              <a:t>țiile</a:t>
            </a:r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9C3A-5061-E58C-2854-B26DC8C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589" y="75846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Schimbări</a:t>
            </a:r>
            <a:r>
              <a:rPr lang="en-GB" b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formă</a:t>
            </a:r>
            <a:r>
              <a:rPr lang="en-GB" b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b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b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simplificarea</a:t>
            </a:r>
            <a:r>
              <a:rPr lang="en-GB" b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endParaRPr lang="ro-RO" b="1" dirty="0">
              <a:solidFill>
                <a:srgbClr val="2E74B5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>
              <a:lnSpc>
                <a:spcPct val="120000"/>
              </a:lnSpc>
              <a:spcBef>
                <a:spcPts val="0"/>
              </a:spcBef>
              <a:buNone/>
            </a:pPr>
            <a:endParaRPr lang="ro-RO" b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Schimbări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formă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extragem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avem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cantitate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atunci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Conform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celor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afirmate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... 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...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3998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CC22D-F32E-F01D-172C-33672455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23" y="87958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simplificarea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sunt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respectiv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spunem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s-a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None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(8 × 5)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(9 × 5)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caz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spunem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exact,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înmulțind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323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4BE0-5710-53BD-BBC0-6DAC33FAA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435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Amplificarea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înseamnă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înmulțirea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diferit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zero,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generând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 × c)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/ 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 × c)</a:t>
            </a:r>
            <a:endParaRPr lang="ro-RO" baseline="-250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amplificării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înseamnă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zero,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această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generând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 : c)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 : c)</a:t>
            </a:r>
            <a:endParaRPr lang="ro-RO" baseline="-250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20000"/>
              </a:lnSpc>
              <a:spcBef>
                <a:spcPts val="0"/>
              </a:spcBef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 × 3)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(7 × 3)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o-RO" baseline="-250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stânga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dreapta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iar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dreapta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stânga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15979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pot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" marR="108585" indent="234315" algn="just">
              <a:lnSpc>
                <a:spcPct val="107000"/>
              </a:lnSpc>
              <a:spcAft>
                <a:spcPts val="600"/>
              </a:spcAft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 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coprime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singurul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factor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indent="234315"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nu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din moment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16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4.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schimb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din moment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singurul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factor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concluzie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orice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conțin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1,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sunt coprime.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5FE3-F1D6-4AA4-C98D-86FC790D9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algn="ctr"/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Învață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cum se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ireductibile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CMMDC.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</a:t>
            </a:r>
            <a:endParaRPr lang="ro-RO" sz="2800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o-RO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Simplificarea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endParaRPr lang="ro-RO" sz="2800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învățăm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printr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-un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i="1" kern="1400" spc="-38" dirty="0" err="1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sz="2800" b="1" i="1" kern="1400" spc="-38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12/16</a:t>
            </a:r>
            <a:endParaRPr lang="ro-RO" sz="2800" kern="1400" spc="-38" dirty="0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74484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FA0D-AE97-ED7B-51E9-775EF7AFB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3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deasupra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12,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16,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ne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deasupra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12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16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: 16 = 0,75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Observăm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fără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rest la 2,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așa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 : 2)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(16 : 2)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ca:</a:t>
            </a:r>
            <a:r>
              <a:rPr lang="ro-RO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: 8 = 0,75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10000"/>
              </a:lnSpc>
              <a:spcBef>
                <a:spcPts val="0"/>
              </a:spcBef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Observăm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0,75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6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9DF27-4F8F-8672-F4C3-0475DA8C7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la care s-au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împărțit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alcătuiesc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acum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egal cu 6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egal cu 8.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Observăm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6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8, 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împart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iarăși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fără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rest la 2 (au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 2),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așa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împărțim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2:</a:t>
            </a:r>
            <a:r>
              <a:rPr lang="ro-RO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 : 2)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(8 : 2)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¾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ca: </a:t>
            </a:r>
            <a:r>
              <a:rPr lang="ro-RO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: 4 = 0,75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obținută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așadar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4080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521E3-6894-289A-3767-E7FD98534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plus,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numește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ireductibilă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forma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fiind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coprime (prime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între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au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afară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1.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669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6FE6C-CEF7-E86F-435B-31C08E32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35719" marR="35719" algn="just">
              <a:lnSpc>
                <a:spcPct val="120000"/>
              </a:lnSpc>
              <a:spcBef>
                <a:spcPts val="0"/>
              </a:spcBef>
            </a:pP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Cum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simplificăm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fracția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i="1" baseline="30000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la forma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b="1" i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b="1" i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20000"/>
              </a:lnSpc>
              <a:spcBef>
                <a:spcPts val="0"/>
              </a:spcBef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CMMDC.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ireductibilă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lor,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(12; 16). 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20000"/>
              </a:lnSpc>
              <a:spcBef>
                <a:spcPts val="0"/>
              </a:spcBef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Descompunerea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O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modalitate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vezi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jos.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descompuși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produse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= 2 × 2 × 3 = 2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3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 = 2 × 2 × 2 × 2 = 2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CMMDC (12; 16) 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înmulțind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toți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(care se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găsesc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la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puterile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astfel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 (12; 16) = (2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× 3; 2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= 2</a:t>
            </a:r>
            <a:r>
              <a:rPr lang="en-GB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= 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32798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4D91-255B-4AE1-F784-AD35E7F5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6863"/>
            <a:ext cx="8229600" cy="4525963"/>
          </a:xfrm>
        </p:spPr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CMMMC, al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tuturor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b="1" i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noul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sub forma de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scrierea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exponenți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înmulțeșțe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apar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descompunerea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48371" y="4818376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1025" name="Picture 1" descr="Fraction Vector Art, Icons, and Graphics for Free Download">
            <a:extLst>
              <a:ext uri="{FF2B5EF4-FFF2-40B4-BE49-F238E27FC236}">
                <a16:creationId xmlns:a16="http://schemas.microsoft.com/office/drawing/2014/main" id="{4BBC0C57-A7DA-47C3-0310-3FDB1F69F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271" y="1000518"/>
            <a:ext cx="3504396" cy="210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90B2558-DD7E-0577-D02A-2CBC6695F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595" y="282615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1A13E-A085-3ACA-E9E3-4ACEF3963C73}"/>
              </a:ext>
            </a:extLst>
          </p:cNvPr>
          <p:cNvSpPr txBox="1"/>
          <p:nvPr/>
        </p:nvSpPr>
        <p:spPr>
          <a:xfrm>
            <a:off x="931826" y="3433381"/>
            <a:ext cx="669690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2000" dirty="0">
                <a:solidFill>
                  <a:srgbClr val="0070C0"/>
                </a:solidFill>
              </a:rPr>
              <a:t>Ce reprezintă fracțiile ordinare?</a:t>
            </a:r>
          </a:p>
          <a:p>
            <a:endParaRPr lang="ro-RO" sz="2000" dirty="0">
              <a:solidFill>
                <a:srgbClr val="0070C0"/>
              </a:solidFill>
            </a:endParaRPr>
          </a:p>
          <a:p>
            <a:pPr algn="ctr"/>
            <a:r>
              <a:rPr lang="ro-RO" sz="2000" dirty="0"/>
              <a:t>Dacă avem de impărțit în mod egal 6 mere la 3 copii, atunci efectuăm operația:</a:t>
            </a:r>
          </a:p>
          <a:p>
            <a:pPr algn="ctr"/>
            <a:r>
              <a:rPr lang="ro-RO" sz="2000" dirty="0"/>
              <a:t>6 : 3 = 2</a:t>
            </a:r>
          </a:p>
          <a:p>
            <a:pPr algn="ctr"/>
            <a:r>
              <a:rPr lang="ro-RO" sz="2000" dirty="0"/>
              <a:t>astfel știm că fiecare copil va primi 2 mere.</a:t>
            </a:r>
          </a:p>
          <a:p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4104-1F7F-07A3-BE5F-7BE0A921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amplificându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-le.</a:t>
            </a:r>
            <a:endParaRPr lang="ro-RO" b="1" i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zero,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 de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cu "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al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punctul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anterior. 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Font typeface="Symbol" panose="05050102010706020507" pitchFamily="18" charset="2"/>
              <a:buChar char=""/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modifică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ci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doar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6027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5CA1E-553D-8114-258D-D2490768A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691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notație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exponențială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 = 3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5;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 = 3 × 5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CMMDC, al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 (45; 75) = CMMDC (3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× 5; 3 × 5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 3 × 5;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Împarte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CMMDC: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(32 × 5)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× 5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((32 × 5) : (3 × 5))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((3 × 5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: (3 × 5))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sunt: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sunt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celor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inițiale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fiecare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avănd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aceeași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inițială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≈ 0,67;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≈ 0,67;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0,6; </a:t>
            </a:r>
            <a:r>
              <a:rPr lang="en-GB" sz="1600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600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0,6;</a:t>
            </a:r>
            <a:endParaRPr lang="ro-RO" sz="1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68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760A0-13BC-A637-333E-3515A62B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6"/>
            <a:ext cx="8229600" cy="4525963"/>
          </a:xfrm>
        </p:spPr>
        <p:txBody>
          <a:bodyPr/>
          <a:lstStyle/>
          <a:p>
            <a:pPr marL="0" marR="35719" indent="0" algn="just">
              <a:spcBef>
                <a:spcPts val="0"/>
              </a:spcBef>
              <a:buNone/>
            </a:pP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Calculăm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CMMMC, al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tuturor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i="1" dirty="0" err="1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simplificate</a:t>
            </a:r>
            <a:r>
              <a:rPr lang="en-GB" sz="2000" b="1" i="1" dirty="0">
                <a:solidFill>
                  <a:srgbClr val="2E74B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spcBef>
                <a:spcPts val="0"/>
              </a:spcBef>
              <a:buNone/>
            </a:pP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noul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comparate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spcBef>
                <a:spcPts val="0"/>
              </a:spcBef>
              <a:buNone/>
            </a:pP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CMMMC,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descompunem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 forma de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produse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scrierea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exponenți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înmulțim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toți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</a:t>
            </a: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98596" lvl="1" indent="0" algn="just">
              <a:spcBef>
                <a:spcPts val="0"/>
              </a:spcBef>
              <a:buSzPts val="1000"/>
              <a:buNone/>
              <a:tabLst>
                <a:tab pos="685800" algn="l"/>
              </a:tabLst>
            </a:pP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0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0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3,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prim, nu se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alți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98596" lvl="1" indent="0" algn="just">
              <a:spcBef>
                <a:spcPts val="0"/>
              </a:spcBef>
              <a:buSzPts val="1000"/>
              <a:buNone/>
              <a:tabLst>
                <a:tab pos="685800" algn="l"/>
              </a:tabLst>
            </a:pP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0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0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5,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prim, nu se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descompune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alți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spcBef>
                <a:spcPts val="0"/>
              </a:spcBef>
              <a:buNone/>
            </a:pPr>
            <a:r>
              <a:rPr lang="en-GB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CMMMC (3, 5) = 3 × 5 = 15.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238336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3D23-D9BB-2D9D-6ACD-954ADD6CA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7"/>
            <a:ext cx="8229600" cy="4525963"/>
          </a:xfrm>
        </p:spPr>
        <p:txBody>
          <a:bodyPr>
            <a:noAutofit/>
          </a:bodyPr>
          <a:lstStyle/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Aducem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același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amplificându</a:t>
            </a:r>
            <a:r>
              <a:rPr lang="en-GB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-le.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înmulțește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zero,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 de </a:t>
            </a: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Calculăm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4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împărțind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mic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multiplu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CMMMC, la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98596" lvl="1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6858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prima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15 : 3 = 5;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98596" lvl="1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685800" algn="l"/>
              </a:tabLst>
            </a:pP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15 : 5 = 3.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98596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amplifică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"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factorul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propriu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sus: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devine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× 2)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 × 3)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doua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devine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× 3)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/ 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× 5)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fel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cazul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simplificării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 se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modifică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valorile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fracțiilor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ci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doar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niște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≈ 0,67;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≈ 0,67;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6203" indent="0" algn="just">
              <a:lnSpc>
                <a:spcPct val="120000"/>
              </a:lnSpc>
              <a:spcBef>
                <a:spcPts val="0"/>
              </a:spcBef>
              <a:buSzPts val="1000"/>
              <a:buNone/>
              <a:tabLst>
                <a:tab pos="342900" algn="l"/>
              </a:tabLst>
            </a:pP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0,6; </a:t>
            </a:r>
            <a:r>
              <a:rPr lang="en-GB" sz="1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0,6.</a:t>
            </a:r>
            <a:endParaRPr lang="ro-RO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1400" dirty="0"/>
          </a:p>
        </p:txBody>
      </p:sp>
    </p:spTree>
    <p:extLst>
      <p:ext uri="{BB962C8B-B14F-4D97-AF65-F5344CB8AC3E}">
        <p14:creationId xmlns:p14="http://schemas.microsoft.com/office/powerpoint/2010/main" val="98756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aduna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au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diferiți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trebuie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aduse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Cum se face?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Simplifică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forma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echivalentă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cea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simplă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i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Descompune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fiecărei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SzPts val="1000"/>
              <a:buNone/>
              <a:tabLst>
                <a:tab pos="342900" algn="l"/>
              </a:tabLst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CMMDC,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fiecărei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  <a:buSzPts val="1000"/>
              <a:buNone/>
              <a:tabLst>
                <a:tab pos="342900" algn="l"/>
              </a:tabLs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produsul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tuturor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factorilor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ai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puterile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Împarte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divizor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comun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după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operațiune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forma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echivalentă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ECFFF-8186-14C6-E942-C61B8880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730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o-RO" dirty="0"/>
              <a:t>Un exemplu de adunare de fracții care au numitori diferiți, cu explicații</a:t>
            </a:r>
          </a:p>
          <a:p>
            <a:pPr marL="0" indent="0">
              <a:buNone/>
            </a:pPr>
            <a:r>
              <a:rPr lang="ro-RO" dirty="0"/>
              <a:t>6/90 + 16/24 + 30/75 = ?</a:t>
            </a:r>
          </a:p>
          <a:p>
            <a:pPr marL="0" indent="0">
              <a:buNone/>
            </a:pPr>
            <a:r>
              <a:rPr lang="ro-RO" dirty="0"/>
              <a:t>1. Simplifică fracțiile la forma echivalentă cea mai simplă:</a:t>
            </a:r>
          </a:p>
          <a:p>
            <a:pPr marL="0" indent="0">
              <a:buNone/>
            </a:pPr>
            <a:r>
              <a:rPr lang="ro-RO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30/75 = (2 × 3 × 5) / (3 × 52) = ((2 × 3 × 5) : (3 × 5)) / ((3 × 52) : (3 × 5)) = 2/5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Fracțiile simplificate: 6/90 + 16/24 + 30/75 = 1/15 + 2/3 + 2/5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14269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FC4E9-901B-3911-AD21-DA69693E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o-RO" dirty="0"/>
              <a:t>2. Calculează cel mai mic multiplu comun, CMMMC, al noilor numitori ai fracțiilor simplificate:</a:t>
            </a:r>
          </a:p>
          <a:p>
            <a:pPr marL="0" indent="0">
              <a:buNone/>
            </a:pPr>
            <a:r>
              <a:rPr lang="ro-RO" dirty="0"/>
              <a:t>Descompune noii numitori ai fracțiilor simplificate și înmulțește toți factorii primi unici conținuți, la puterile cele mai mari.</a:t>
            </a:r>
          </a:p>
          <a:p>
            <a:pPr marL="0" indent="0">
              <a:buNone/>
            </a:pPr>
            <a:r>
              <a:rPr lang="ro-RO" dirty="0"/>
              <a:t>15 = 3 × 5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3 e număr prim, nu se mai poate descompune în alți factori primi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5 e număr prim, nu se poate descompune în alți factori primi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CMMMC (15, 3, 5) = CMMMC (3 × 5, 3, 5) = 3 × 5 = 15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00553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C2AC-DA36-A7D4-9D8D-361E1EDA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sz="2400" dirty="0"/>
              <a:t>3. Calculează factorul de amplificare al fiecărei fracții:</a:t>
            </a:r>
          </a:p>
          <a:p>
            <a:pPr marL="0" indent="0">
              <a:buNone/>
            </a:pPr>
            <a:r>
              <a:rPr lang="ro-RO" sz="2400" dirty="0"/>
              <a:t>Împarte cel mai mic multiplu comun, CMMMC, la numitorul fiecărei fracții.</a:t>
            </a:r>
          </a:p>
          <a:p>
            <a:pPr marL="0" indent="0">
              <a:buNone/>
            </a:pPr>
            <a:r>
              <a:rPr lang="ro-RO" sz="2400" dirty="0"/>
              <a:t>Pentru prima fracție: 15 : 15 = 1</a:t>
            </a:r>
          </a:p>
          <a:p>
            <a:pPr marL="0" indent="0">
              <a:buNone/>
            </a:pPr>
            <a:r>
              <a:rPr lang="ro-RO" sz="2400" dirty="0"/>
              <a:t>________________________________________</a:t>
            </a:r>
          </a:p>
          <a:p>
            <a:pPr marL="0" indent="0">
              <a:buNone/>
            </a:pPr>
            <a:r>
              <a:rPr lang="ro-RO" sz="2400" dirty="0"/>
              <a:t>Pentru a doua fracție: 15 : 3 = 5</a:t>
            </a:r>
          </a:p>
          <a:p>
            <a:pPr marL="0" indent="0">
              <a:buNone/>
            </a:pPr>
            <a:r>
              <a:rPr lang="ro-RO" sz="2400" dirty="0"/>
              <a:t>________________________________________</a:t>
            </a:r>
          </a:p>
          <a:p>
            <a:pPr marL="0" indent="0">
              <a:buNone/>
            </a:pPr>
            <a:r>
              <a:rPr lang="ro-RO" sz="2400" dirty="0"/>
              <a:t>Pentru a treia fracție: 15 : 5 = 3</a:t>
            </a:r>
          </a:p>
          <a:p>
            <a:pPr marL="0" indent="0">
              <a:buNone/>
            </a:pP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18826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B412-9D6D-67A0-4D07-977C4EC0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sz="2400" dirty="0"/>
              <a:t>4. Amplifică fiecare fracție:</a:t>
            </a:r>
          </a:p>
          <a:p>
            <a:pPr marL="0" indent="0">
              <a:buNone/>
            </a:pPr>
            <a:r>
              <a:rPr lang="ro-RO" sz="2400" dirty="0"/>
              <a:t>Înmulțește numărătorul și numitorul fiecărei fracții cu "factorul de amplificare" propriu.</a:t>
            </a:r>
          </a:p>
          <a:p>
            <a:pPr marL="0" indent="0">
              <a:buNone/>
            </a:pPr>
            <a:r>
              <a:rPr lang="ro-RO" sz="2400" dirty="0"/>
              <a:t>•	Prima fracție rămâne neschimbată: 1/15 = (1 × 1)/(1 × 15) = 1/15</a:t>
            </a:r>
          </a:p>
          <a:p>
            <a:pPr marL="0" indent="0">
              <a:buNone/>
            </a:pPr>
            <a:r>
              <a:rPr lang="ro-RO" sz="2400" dirty="0"/>
              <a:t>________________________________________</a:t>
            </a:r>
          </a:p>
          <a:p>
            <a:pPr marL="0" indent="0">
              <a:buNone/>
            </a:pPr>
            <a:r>
              <a:rPr lang="ro-RO" sz="2400" dirty="0"/>
              <a:t>A doua fracție devine: 2/3 = (5 × 2)/(5 × 3) = 10/15</a:t>
            </a:r>
          </a:p>
          <a:p>
            <a:pPr marL="0" indent="0">
              <a:buNone/>
            </a:pPr>
            <a:r>
              <a:rPr lang="ro-RO" sz="2400" dirty="0"/>
              <a:t>________________________________________</a:t>
            </a:r>
          </a:p>
          <a:p>
            <a:pPr marL="0" indent="0">
              <a:buNone/>
            </a:pPr>
            <a:r>
              <a:rPr lang="ro-RO" sz="2400" dirty="0"/>
              <a:t>A treia fracție devine: 2/5 = (3 × 2)/(3 × 5) = 6/15</a:t>
            </a: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38419030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3C9-8FB8-37CF-2498-9E588E43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8026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o-RO" dirty="0"/>
              <a:t>5. Adună fracțiile:</a:t>
            </a:r>
          </a:p>
          <a:p>
            <a:pPr marL="0" indent="0">
              <a:buNone/>
            </a:pPr>
            <a:r>
              <a:rPr lang="ro-RO" dirty="0"/>
              <a:t>Adună pur și simplu numărătorii fracțiilor.</a:t>
            </a:r>
          </a:p>
          <a:p>
            <a:pPr marL="0" indent="0">
              <a:buNone/>
            </a:pPr>
            <a:r>
              <a:rPr lang="ro-RO" dirty="0"/>
              <a:t>6/90 + 16/24 + 30/75 = 1/15 + 2/3 + 2/5 = 1/15 + 10/15 + 6/15 = (1 + 10 + 6) / 15 = 17/15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6. Simplifică fracția rezultată, dacă e nevoie.</a:t>
            </a:r>
          </a:p>
          <a:p>
            <a:pPr marL="0" indent="0">
              <a:buNone/>
            </a:pPr>
            <a:r>
              <a:rPr lang="ro-RO" dirty="0"/>
              <a:t>În acest caz nu a mai fost nevoie de simplificarea fracției rezultate, din moment ce numărătorul și numitorul sunt numere coprime (prime între ele, nu au divizori comuni).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GB" dirty="0"/>
              <a:t>7. Pas extra - </a:t>
            </a:r>
            <a:r>
              <a:rPr lang="en-GB" dirty="0" err="1"/>
              <a:t>rescrie</a:t>
            </a:r>
            <a:r>
              <a:rPr lang="en-GB" dirty="0"/>
              <a:t> </a:t>
            </a:r>
            <a:r>
              <a:rPr lang="en-GB" dirty="0" err="1"/>
              <a:t>fracția</a:t>
            </a:r>
            <a:r>
              <a:rPr lang="en-GB" dirty="0"/>
              <a:t> </a:t>
            </a:r>
            <a:r>
              <a:rPr lang="en-GB" dirty="0" err="1"/>
              <a:t>rezultată</a:t>
            </a:r>
            <a:r>
              <a:rPr lang="en-GB" dirty="0"/>
              <a:t>:</a:t>
            </a:r>
            <a:endParaRPr lang="ro-RO" dirty="0"/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rezultată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 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supraunitară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numită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improprie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adică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putem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să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scriem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sub forma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mixte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07000"/>
              </a:lnSpc>
              <a:spcBef>
                <a:spcPts val="150"/>
              </a:spcBef>
              <a:buNone/>
            </a:pP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(15 + 2)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1 + </a:t>
            </a: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1 </a:t>
            </a:r>
            <a:r>
              <a:rPr lang="en-GB" b="1" i="1" baseline="30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i="1" baseline="-25000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două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i="1" dirty="0" err="1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cinsprezecimi</a:t>
            </a:r>
            <a:r>
              <a:rPr lang="en-GB" b="1" i="1" dirty="0">
                <a:solidFill>
                  <a:srgbClr val="2E74B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b="1" i="1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0478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694"/>
            <a:ext cx="8229600" cy="4525963"/>
          </a:xfrm>
        </p:spPr>
        <p:txBody>
          <a:bodyPr/>
          <a:lstStyle/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Dacă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trebui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să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împărțim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în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mod egal 2 mere la 3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copii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atunci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trebuie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rezolvată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împărțirea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ro-RO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108585" indent="0" algn="ctr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: 3 = ?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această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operație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nu are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soluție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mulțimea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numerelor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totuși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vom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putea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efectua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împărțirea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merelor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ajutorul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cuțitului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cantitatea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măr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fiecare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copil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fi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definită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ajutorul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000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sz="2000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toate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cazurile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asemănătoare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3144532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5645-DA00-FB7A-4E4C-4DC61BFD6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80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o-RO" sz="2175" dirty="0"/>
              <a:t>Învață cum se scad fracțiile: teorie, pași, exemplu complet. Scăderea fracțiilor cu numitori egali sau diferiți</a:t>
            </a:r>
          </a:p>
          <a:p>
            <a:pPr marL="0" indent="0" algn="ctr">
              <a:buNone/>
            </a:pPr>
            <a:r>
              <a:rPr lang="ro-RO" sz="2175" dirty="0"/>
              <a:t>Teorie și exemplu practic, explicat: scăderea fracțiilor - cum se scad fracțiile ordinare?</a:t>
            </a:r>
          </a:p>
          <a:p>
            <a:pPr marL="0" indent="0">
              <a:buNone/>
            </a:pPr>
            <a:endParaRPr lang="ro-RO" sz="1725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Există două cazuri referitor la numitori atunci cănd scădem fracții ordinare: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A. fracțiile au numitori egali;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B. fracțiile au numitori diferiți.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A. Cum se scad fracții ordinare care au același numitor?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Scade pur și simplu numărătorii fracțiilor.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Numitorul fracției rezultate va fi chiar numitorul comun al fracțiilor.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Simplifică fracția rezultată.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Un exemplu de scădere de fracții care au numitori egali, cu explicații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3/18 + 4/18 - 5/18 = (3 + 4 - 5)/18 = 2/18;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Am scăzut pur și simplu numărătorii fracțiilor: 3 + 4 - 5 = 2;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•	Numitorul fracției rezultate este: 18;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725" dirty="0"/>
              <a:t>Se simplifică fracția rezultată: 2/18 = (2 : 2)/(18 : 2) = 1/9.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77503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A60C-CA1A-9101-928B-AD1D10889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o-RO" b="1" dirty="0"/>
              <a:t>B. Pentru a scădea fracții care au numitori diferiți, fracțiile trebuie aduse la același numitor. Cum se face?</a:t>
            </a:r>
          </a:p>
          <a:p>
            <a:pPr marL="0" indent="0">
              <a:buNone/>
            </a:pPr>
            <a:r>
              <a:rPr lang="ro-RO" dirty="0"/>
              <a:t>1. Simplifică fracțiile la forma echivalentă cea mai simplă:</a:t>
            </a:r>
          </a:p>
          <a:p>
            <a:pPr marL="0" indent="0">
              <a:buNone/>
            </a:pPr>
            <a:r>
              <a:rPr lang="ro-RO" dirty="0"/>
              <a:t>•	Descompune atât numărătorul cât și numitorul fiecărei fracții în factori primi.</a:t>
            </a:r>
          </a:p>
          <a:p>
            <a:pPr marL="0" indent="0">
              <a:buNone/>
            </a:pPr>
            <a:r>
              <a:rPr lang="ro-RO" dirty="0"/>
              <a:t>•	Calculează CMMDC, cel mai mare divizor comun al numărătorului și al numitorului fiecărei fracții.</a:t>
            </a:r>
          </a:p>
          <a:p>
            <a:pPr marL="0" indent="0">
              <a:buNone/>
            </a:pPr>
            <a:r>
              <a:rPr lang="ro-RO" dirty="0"/>
              <a:t>•	CMMDC este obținut ca produsul tuturor factorilor primi comuni ai numărătorului și ai numitorului multiplicați la puterile cele mai mici.</a:t>
            </a:r>
          </a:p>
          <a:p>
            <a:pPr marL="0" indent="0">
              <a:buNone/>
            </a:pPr>
            <a:r>
              <a:rPr lang="ro-RO" dirty="0"/>
              <a:t>•	Împarte apoi atât numărătorul cât și numitorul la cel mai mare divizor comun, cmmdc - după această operațiune fracția e simplificată la forma echivalentă cea mai simplă.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195611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0D38-F82B-E36C-9215-22565B71A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sz="2400" dirty="0"/>
              <a:t>2. Calculează cel mai mic multiplu comun, CMMMC, al noilor numitori ai fracțiilor simplificate:</a:t>
            </a:r>
          </a:p>
          <a:p>
            <a:pPr marL="0" indent="0">
              <a:buNone/>
            </a:pPr>
            <a:r>
              <a:rPr lang="ro-RO" sz="2400" dirty="0"/>
              <a:t>•	CMMMC va fi numitorul comun al fracțiilor adunate.</a:t>
            </a:r>
          </a:p>
          <a:p>
            <a:pPr marL="0" indent="0">
              <a:buNone/>
            </a:pPr>
            <a:r>
              <a:rPr lang="ro-RO" sz="2400" dirty="0"/>
              <a:t>•	Descompune în factori primi toți noii numitorii ai fracțiilor simplificate.</a:t>
            </a:r>
          </a:p>
          <a:p>
            <a:pPr marL="0" indent="0">
              <a:buNone/>
            </a:pPr>
            <a:r>
              <a:rPr lang="ro-RO" sz="2400" dirty="0"/>
              <a:t>•	Cel mai mic multiplu comun CMMMC se obține înmulțind toți factorii primi unici ce apar în descompunerea numitorilor înmulțiți la puterile cele mai mari.</a:t>
            </a: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936106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AEF0-4AB5-6643-E520-C7DAD71E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2804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3. Calculează factorul de amplificare al fiecărei fracții: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Factorul de amplificare este un număr natural diferit de zero care va fi folosit pentru a multiplica atât numărătorul cât și numitorul fiecărei fracții în parte, pentru a aduce toate fracțiile la același numitor comun.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Împarte cel mai mic multiplu comun CMMMC calculat la punctul anterior, la numitorul fiecărei fracții în parte, obținându-se astfel câte un număr pentru fiecare fracție în parte, numit "factorul de amplificare".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4. Amplifică fiecare fracție: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Înmulțește atât numărătorul cât și numitorul fiecărei fracții cu "factorul de amplificare".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După amplificare, fracțiile sunt aduse la același numitor.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5. Scade fracțiile: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Pentru a scădea fracțiile scade numărătorii tuturor fracțiilor.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chemeClr val="tx1"/>
                </a:solidFill>
              </a:rPr>
              <a:t>•	Numitorul fracției rezultate va fi egal cu numitorul comun al fracțiilor adunate, adică cel mai mic multiplu comun al numitorilor, calculat mai sus.</a:t>
            </a:r>
          </a:p>
        </p:txBody>
      </p:sp>
    </p:spTree>
    <p:extLst>
      <p:ext uri="{BB962C8B-B14F-4D97-AF65-F5344CB8AC3E}">
        <p14:creationId xmlns:p14="http://schemas.microsoft.com/office/powerpoint/2010/main" val="976953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A19B9-2731-550F-D6F8-26BDD768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o-RO" dirty="0"/>
              <a:t>6. Simplifică fracția rezultată, dacă e nevoie.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Un exemplu de scădere de fracții care au numitori diferiți, cu explicații</a:t>
            </a:r>
          </a:p>
          <a:p>
            <a:pPr marL="0" indent="0">
              <a:buNone/>
            </a:pPr>
            <a:r>
              <a:rPr lang="ro-RO" dirty="0"/>
              <a:t>6/90 + 16/24 - 30/75 = ?</a:t>
            </a:r>
          </a:p>
          <a:p>
            <a:pPr marL="0" indent="0">
              <a:buNone/>
            </a:pPr>
            <a:r>
              <a:rPr lang="ro-RO" dirty="0"/>
              <a:t>1. Simplifică fracțiile la forma echivalentă cea mai simplă:</a:t>
            </a:r>
          </a:p>
          <a:p>
            <a:pPr marL="0" indent="0">
              <a:buNone/>
            </a:pPr>
            <a:r>
              <a:rPr lang="ro-RO" dirty="0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16/24 = 24 / (23 × 3) = (24 : 23) / ((23 × 3) : 23) = 2/3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30/75 = (2 × 3 × 5) / (3 × 52) = ((2 × 3 × 5) : (3 × 5)) / ((3 × 52) : (3 × 5)) = 2/5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Fracțiile simplificate: 6/90 + 16/24 - 30/75 = 1/15 + 2/3 - 2/5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9020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368B-54CF-13C2-4585-05ADF660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88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o-RO" dirty="0"/>
              <a:t>2. Calculează cel mai mic multiplu comun, CMMMC, al noilor numitori ai fracțiilor simplificate:</a:t>
            </a:r>
          </a:p>
          <a:p>
            <a:pPr marL="0" indent="0">
              <a:buNone/>
            </a:pPr>
            <a:r>
              <a:rPr lang="ro-RO" dirty="0"/>
              <a:t>•	Descompune noii numitori ai fracțiilor simplificate și înmulțește toți factorii primi unici conținuți, la puterile cele mai mari.</a:t>
            </a:r>
          </a:p>
          <a:p>
            <a:pPr marL="0" indent="0">
              <a:buNone/>
            </a:pPr>
            <a:r>
              <a:rPr lang="ro-RO" dirty="0"/>
              <a:t>15 = 3 × 5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3 e număr prim, nu se mai poate descompune în alți factori primi</a:t>
            </a:r>
          </a:p>
          <a:p>
            <a:pPr marL="0" indent="0"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buNone/>
            </a:pPr>
            <a:r>
              <a:rPr lang="ro-RO" dirty="0"/>
              <a:t>5 e număr prim, nu se poate descompune în alți factori primi</a:t>
            </a:r>
          </a:p>
          <a:p>
            <a:pPr marL="0" indent="0">
              <a:buNone/>
            </a:pPr>
            <a:r>
              <a:rPr lang="ro-RO" dirty="0"/>
              <a:t>CMMMC (15, 3, 5) = CMMMC (3 × 5, 3, 5) = 3 × 5 = 15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51972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DD5D7-0D64-D2E0-35B0-7DCEB82C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3. Calculează factorul de amplificare al fiecărei fracții: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Împarte cel mai mic multiplu comun, CMMMC, la numitorul fiecărei fracții.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Pentru prima fracție: 15 : 15 =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Pentru a doua fracție: 15 : 3 = 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Pentru a treia fracție: 15 : 5 = 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4. Amplifică fiecare fracție: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•	Înmulțește numărătorul și numitorul fiecărei fracții cu "factorul de amplificare" propriu.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Prima fracție rămâne neschimbată: 1/15 = (1 × 1)/(1 × 15) = 1/15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A doua fracție devine: 2/3 = (5 × 2)/(5 × 3) = 10/15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o-RO" dirty="0"/>
              <a:t>A treia fracție devine: 2/5 = (3 × 2)/(3 × 5) = 6/15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665532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1E53-EB95-5FB8-DDEF-05885B6B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702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5. Scade fracțiile:</a:t>
            </a:r>
          </a:p>
          <a:p>
            <a:pPr marL="0" indent="0">
              <a:buNone/>
            </a:pPr>
            <a:r>
              <a:rPr lang="ro-RO" dirty="0"/>
              <a:t>Scade pur și simplu numărătorii fracțiilor.</a:t>
            </a:r>
          </a:p>
          <a:p>
            <a:pPr marL="0" indent="0">
              <a:buNone/>
            </a:pPr>
            <a:r>
              <a:rPr lang="ro-RO" dirty="0"/>
              <a:t>6/90 + 16/24 - 30/75 = 1/15 + 2/3 - 2/5 = 1/15 + 10/15 - 6/15 = (1 + 10 - 6) / 15 = 5/15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6. Simplifică fracția rezultată, dacă e nevoie.</a:t>
            </a:r>
          </a:p>
          <a:p>
            <a:pPr marL="0" indent="0">
              <a:buNone/>
            </a:pPr>
            <a:r>
              <a:rPr lang="ro-RO" dirty="0"/>
              <a:t>5/15 = (5 : 5)/(15 : 5) = 1/3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66504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5A92-F79A-7E93-BC0D-D3EC7C0A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o-RO" sz="2925" b="1" dirty="0">
                <a:solidFill>
                  <a:schemeClr val="tx1"/>
                </a:solidFill>
              </a:rPr>
              <a:t>Învață cum se înmulțesc fracțiile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Înmulțirea fracțiilor. Cum se înmulțesc fracțiile ordinare? Pași. Exemplu.</a:t>
            </a:r>
          </a:p>
          <a:p>
            <a:pPr marL="0" indent="0">
              <a:buNone/>
            </a:pPr>
            <a:endParaRPr lang="ro-R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Cum se înmulțesc două fracții?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În urma înmulțirii fracțiilor ordinare, fracția rezultată va avea: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•	ca numărător, rezultatul înmulțirii numărătorilor fracțiilor,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•	ca numitor, rezultatul înmulțirii tuturor numitorilor fracțiilor.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a/b × c/d = (a × c) / (b × d)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•	a, b, c, d sunt numere întregi;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•	dacă perechile (a × c) și (b × d) nu sunt numere coprime, adică au factori primi comuni, fracția rezultată trebuie simplificată</a:t>
            </a:r>
            <a:r>
              <a:rPr lang="ro-RO" dirty="0"/>
              <a:t>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886278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5DFBF-FE7E-690B-CA64-198CD62E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o-RO" sz="3800" b="1" dirty="0"/>
              <a:t>Cum se înmulțesc fracțiile ordinare? Pași.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    </a:t>
            </a:r>
            <a:r>
              <a:rPr lang="ro-RO" dirty="0"/>
              <a:t>Dacă e cazul, simplifică fiecare fracție.</a:t>
            </a:r>
          </a:p>
          <a:p>
            <a:pPr marL="0" indent="0">
              <a:buNone/>
            </a:pPr>
            <a:r>
              <a:rPr lang="ro-RO" dirty="0"/>
              <a:t>•	Descompune în factori primi numărătorii și numitorii fracțiilor simplificate.</a:t>
            </a:r>
          </a:p>
          <a:p>
            <a:pPr marL="0" indent="0">
              <a:buNone/>
            </a:pPr>
            <a:r>
              <a:rPr lang="ro-RO" dirty="0"/>
              <a:t>•	La numărătorul fracției rezultate vom scrie numărătorii tuturor fracțiilor, descompuși în factori primi, sub formă de înmulțire, dar fără a efectua operația.</a:t>
            </a:r>
          </a:p>
          <a:p>
            <a:pPr marL="0" indent="0">
              <a:buNone/>
            </a:pPr>
            <a:r>
              <a:rPr lang="ro-RO" dirty="0"/>
              <a:t>•	La numitorul fracției rezultate vom scrie numitorii tuturor fracțiilor, descompuși în factori primi, sub formă de înmulțire, dar fără a efectua operația.</a:t>
            </a:r>
          </a:p>
          <a:p>
            <a:pPr marL="0" indent="0">
              <a:buNone/>
            </a:pPr>
            <a:r>
              <a:rPr lang="ro-RO" dirty="0"/>
              <a:t>•	Simplifică factorii primi comuni care apar la numărătorul și la numitorul fracției rezultate.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809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1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formează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diviziune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forma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"a"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scris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deasupra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"b"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scris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linia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"b" nu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 zero;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Font typeface="Wingdings" panose="05000000000000000000" pitchFamily="2" charset="2"/>
              <a:buChar char="§"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"b" ne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arată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părți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"a";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se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calculează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împărțind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"a",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b":"a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: "b"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care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cât</a:t>
            </a:r>
            <a:endParaRPr lang="ro-RO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o-RO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numesc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  <p:pic>
        <p:nvPicPr>
          <p:cNvPr id="4" name="Picture 3" descr="Picture 1">
            <a:extLst>
              <a:ext uri="{FF2B5EF4-FFF2-40B4-BE49-F238E27FC236}">
                <a16:creationId xmlns:a16="http://schemas.microsoft.com/office/drawing/2014/main" id="{88ABDAD4-8770-AF90-AC1F-B3C8468053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393" y="4085883"/>
            <a:ext cx="3366945" cy="1660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7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C698-E9B9-DB29-36A6-A1E71DBD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52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sz="2400" dirty="0"/>
              <a:t>•	Efectuează înmulțirea factorilor primi rămași la numărător.</a:t>
            </a:r>
          </a:p>
          <a:p>
            <a:pPr marL="0" indent="0">
              <a:buNone/>
            </a:pPr>
            <a:r>
              <a:rPr lang="ro-RO" sz="2400" dirty="0"/>
              <a:t>•	Efectuează înmulțirea factorilor primi rămași la numitor.</a:t>
            </a:r>
          </a:p>
          <a:p>
            <a:pPr marL="0" indent="0">
              <a:buNone/>
            </a:pPr>
            <a:r>
              <a:rPr lang="ro-RO" sz="2400" dirty="0"/>
              <a:t>•	Fracția rezultată nu mai trebuie simplificată, din moment ce am simplificat deja toți factorii primi comuni.</a:t>
            </a:r>
          </a:p>
          <a:p>
            <a:pPr marL="0" indent="0">
              <a:buNone/>
            </a:pPr>
            <a:r>
              <a:rPr lang="ro-RO" sz="2400" dirty="0"/>
              <a:t>•	Dacă fracția rezultată e supraunitară (fără a lua în considerare semnul, numărătorul e mai mare decât numitorul), aceasta poate fi rescrisă sub forma unei fracții mixte, formată dintr-un întreg și o fracție subunitară de același semn.</a:t>
            </a: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4393571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AF52-A2BB-8CC7-16A8-E51C6259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19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o-RO" dirty="0"/>
              <a:t>Un exemplu de înmulțire a trei fracții ordinare, cu explicații:</a:t>
            </a:r>
          </a:p>
          <a:p>
            <a:pPr marL="0" indent="0">
              <a:buNone/>
            </a:pPr>
            <a:r>
              <a:rPr lang="ro-RO" dirty="0"/>
              <a:t>6/90 × 80/24 × 30/75 = ?</a:t>
            </a:r>
          </a:p>
          <a:p>
            <a:pPr marL="0" indent="0">
              <a:buNone/>
            </a:pPr>
            <a:r>
              <a:rPr lang="ro-RO" dirty="0"/>
              <a:t>Descompunem în factori primi numărătorii și numitorii fracțiilor și simplificăm fracțiile inițiale.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•	6/90 = (2 × 3) / (2 × 32 × 5) = ((2 × 3) : (2 × 3)) / ((2 × 32 × 5) : (2 × 3)) = 1/(3 × 5) = 1/15</a:t>
            </a:r>
          </a:p>
          <a:p>
            <a:pPr marL="0" indent="0">
              <a:buNone/>
            </a:pPr>
            <a:r>
              <a:rPr lang="ro-RO" dirty="0"/>
              <a:t>•	80/24 = (24 × 5) / (23 × 3) = ((24 × 5) : (23)) / ((23 × 3) : (23)) = (2 × 5)/3 = 10/3</a:t>
            </a:r>
          </a:p>
          <a:p>
            <a:pPr marL="0" indent="0">
              <a:buNone/>
            </a:pPr>
            <a:r>
              <a:rPr lang="ro-RO" dirty="0"/>
              <a:t>•	30/75 = (2 × 3 × 5) / (3 × 52) = ((2 × 3 × 5) : (3 × 5)) / ((3 × 52) : (3 × 5)) = 2/5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La acest moment, fracțiile sunt simplificate, iar numărătorii și numitorii descompuși în produse de factori primi:</a:t>
            </a:r>
          </a:p>
          <a:p>
            <a:pPr marL="0" indent="0">
              <a:buNone/>
            </a:pPr>
            <a:r>
              <a:rPr lang="ro-RO" dirty="0"/>
              <a:t>•	6/90 × 80/24 × 30/75 = 1/(3 × 5) × (2 × 5)/3 × 2/5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78066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C33C-41C5-1C12-B536-98A74334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160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Înmulțim numărătorii și respectiv numitorii fracțiilor, eliminând factorii primi comuni: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1/(3 × 5) × (2 × 5)/3 × 2/5 =</a:t>
            </a:r>
          </a:p>
          <a:p>
            <a:pPr marL="0" indent="0">
              <a:buNone/>
            </a:pPr>
            <a:r>
              <a:rPr lang="ro-RO" dirty="0"/>
              <a:t>= (1 × 2 × 5 × 2) / (3 × 5 × 3 × 5)</a:t>
            </a:r>
          </a:p>
          <a:p>
            <a:pPr marL="0" indent="0">
              <a:buNone/>
            </a:pPr>
            <a:r>
              <a:rPr lang="ro-RO" dirty="0"/>
              <a:t>= (1 × 2 × 2 × 5) / (3 × 3 × 5 × 5)</a:t>
            </a:r>
          </a:p>
          <a:p>
            <a:pPr marL="0" indent="0">
              <a:buNone/>
            </a:pPr>
            <a:r>
              <a:rPr lang="ro-RO" dirty="0"/>
              <a:t>= (1 × 2 × 2 × 5) / (3 × 3 × 5 × 5)</a:t>
            </a:r>
          </a:p>
          <a:p>
            <a:pPr marL="0" indent="0">
              <a:buNone/>
            </a:pPr>
            <a:r>
              <a:rPr lang="ro-RO" dirty="0"/>
              <a:t>= (2 × 2) / (3 × 3 × 5)</a:t>
            </a:r>
          </a:p>
          <a:p>
            <a:pPr marL="0" indent="0">
              <a:buNone/>
            </a:pPr>
            <a:r>
              <a:rPr lang="ro-RO" dirty="0"/>
              <a:t>= 4/45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61928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3BD5-C886-D7A0-BE2A-6127B44EF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i="1" u="sng" kern="1400" spc="-3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u="sng" kern="1400" spc="-3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teorie</a:t>
            </a:r>
            <a:r>
              <a:rPr lang="en-GB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i="1" u="sng" kern="1400" spc="-3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i="1" u="sng" kern="1400" spc="-3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u="sng" kern="1400" spc="-3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raționale</a:t>
            </a:r>
            <a:endParaRPr lang="ro-RO" i="1" kern="1400" spc="-38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GB" i="1" spc="56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i="1" spc="56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spc="56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i="1" spc="56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spc="56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numerele</a:t>
            </a:r>
            <a:r>
              <a:rPr lang="en-GB" i="1" spc="56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i="1" spc="56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raționale</a:t>
            </a:r>
            <a:r>
              <a:rPr lang="en-GB" i="1" spc="56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en-GB" i="1" spc="56" dirty="0">
              <a:solidFill>
                <a:srgbClr val="40404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o-RO" spc="56" dirty="0">
              <a:solidFill>
                <a:srgbClr val="5A5A5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Legătura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dintre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Q</a:t>
            </a:r>
            <a:endParaRPr lang="ro-RO" b="1" dirty="0">
              <a:solidFill>
                <a:srgbClr val="1F4D78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o-RO" b="1" dirty="0">
              <a:solidFill>
                <a:schemeClr val="tx1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...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simplificare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sunt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aceeași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cantitate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unic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3 : 4 = 0,75.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are un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dublu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adică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toate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din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timp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reprezintă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0,75.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obținute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amplificarea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lor sunt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conținute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tot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mulțimea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numerelor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raționale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de ex.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... = </a:t>
            </a:r>
            <a:r>
              <a:rPr lang="en-US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...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858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pot fi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substituite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alteia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fiind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echivalente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06198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B261-06D1-1AEA-1CD6-5C60C6882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Numărul întreg 0 poate fi înlocuit cu o mulțime infinită de fracții care au numărătorul 0: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0/1 = 0/2 = 0/3 = ... 0/125 = ...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Numitorul 0 este exclus. Nu poate exista o fracție de felul: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0/0 sau 9/0 sau 200/0...</a:t>
            </a:r>
          </a:p>
          <a:p>
            <a:pPr marL="0" indent="0">
              <a:buNone/>
            </a:pPr>
            <a:endParaRPr lang="ro-R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Un număr rațional nu are un predecesor și nici un succesor unic.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Între două numere raționale r1 și r2 există o mulțime infinită de numere raționale r:</a:t>
            </a:r>
          </a:p>
          <a:p>
            <a:pPr marL="0" indent="0">
              <a:buNone/>
            </a:pPr>
            <a:r>
              <a:rPr lang="ro-RO" dirty="0">
                <a:solidFill>
                  <a:schemeClr val="tx1"/>
                </a:solidFill>
              </a:rPr>
              <a:t>r1 &lt; r &lt; r2 sau r1 &gt; r &gt; r2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989483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549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o-RO" dirty="0"/>
              <a:t>Exemple de fracții</a:t>
            </a:r>
          </a:p>
        </p:txBody>
      </p:sp>
    </p:spTree>
    <p:extLst>
      <p:ext uri="{BB962C8B-B14F-4D97-AF65-F5344CB8AC3E}">
        <p14:creationId xmlns:p14="http://schemas.microsoft.com/office/powerpoint/2010/main" val="37189080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8FEA3-233B-DA5B-E303-2237A1820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b="1" dirty="0"/>
              <a:t>I. </a:t>
            </a:r>
            <a:r>
              <a:rPr lang="en-US" dirty="0" err="1"/>
              <a:t>Fracții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Imagini</a:t>
            </a:r>
            <a:endParaRPr lang="ro-RO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3242" y="4753298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9" name="image14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544312" y="2561359"/>
            <a:ext cx="5962261" cy="300004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013749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283A4F-9560-2D27-EB5C-83D4E56A2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De completat:</a:t>
            </a:r>
          </a:p>
        </p:txBody>
      </p:sp>
      <p:pic>
        <p:nvPicPr>
          <p:cNvPr id="4" name="image18.jpg" descr="Equivalent fractions interactive whiteboard.pptx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349733" y="2236023"/>
            <a:ext cx="6065327" cy="32543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388299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8C1DFB-DF9E-6A9C-E308-8C94A7A7A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De completat</a:t>
            </a:r>
          </a:p>
          <a:p>
            <a:endParaRPr lang="ro-RO" dirty="0"/>
          </a:p>
        </p:txBody>
      </p:sp>
      <p:pic>
        <p:nvPicPr>
          <p:cNvPr id="4" name="image7.jpg" descr="Fraction Wall by Visnos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680492" y="2379838"/>
            <a:ext cx="5280539" cy="3093741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308851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255"/>
            <a:ext cx="8229600" cy="1143000"/>
          </a:xfrm>
        </p:spPr>
        <p:txBody>
          <a:bodyPr/>
          <a:lstStyle/>
          <a:p>
            <a:r>
              <a:rPr lang="en-US" dirty="0" err="1"/>
              <a:t>Surse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</a:t>
            </a:r>
            <a:r>
              <a:rPr lang="en-US" dirty="0"/>
              <a:t> </a:t>
            </a:r>
            <a:r>
              <a:rPr lang="en-US" u="sng" dirty="0">
                <a:hlinkClick r:id="rId3"/>
              </a:rPr>
              <a:t>https://mquest.ro/home/ch?c=6</a:t>
            </a:r>
            <a:r>
              <a:rPr lang="en-US" dirty="0"/>
              <a:t> </a:t>
            </a:r>
            <a:r>
              <a:rPr lang="en-US" u="sng" dirty="0">
                <a:hlinkClick r:id="rId4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54824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semnului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înmulțim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împărțim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(+)(+) = (+)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(+)(-) = (-); (-)(+) = (-)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(-)(-) = (+)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001864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r>
              <a:rPr lang="en-US" dirty="0"/>
              <a:t>1/2 </a:t>
            </a:r>
            <a:r>
              <a:rPr lang="en-US" dirty="0" err="1"/>
              <a:t>dintr</a:t>
            </a:r>
            <a:r>
              <a:rPr lang="en-US" dirty="0"/>
              <a:t>-un </a:t>
            </a:r>
            <a:r>
              <a:rPr lang="en-US" dirty="0" err="1"/>
              <a:t>măr</a:t>
            </a:r>
            <a:r>
              <a:rPr lang="en-US" dirty="0"/>
              <a:t> </a:t>
            </a:r>
            <a:r>
              <a:rPr lang="en-US" dirty="0" err="1"/>
              <a:t>reprezintă</a:t>
            </a:r>
            <a:r>
              <a:rPr lang="en-US" dirty="0"/>
              <a:t> o </a:t>
            </a:r>
            <a:r>
              <a:rPr lang="en-US" dirty="0" err="1"/>
              <a:t>unitate</a:t>
            </a:r>
            <a:r>
              <a:rPr lang="en-US" dirty="0"/>
              <a:t> </a:t>
            </a:r>
            <a:r>
              <a:rPr lang="en-US" dirty="0" err="1"/>
              <a:t>fracționară</a:t>
            </a:r>
            <a:r>
              <a:rPr lang="en-US" dirty="0"/>
              <a:t> din </a:t>
            </a:r>
            <a:r>
              <a:rPr lang="en-US" dirty="0" err="1"/>
              <a:t>mărul</a:t>
            </a:r>
            <a:r>
              <a:rPr lang="en-US" dirty="0"/>
              <a:t> (</a:t>
            </a:r>
            <a:r>
              <a:rPr lang="en-US" dirty="0" err="1"/>
              <a:t>întregul</a:t>
            </a:r>
            <a:r>
              <a:rPr lang="en-US" dirty="0"/>
              <a:t>) care a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împărțit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2 </a:t>
            </a:r>
            <a:r>
              <a:rPr lang="en-US" dirty="0" err="1"/>
              <a:t>părți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.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13.png" descr="https://www.scoalaintuitext.ro/blog/wp-content/uploads/sites/7/2019/03/image002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870400" y="3240705"/>
            <a:ext cx="3722702" cy="276004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884453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Oservați și scrieți fracțiile:</a:t>
            </a:r>
          </a:p>
        </p:txBody>
      </p:sp>
      <p:pic>
        <p:nvPicPr>
          <p:cNvPr id="4" name="image2.png" descr="https://www.scoalaintuitext.ro/blog/wp-content/uploads/sites/7/2019/03/Snip-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08163" y="3334693"/>
            <a:ext cx="5745193" cy="16761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6149096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dirty="0" err="1"/>
              <a:t>Două</a:t>
            </a:r>
            <a:r>
              <a:rPr lang="en-US" dirty="0"/>
              <a:t> </a:t>
            </a:r>
            <a:r>
              <a:rPr lang="en-US" dirty="0" err="1"/>
              <a:t>bune</a:t>
            </a:r>
            <a:r>
              <a:rPr lang="en-US" dirty="0"/>
              <a:t> </a:t>
            </a:r>
            <a:r>
              <a:rPr lang="en-US" dirty="0" err="1"/>
              <a:t>prietene</a:t>
            </a:r>
            <a:r>
              <a:rPr lang="en-US" dirty="0"/>
              <a:t>, Lara </a:t>
            </a:r>
            <a:r>
              <a:rPr lang="en-US" dirty="0" err="1"/>
              <a:t>și</a:t>
            </a:r>
            <a:r>
              <a:rPr lang="en-US" dirty="0"/>
              <a:t> Alexia, au </a:t>
            </a:r>
            <a:r>
              <a:rPr lang="en-US" dirty="0" err="1"/>
              <a:t>vopsit</a:t>
            </a:r>
            <a:r>
              <a:rPr lang="en-US" dirty="0"/>
              <a:t> </a:t>
            </a:r>
            <a:r>
              <a:rPr lang="en-US" dirty="0" err="1"/>
              <a:t>gardul</a:t>
            </a:r>
            <a:r>
              <a:rPr lang="en-US" dirty="0"/>
              <a:t> </a:t>
            </a:r>
            <a:r>
              <a:rPr lang="en-US" dirty="0" err="1"/>
              <a:t>atașat</a:t>
            </a:r>
            <a:r>
              <a:rPr lang="en-US" dirty="0"/>
              <a:t> la </a:t>
            </a:r>
            <a:r>
              <a:rPr lang="en-US" dirty="0" err="1"/>
              <a:t>căsuța</a:t>
            </a:r>
            <a:r>
              <a:rPr lang="en-US" dirty="0"/>
              <a:t> </a:t>
            </a:r>
            <a:r>
              <a:rPr lang="en-US" dirty="0" err="1"/>
              <a:t>păpușii</a:t>
            </a:r>
            <a:r>
              <a:rPr lang="en-US" dirty="0"/>
              <a:t> </a:t>
            </a:r>
            <a:r>
              <a:rPr lang="en-US" dirty="0" err="1"/>
              <a:t>astfel</a:t>
            </a:r>
            <a:r>
              <a:rPr lang="en-US" dirty="0"/>
              <a:t>:  6/9 cu </a:t>
            </a:r>
            <a:r>
              <a:rPr lang="en-US" dirty="0" err="1"/>
              <a:t>culoarea</a:t>
            </a:r>
            <a:r>
              <a:rPr lang="en-US" dirty="0"/>
              <a:t> </a:t>
            </a:r>
            <a:r>
              <a:rPr lang="en-US" dirty="0" err="1"/>
              <a:t>roșie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3/9 cu </a:t>
            </a:r>
            <a:r>
              <a:rPr lang="en-US" dirty="0" err="1"/>
              <a:t>culoarea</a:t>
            </a:r>
            <a:r>
              <a:rPr lang="en-US" dirty="0"/>
              <a:t> </a:t>
            </a:r>
            <a:r>
              <a:rPr lang="en-US" dirty="0" err="1"/>
              <a:t>galbenă</a:t>
            </a:r>
            <a:r>
              <a:rPr lang="en-US" dirty="0"/>
              <a:t>,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reprezentarea</a:t>
            </a:r>
            <a:r>
              <a:rPr lang="en-US" dirty="0"/>
              <a:t> </a:t>
            </a:r>
            <a:r>
              <a:rPr lang="en-US" dirty="0" err="1"/>
              <a:t>următoare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975679" y="3261196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9899257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en-US" dirty="0" err="1"/>
              <a:t>Observăm</a:t>
            </a:r>
            <a:r>
              <a:rPr lang="en-US" dirty="0"/>
              <a:t> din </a:t>
            </a:r>
            <a:r>
              <a:rPr lang="en-US" dirty="0" err="1"/>
              <a:t>desen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</a:t>
            </a:r>
            <a:r>
              <a:rPr lang="en-US" dirty="0" err="1"/>
              <a:t>suprafața</a:t>
            </a:r>
            <a:r>
              <a:rPr lang="en-US" dirty="0"/>
              <a:t> din </a:t>
            </a:r>
            <a:r>
              <a:rPr lang="en-US" dirty="0" err="1"/>
              <a:t>gard</a:t>
            </a:r>
            <a:r>
              <a:rPr lang="en-US" dirty="0"/>
              <a:t> </a:t>
            </a:r>
            <a:r>
              <a:rPr lang="en-US" dirty="0" err="1"/>
              <a:t>colorată</a:t>
            </a:r>
            <a:r>
              <a:rPr lang="en-US" dirty="0"/>
              <a:t> cu </a:t>
            </a:r>
            <a:r>
              <a:rPr lang="en-US" dirty="0" err="1"/>
              <a:t>culoarea</a:t>
            </a:r>
            <a:r>
              <a:rPr lang="en-US" dirty="0"/>
              <a:t> </a:t>
            </a:r>
            <a:r>
              <a:rPr lang="en-US" dirty="0" err="1"/>
              <a:t>roșie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</a:t>
            </a:r>
            <a:r>
              <a:rPr lang="en-US" dirty="0" err="1"/>
              <a:t>decât</a:t>
            </a:r>
            <a:r>
              <a:rPr lang="en-US" dirty="0"/>
              <a:t> </a:t>
            </a:r>
            <a:r>
              <a:rPr lang="en-US" dirty="0" err="1"/>
              <a:t>suprafața</a:t>
            </a:r>
            <a:r>
              <a:rPr lang="en-US" dirty="0"/>
              <a:t> </a:t>
            </a:r>
            <a:r>
              <a:rPr lang="en-US" dirty="0" err="1"/>
              <a:t>galbenă</a:t>
            </a:r>
            <a:r>
              <a:rPr lang="en-US" dirty="0"/>
              <a:t>. </a:t>
            </a:r>
            <a:r>
              <a:rPr lang="en-US" dirty="0" err="1"/>
              <a:t>Putem</a:t>
            </a:r>
            <a:r>
              <a:rPr lang="en-US" dirty="0"/>
              <a:t> </a:t>
            </a:r>
            <a:r>
              <a:rPr lang="en-US" dirty="0" err="1"/>
              <a:t>spune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</a:t>
            </a:r>
            <a:r>
              <a:rPr lang="en-US" dirty="0" err="1"/>
              <a:t>numărul</a:t>
            </a:r>
            <a:r>
              <a:rPr lang="en-US" dirty="0"/>
              <a:t> </a:t>
            </a:r>
            <a:r>
              <a:rPr lang="en-US" dirty="0" err="1"/>
              <a:t>fracționar</a:t>
            </a:r>
            <a:r>
              <a:rPr lang="en-US" dirty="0"/>
              <a:t> 6/9  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</a:t>
            </a:r>
            <a:r>
              <a:rPr lang="en-US" dirty="0" err="1"/>
              <a:t>decât</a:t>
            </a:r>
            <a:r>
              <a:rPr lang="en-US" dirty="0"/>
              <a:t> 3/9.</a:t>
            </a:r>
            <a:endParaRPr lang="ro-RO" dirty="0"/>
          </a:p>
          <a:p>
            <a:r>
              <a:rPr lang="en-US" dirty="0" err="1"/>
              <a:t>Vom</a:t>
            </a:r>
            <a:r>
              <a:rPr lang="en-US" dirty="0"/>
              <a:t> </a:t>
            </a:r>
            <a:r>
              <a:rPr lang="en-US" dirty="0" err="1"/>
              <a:t>scrie</a:t>
            </a:r>
            <a:r>
              <a:rPr lang="en-US" dirty="0"/>
              <a:t> </a:t>
            </a:r>
            <a:r>
              <a:rPr lang="en-US" dirty="0" err="1"/>
              <a:t>astfel</a:t>
            </a:r>
            <a:r>
              <a:rPr lang="en-US" dirty="0"/>
              <a:t>: 6/9 </a:t>
            </a:r>
            <a:r>
              <a:rPr lang="en-US" b="1" dirty="0"/>
              <a:t>&gt;</a:t>
            </a:r>
            <a:r>
              <a:rPr lang="en-US" dirty="0"/>
              <a:t> 3/9 .  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caz</a:t>
            </a:r>
            <a:r>
              <a:rPr lang="en-US" dirty="0"/>
              <a:t>, </a:t>
            </a:r>
            <a:r>
              <a:rPr lang="en-US" b="1" dirty="0"/>
              <a:t>am </a:t>
            </a:r>
            <a:r>
              <a:rPr lang="en-US" b="1" dirty="0" err="1"/>
              <a:t>comparat</a:t>
            </a:r>
            <a:r>
              <a:rPr lang="en-US" b="1" dirty="0"/>
              <a:t> </a:t>
            </a:r>
            <a:r>
              <a:rPr lang="en-US" b="1" dirty="0" err="1"/>
              <a:t>părți</a:t>
            </a:r>
            <a:r>
              <a:rPr lang="en-US" b="1" dirty="0"/>
              <a:t> </a:t>
            </a:r>
            <a:r>
              <a:rPr lang="en-US" b="1" dirty="0" err="1"/>
              <a:t>egale</a:t>
            </a:r>
            <a:r>
              <a:rPr lang="en-US" b="1" dirty="0"/>
              <a:t> ale </a:t>
            </a:r>
            <a:r>
              <a:rPr lang="en-US" b="1" dirty="0" err="1"/>
              <a:t>aceluiași</a:t>
            </a:r>
            <a:r>
              <a:rPr lang="en-US" b="1" dirty="0"/>
              <a:t> </a:t>
            </a:r>
            <a:r>
              <a:rPr lang="en-US" b="1" dirty="0" err="1"/>
              <a:t>întreg</a:t>
            </a:r>
            <a:r>
              <a:rPr lang="en-US" b="1" dirty="0"/>
              <a:t> </a:t>
            </a:r>
            <a:r>
              <a:rPr lang="en-US" dirty="0"/>
              <a:t>(</a:t>
            </a:r>
            <a:r>
              <a:rPr lang="en-US" dirty="0" err="1"/>
              <a:t>gardul</a:t>
            </a:r>
            <a:r>
              <a:rPr lang="en-US" dirty="0"/>
              <a:t>).</a:t>
            </a:r>
            <a:endParaRPr lang="ro-RO" dirty="0"/>
          </a:p>
          <a:p>
            <a:endParaRPr lang="ro-RO" dirty="0"/>
          </a:p>
        </p:txBody>
      </p:sp>
      <p:pic>
        <p:nvPicPr>
          <p:cNvPr id="6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2755635" y="946317"/>
            <a:ext cx="3488491" cy="21270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7116854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122"/>
            <a:ext cx="8229600" cy="52420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continuare</a:t>
            </a:r>
            <a:r>
              <a:rPr lang="en-US" dirty="0"/>
              <a:t> </a:t>
            </a:r>
            <a:r>
              <a:rPr lang="en-US" dirty="0" err="1"/>
              <a:t>voi</a:t>
            </a:r>
            <a:r>
              <a:rPr lang="en-US" dirty="0"/>
              <a:t> </a:t>
            </a:r>
            <a:r>
              <a:rPr lang="en-US" dirty="0" err="1"/>
              <a:t>compara</a:t>
            </a:r>
            <a:r>
              <a:rPr lang="en-US" dirty="0"/>
              <a:t> </a:t>
            </a:r>
            <a:r>
              <a:rPr lang="en-US" dirty="0" err="1"/>
              <a:t>părți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 care nu </a:t>
            </a:r>
            <a:r>
              <a:rPr lang="en-US" dirty="0" err="1"/>
              <a:t>aparțin</a:t>
            </a:r>
            <a:r>
              <a:rPr lang="en-US" dirty="0"/>
              <a:t> </a:t>
            </a:r>
            <a:r>
              <a:rPr lang="en-US" dirty="0" err="1"/>
              <a:t>aceluiași</a:t>
            </a:r>
            <a:r>
              <a:rPr lang="en-US" dirty="0"/>
              <a:t> </a:t>
            </a:r>
            <a:r>
              <a:rPr lang="en-US" dirty="0" err="1"/>
              <a:t>întreg</a:t>
            </a:r>
            <a:r>
              <a:rPr lang="en-US" dirty="0"/>
              <a:t>. </a:t>
            </a:r>
            <a:r>
              <a:rPr lang="en-US" dirty="0" err="1"/>
              <a:t>Doi</a:t>
            </a:r>
            <a:r>
              <a:rPr lang="en-US" dirty="0"/>
              <a:t> </a:t>
            </a:r>
            <a:r>
              <a:rPr lang="en-US" dirty="0" err="1"/>
              <a:t>frați</a:t>
            </a:r>
            <a:r>
              <a:rPr lang="en-US" dirty="0"/>
              <a:t>, </a:t>
            </a:r>
            <a:r>
              <a:rPr lang="en-US" dirty="0" err="1"/>
              <a:t>Vlad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Radu</a:t>
            </a:r>
            <a:r>
              <a:rPr lang="en-US" dirty="0"/>
              <a:t>, au </a:t>
            </a:r>
            <a:r>
              <a:rPr lang="en-US" dirty="0" err="1"/>
              <a:t>preparat</a:t>
            </a:r>
            <a:r>
              <a:rPr lang="en-US" dirty="0"/>
              <a:t> </a:t>
            </a:r>
            <a:r>
              <a:rPr lang="en-US" dirty="0" err="1"/>
              <a:t>două</a:t>
            </a:r>
            <a:r>
              <a:rPr lang="en-US" dirty="0"/>
              <a:t> pizza </a:t>
            </a:r>
            <a:r>
              <a:rPr lang="en-US" dirty="0" err="1"/>
              <a:t>identice</a:t>
            </a:r>
            <a:r>
              <a:rPr lang="en-US" dirty="0"/>
              <a:t>, </a:t>
            </a:r>
            <a:r>
              <a:rPr lang="en-US" dirty="0" err="1"/>
              <a:t>apoi</a:t>
            </a:r>
            <a:r>
              <a:rPr lang="en-US" dirty="0"/>
              <a:t> s-au </a:t>
            </a:r>
            <a:r>
              <a:rPr lang="en-US" dirty="0" err="1"/>
              <a:t>așezat</a:t>
            </a:r>
            <a:r>
              <a:rPr lang="en-US" dirty="0"/>
              <a:t> la </a:t>
            </a:r>
            <a:r>
              <a:rPr lang="en-US" dirty="0" err="1"/>
              <a:t>masă</a:t>
            </a:r>
            <a:r>
              <a:rPr lang="en-US" dirty="0"/>
              <a:t>. </a:t>
            </a:r>
            <a:r>
              <a:rPr lang="en-US" dirty="0" err="1"/>
              <a:t>Fiecare</a:t>
            </a:r>
            <a:r>
              <a:rPr lang="en-US" dirty="0"/>
              <a:t> pizza a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tăiată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8 </a:t>
            </a:r>
            <a:r>
              <a:rPr lang="en-US" dirty="0" err="1"/>
              <a:t>felii</a:t>
            </a:r>
            <a:r>
              <a:rPr lang="en-US" dirty="0"/>
              <a:t> de </a:t>
            </a:r>
            <a:r>
              <a:rPr lang="en-US" dirty="0" err="1"/>
              <a:t>mărimi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. </a:t>
            </a:r>
            <a:r>
              <a:rPr lang="en-US" dirty="0" err="1"/>
              <a:t>Iată</a:t>
            </a:r>
            <a:r>
              <a:rPr lang="en-US" dirty="0"/>
              <a:t> </a:t>
            </a:r>
            <a:r>
              <a:rPr lang="en-US" dirty="0" err="1"/>
              <a:t>cât</a:t>
            </a:r>
            <a:r>
              <a:rPr lang="en-US" dirty="0"/>
              <a:t> a </a:t>
            </a:r>
            <a:r>
              <a:rPr lang="en-US" dirty="0" err="1"/>
              <a:t>mâncat</a:t>
            </a:r>
            <a:r>
              <a:rPr lang="en-US" dirty="0"/>
              <a:t> </a:t>
            </a: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băiat</a:t>
            </a:r>
            <a:r>
              <a:rPr lang="en-US" dirty="0"/>
              <a:t>, </a:t>
            </a:r>
            <a:r>
              <a:rPr lang="en-US" dirty="0" err="1"/>
              <a:t>după</a:t>
            </a:r>
            <a:r>
              <a:rPr lang="en-US" dirty="0"/>
              <a:t> un </a:t>
            </a:r>
            <a:r>
              <a:rPr lang="en-US" dirty="0" err="1"/>
              <a:t>sfert</a:t>
            </a:r>
            <a:r>
              <a:rPr lang="en-US" dirty="0"/>
              <a:t> de </a:t>
            </a:r>
            <a:r>
              <a:rPr lang="en-US" dirty="0" err="1"/>
              <a:t>oră</a:t>
            </a:r>
            <a:r>
              <a:rPr lang="en-US" dirty="0"/>
              <a:t>:</a:t>
            </a: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ro-RO" dirty="0"/>
              <a:t> </a:t>
            </a:r>
            <a:r>
              <a:rPr lang="en-US" dirty="0" err="1"/>
              <a:t>Privește</a:t>
            </a:r>
            <a:r>
              <a:rPr lang="en-US" dirty="0"/>
              <a:t> </a:t>
            </a:r>
            <a:r>
              <a:rPr lang="en-US" dirty="0" err="1"/>
              <a:t>desenul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spune</a:t>
            </a:r>
            <a:r>
              <a:rPr lang="en-US" dirty="0"/>
              <a:t> cine a </a:t>
            </a:r>
            <a:r>
              <a:rPr lang="en-US" dirty="0" err="1"/>
              <a:t>mâncat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puțin</a:t>
            </a:r>
            <a:r>
              <a:rPr lang="en-US" dirty="0"/>
              <a:t>. 3 </a:t>
            </a:r>
            <a:r>
              <a:rPr lang="en-US" dirty="0" err="1"/>
              <a:t>felii</a:t>
            </a:r>
            <a:r>
              <a:rPr lang="en-US" dirty="0"/>
              <a:t> </a:t>
            </a:r>
            <a:r>
              <a:rPr lang="en-US" dirty="0" err="1"/>
              <a:t>consumate</a:t>
            </a:r>
            <a:r>
              <a:rPr lang="en-US" dirty="0"/>
              <a:t> de </a:t>
            </a:r>
            <a:r>
              <a:rPr lang="en-US" dirty="0" err="1"/>
              <a:t>Vlad</a:t>
            </a:r>
            <a:r>
              <a:rPr lang="en-US" dirty="0"/>
              <a:t>, </a:t>
            </a:r>
            <a:r>
              <a:rPr lang="en-US" dirty="0" err="1"/>
              <a:t>adică</a:t>
            </a:r>
            <a:r>
              <a:rPr lang="en-US" dirty="0"/>
              <a:t> 3/8 </a:t>
            </a:r>
            <a:r>
              <a:rPr lang="ro-RO" dirty="0"/>
              <a:t>        </a:t>
            </a:r>
            <a:r>
              <a:rPr lang="en-US" dirty="0"/>
              <a:t>din pizza, </a:t>
            </a:r>
            <a:r>
              <a:rPr lang="en-US" dirty="0" err="1"/>
              <a:t>reprezintă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puțin</a:t>
            </a:r>
            <a:r>
              <a:rPr lang="en-US" dirty="0"/>
              <a:t> </a:t>
            </a:r>
            <a:r>
              <a:rPr lang="en-US" dirty="0" err="1"/>
              <a:t>decât</a:t>
            </a:r>
            <a:r>
              <a:rPr lang="en-US" dirty="0"/>
              <a:t> 5 </a:t>
            </a:r>
            <a:r>
              <a:rPr lang="en-US" dirty="0" err="1"/>
              <a:t>felii</a:t>
            </a:r>
            <a:r>
              <a:rPr lang="en-US" dirty="0"/>
              <a:t>, </a:t>
            </a:r>
            <a:r>
              <a:rPr lang="en-US" dirty="0" err="1"/>
              <a:t>adică</a:t>
            </a:r>
            <a:r>
              <a:rPr lang="en-US" dirty="0"/>
              <a:t> 5/8 </a:t>
            </a:r>
            <a:r>
              <a:rPr lang="en-US" dirty="0" err="1"/>
              <a:t>pe</a:t>
            </a:r>
            <a:r>
              <a:rPr lang="en-US" dirty="0"/>
              <a:t> care le-a </a:t>
            </a:r>
            <a:r>
              <a:rPr lang="en-US" dirty="0" err="1"/>
              <a:t>consumat</a:t>
            </a:r>
            <a:r>
              <a:rPr lang="en-US" dirty="0"/>
              <a:t> </a:t>
            </a:r>
            <a:r>
              <a:rPr lang="en-US" dirty="0" err="1"/>
              <a:t>Radu</a:t>
            </a:r>
            <a:r>
              <a:rPr lang="en-US" dirty="0"/>
              <a:t>.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499089" y="2311784"/>
            <a:ext cx="3684885" cy="16071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510"/>
            <a:ext cx="8229600" cy="530865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întregii</a:t>
            </a:r>
            <a:r>
              <a:rPr lang="en-US" dirty="0"/>
              <a:t> nu </a:t>
            </a:r>
            <a:r>
              <a:rPr lang="en-US" dirty="0" err="1"/>
              <a:t>sunt</a:t>
            </a:r>
            <a:r>
              <a:rPr lang="en-US" dirty="0"/>
              <a:t> la </a:t>
            </a:r>
            <a:r>
              <a:rPr lang="en-US" dirty="0" err="1"/>
              <a:t>fel</a:t>
            </a:r>
            <a:r>
              <a:rPr lang="en-US" dirty="0"/>
              <a:t> de </a:t>
            </a:r>
            <a:r>
              <a:rPr lang="en-US" dirty="0" err="1"/>
              <a:t>mari</a:t>
            </a:r>
            <a:r>
              <a:rPr lang="en-US" dirty="0"/>
              <a:t>, nu </a:t>
            </a:r>
            <a:r>
              <a:rPr lang="en-US" dirty="0" err="1"/>
              <a:t>putem</a:t>
            </a:r>
            <a:r>
              <a:rPr lang="en-US" dirty="0"/>
              <a:t> </a:t>
            </a:r>
            <a:r>
              <a:rPr lang="en-US" dirty="0" err="1"/>
              <a:t>compara</a:t>
            </a:r>
            <a:r>
              <a:rPr lang="en-US" dirty="0"/>
              <a:t> </a:t>
            </a:r>
            <a:r>
              <a:rPr lang="en-US" dirty="0" err="1"/>
              <a:t>fracții</a:t>
            </a:r>
            <a:r>
              <a:rPr lang="en-US" dirty="0"/>
              <a:t> </a:t>
            </a:r>
            <a:r>
              <a:rPr lang="en-US" dirty="0" err="1"/>
              <a:t>corespunzătoare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. </a:t>
            </a:r>
            <a:r>
              <a:rPr lang="en-US" dirty="0" err="1"/>
              <a:t>Observă</a:t>
            </a:r>
            <a:r>
              <a:rPr lang="en-US" dirty="0"/>
              <a:t>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reprezentarea</a:t>
            </a:r>
            <a:r>
              <a:rPr lang="en-US" dirty="0"/>
              <a:t> </a:t>
            </a:r>
            <a:r>
              <a:rPr lang="en-US" dirty="0" err="1"/>
              <a:t>următoare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en-US" dirty="0"/>
              <a:t>Am </a:t>
            </a:r>
            <a:r>
              <a:rPr lang="en-US" dirty="0" err="1"/>
              <a:t>descoperit</a:t>
            </a:r>
            <a:r>
              <a:rPr lang="en-US" dirty="0"/>
              <a:t> </a:t>
            </a:r>
            <a:r>
              <a:rPr lang="en-US" dirty="0" err="1"/>
              <a:t>împreună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:</a:t>
            </a:r>
            <a:endParaRPr lang="ro-RO" dirty="0"/>
          </a:p>
          <a:p>
            <a:r>
              <a:rPr lang="en-US" b="1" dirty="0" err="1"/>
              <a:t>Dintre</a:t>
            </a:r>
            <a:r>
              <a:rPr lang="en-US" b="1" dirty="0"/>
              <a:t> </a:t>
            </a:r>
            <a:r>
              <a:rPr lang="en-US" b="1" dirty="0" err="1"/>
              <a:t>două</a:t>
            </a:r>
            <a:r>
              <a:rPr lang="en-US" b="1" dirty="0"/>
              <a:t> </a:t>
            </a:r>
            <a:r>
              <a:rPr lang="en-US" b="1" dirty="0" err="1"/>
              <a:t>fracții</a:t>
            </a:r>
            <a:r>
              <a:rPr lang="en-US" b="1" dirty="0"/>
              <a:t> cu </a:t>
            </a:r>
            <a:r>
              <a:rPr lang="en-US" b="1" dirty="0" err="1"/>
              <a:t>același</a:t>
            </a:r>
            <a:r>
              <a:rPr lang="en-US" b="1" dirty="0"/>
              <a:t> </a:t>
            </a:r>
            <a:r>
              <a:rPr lang="en-US" b="1" dirty="0" err="1"/>
              <a:t>numitor</a:t>
            </a:r>
            <a:r>
              <a:rPr lang="en-US" b="1" dirty="0"/>
              <a:t> </a:t>
            </a:r>
            <a:r>
              <a:rPr lang="en-US" b="1" dirty="0" err="1"/>
              <a:t>este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mare </a:t>
            </a:r>
            <a:r>
              <a:rPr lang="en-US" b="1" dirty="0" err="1"/>
              <a:t>fracția</a:t>
            </a:r>
            <a:r>
              <a:rPr lang="en-US" b="1" dirty="0"/>
              <a:t> cu </a:t>
            </a:r>
            <a:r>
              <a:rPr lang="en-US" b="1" dirty="0" err="1"/>
              <a:t>numărătorul</a:t>
            </a:r>
            <a:r>
              <a:rPr lang="en-US" b="1" dirty="0"/>
              <a:t> </a:t>
            </a:r>
            <a:r>
              <a:rPr lang="en-US" b="1" dirty="0" err="1"/>
              <a:t>mai</a:t>
            </a:r>
            <a:r>
              <a:rPr lang="en-US" b="1" dirty="0"/>
              <a:t> mare.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image17.jpg" descr="https://www.scoalaintuitext.ro/blog/wp-content/uploads/sites/7/2019/03/Snip-4.jpg"/>
          <p:cNvPicPr/>
          <p:nvPr/>
        </p:nvPicPr>
        <p:blipFill>
          <a:blip r:embed="rId2"/>
          <a:srcRect l="17471" t="19154" r="46947" b="31044"/>
          <a:stretch>
            <a:fillRect/>
          </a:stretch>
        </p:blipFill>
        <p:spPr>
          <a:xfrm>
            <a:off x="3333094" y="2534555"/>
            <a:ext cx="3231551" cy="17888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85272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232"/>
            <a:ext cx="8229600" cy="5338931"/>
          </a:xfrm>
        </p:spPr>
        <p:txBody>
          <a:bodyPr/>
          <a:lstStyle/>
          <a:p>
            <a:r>
              <a:rPr lang="en-US" b="1" dirty="0" err="1"/>
              <a:t>Putem</a:t>
            </a:r>
            <a:r>
              <a:rPr lang="en-US" b="1" dirty="0"/>
              <a:t> </a:t>
            </a:r>
            <a:r>
              <a:rPr lang="en-US" b="1" dirty="0" err="1"/>
              <a:t>compara</a:t>
            </a:r>
            <a:r>
              <a:rPr lang="en-US" b="1" dirty="0"/>
              <a:t> </a:t>
            </a:r>
            <a:r>
              <a:rPr lang="en-US" b="1" dirty="0" err="1"/>
              <a:t>două</a:t>
            </a:r>
            <a:r>
              <a:rPr lang="en-US" b="1" dirty="0"/>
              <a:t> </a:t>
            </a:r>
            <a:r>
              <a:rPr lang="en-US" b="1" dirty="0" err="1"/>
              <a:t>fracții</a:t>
            </a:r>
            <a:r>
              <a:rPr lang="en-US" b="1" dirty="0"/>
              <a:t> </a:t>
            </a:r>
            <a:r>
              <a:rPr lang="en-US" b="1" dirty="0" err="1"/>
              <a:t>numai</a:t>
            </a:r>
            <a:r>
              <a:rPr lang="en-US" b="1" dirty="0"/>
              <a:t> </a:t>
            </a:r>
            <a:r>
              <a:rPr lang="en-US" b="1" dirty="0" err="1"/>
              <a:t>dacă</a:t>
            </a:r>
            <a:r>
              <a:rPr lang="en-US" b="1" dirty="0"/>
              <a:t> </a:t>
            </a:r>
            <a:r>
              <a:rPr lang="en-US" b="1" dirty="0" err="1"/>
              <a:t>sunt</a:t>
            </a:r>
            <a:r>
              <a:rPr lang="en-US" b="1" dirty="0"/>
              <a:t> </a:t>
            </a:r>
            <a:r>
              <a:rPr lang="en-US" b="1" dirty="0" err="1"/>
              <a:t>părți</a:t>
            </a:r>
            <a:r>
              <a:rPr lang="en-US" b="1" dirty="0"/>
              <a:t> </a:t>
            </a:r>
            <a:r>
              <a:rPr lang="en-US" b="1" dirty="0" err="1"/>
              <a:t>egale</a:t>
            </a:r>
            <a:r>
              <a:rPr lang="en-US" b="1" dirty="0"/>
              <a:t> ale </a:t>
            </a:r>
            <a:r>
              <a:rPr lang="en-US" b="1" dirty="0" err="1"/>
              <a:t>aceluiași</a:t>
            </a:r>
            <a:r>
              <a:rPr lang="en-US" b="1" dirty="0"/>
              <a:t> </a:t>
            </a:r>
            <a:r>
              <a:rPr lang="en-US" b="1" dirty="0" err="1"/>
              <a:t>întreg</a:t>
            </a:r>
            <a:r>
              <a:rPr lang="en-US" b="1" dirty="0"/>
              <a:t>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 err="1"/>
              <a:t>părți</a:t>
            </a:r>
            <a:r>
              <a:rPr lang="en-US" b="1" dirty="0"/>
              <a:t> </a:t>
            </a:r>
            <a:r>
              <a:rPr lang="en-US" b="1" dirty="0" err="1"/>
              <a:t>egale</a:t>
            </a:r>
            <a:r>
              <a:rPr lang="en-US" b="1" dirty="0"/>
              <a:t> din </a:t>
            </a:r>
            <a:r>
              <a:rPr lang="en-US" b="1" dirty="0" err="1"/>
              <a:t>întregi</a:t>
            </a:r>
            <a:r>
              <a:rPr lang="en-US" b="1" dirty="0"/>
              <a:t> </a:t>
            </a:r>
            <a:r>
              <a:rPr lang="en-US" b="1" dirty="0" err="1"/>
              <a:t>identici</a:t>
            </a:r>
            <a:r>
              <a:rPr lang="en-US" b="1" dirty="0"/>
              <a:t>.</a:t>
            </a:r>
            <a:r>
              <a:rPr lang="en-US" dirty="0"/>
              <a:t>  </a:t>
            </a:r>
            <a:r>
              <a:rPr lang="en-US" dirty="0" err="1"/>
              <a:t>Rodica</a:t>
            </a:r>
            <a:r>
              <a:rPr lang="en-US" dirty="0"/>
              <a:t> l-a </a:t>
            </a:r>
            <a:r>
              <a:rPr lang="en-US" dirty="0" err="1"/>
              <a:t>ajutat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bunicul</a:t>
            </a:r>
            <a:r>
              <a:rPr lang="en-US" dirty="0"/>
              <a:t> </a:t>
            </a:r>
            <a:r>
              <a:rPr lang="en-US" dirty="0" err="1"/>
              <a:t>ei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planteze</a:t>
            </a:r>
            <a:r>
              <a:rPr lang="en-US" dirty="0"/>
              <a:t> legume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grădină</a:t>
            </a:r>
            <a:r>
              <a:rPr lang="en-US" dirty="0"/>
              <a:t>. </a:t>
            </a:r>
            <a:r>
              <a:rPr lang="en-US" dirty="0" err="1"/>
              <a:t>Legumele</a:t>
            </a:r>
            <a:r>
              <a:rPr lang="en-US" dirty="0"/>
              <a:t> au </a:t>
            </a:r>
            <a:r>
              <a:rPr lang="en-US" dirty="0" err="1"/>
              <a:t>fost</a:t>
            </a:r>
            <a:r>
              <a:rPr lang="en-US" dirty="0"/>
              <a:t> </a:t>
            </a:r>
            <a:r>
              <a:rPr lang="en-US" dirty="0" err="1"/>
              <a:t>repartizate</a:t>
            </a:r>
            <a:r>
              <a:rPr lang="en-US" dirty="0"/>
              <a:t> </a:t>
            </a:r>
            <a:r>
              <a:rPr lang="en-US" dirty="0" err="1"/>
              <a:t>după</a:t>
            </a:r>
            <a:r>
              <a:rPr lang="en-US" dirty="0"/>
              <a:t> schema </a:t>
            </a:r>
            <a:r>
              <a:rPr lang="en-US" dirty="0" err="1"/>
              <a:t>următoare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1195720" y="3932981"/>
            <a:ext cx="4717688" cy="182838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4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/>
              <a:t>Observăm</a:t>
            </a:r>
            <a:r>
              <a:rPr lang="en-US" sz="2400" dirty="0"/>
              <a:t> </a:t>
            </a:r>
            <a:r>
              <a:rPr lang="en-US" sz="2400" dirty="0" err="1"/>
              <a:t>că</a:t>
            </a:r>
            <a:r>
              <a:rPr lang="en-US" sz="2400" dirty="0"/>
              <a:t>:</a:t>
            </a:r>
            <a:endParaRPr lang="ro-RO" sz="2400" dirty="0"/>
          </a:p>
          <a:p>
            <a:pPr lvl="0"/>
            <a:r>
              <a:rPr lang="en-US" sz="2400" dirty="0" err="1"/>
              <a:t>pe</a:t>
            </a:r>
            <a:r>
              <a:rPr lang="en-US" sz="2400" dirty="0"/>
              <a:t> 2/10 din </a:t>
            </a:r>
            <a:r>
              <a:rPr lang="en-US" sz="2400" dirty="0" err="1"/>
              <a:t>suprafața</a:t>
            </a:r>
            <a:r>
              <a:rPr lang="en-US" sz="2400" dirty="0"/>
              <a:t> </a:t>
            </a:r>
            <a:r>
              <a:rPr lang="en-US" sz="2400" dirty="0" err="1"/>
              <a:t>grădinii</a:t>
            </a:r>
            <a:r>
              <a:rPr lang="en-US" sz="2400" dirty="0"/>
              <a:t> au </a:t>
            </a:r>
            <a:r>
              <a:rPr lang="en-US" sz="2400" dirty="0" err="1"/>
              <a:t>plantat</a:t>
            </a:r>
            <a:r>
              <a:rPr lang="en-US" sz="2400" dirty="0"/>
              <a:t> </a:t>
            </a:r>
            <a:r>
              <a:rPr lang="en-US" sz="2400" dirty="0" err="1"/>
              <a:t>fasole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 err="1"/>
              <a:t>tomate</a:t>
            </a:r>
            <a:r>
              <a:rPr lang="en-US" sz="2400" dirty="0"/>
              <a:t>, </a:t>
            </a:r>
            <a:r>
              <a:rPr lang="en-US" sz="2400" dirty="0" err="1"/>
              <a:t>pe</a:t>
            </a:r>
            <a:r>
              <a:rPr lang="en-US" sz="2400" dirty="0"/>
              <a:t> 4/10  din </a:t>
            </a:r>
            <a:r>
              <a:rPr lang="en-US" sz="2400" dirty="0" err="1"/>
              <a:t>întreaga</a:t>
            </a:r>
            <a:r>
              <a:rPr lang="en-US" sz="2400" dirty="0"/>
              <a:t> </a:t>
            </a:r>
            <a:r>
              <a:rPr lang="en-US" sz="2400" dirty="0" err="1"/>
              <a:t>grădină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/>
              <a:t> 1/10 din </a:t>
            </a:r>
            <a:r>
              <a:rPr lang="en-US" sz="2400" dirty="0" err="1"/>
              <a:t>suprafață</a:t>
            </a:r>
            <a:r>
              <a:rPr lang="en-US" sz="2400" dirty="0"/>
              <a:t> e </a:t>
            </a:r>
            <a:r>
              <a:rPr lang="en-US" sz="2400" dirty="0" err="1"/>
              <a:t>ocupată</a:t>
            </a:r>
            <a:r>
              <a:rPr lang="en-US" sz="2400" dirty="0"/>
              <a:t> cu </a:t>
            </a:r>
            <a:r>
              <a:rPr lang="en-US" sz="2400" dirty="0" err="1"/>
              <a:t>ardei</a:t>
            </a:r>
            <a:r>
              <a:rPr lang="en-US" sz="2400" dirty="0"/>
              <a:t>,</a:t>
            </a:r>
            <a:endParaRPr lang="ro-RO" sz="2400" dirty="0"/>
          </a:p>
          <a:p>
            <a:pPr lvl="0"/>
            <a:r>
              <a:rPr lang="en-US" sz="2400" dirty="0" err="1"/>
              <a:t>pe</a:t>
            </a:r>
            <a:r>
              <a:rPr lang="en-US" sz="2400" dirty="0"/>
              <a:t> 3/10 din </a:t>
            </a:r>
            <a:r>
              <a:rPr lang="en-US" sz="2400" dirty="0" err="1"/>
              <a:t>suprafața</a:t>
            </a:r>
            <a:r>
              <a:rPr lang="en-US" sz="2400" dirty="0"/>
              <a:t> </a:t>
            </a:r>
            <a:r>
              <a:rPr lang="en-US" sz="2400" dirty="0" err="1"/>
              <a:t>grădinii</a:t>
            </a:r>
            <a:r>
              <a:rPr lang="en-US" sz="2400" dirty="0"/>
              <a:t> au </a:t>
            </a:r>
            <a:r>
              <a:rPr lang="en-US" sz="2400" dirty="0" err="1"/>
              <a:t>plantat</a:t>
            </a:r>
            <a:r>
              <a:rPr lang="en-US" sz="2400" dirty="0"/>
              <a:t> </a:t>
            </a:r>
            <a:r>
              <a:rPr lang="en-US" sz="2400" dirty="0" err="1"/>
              <a:t>varză</a:t>
            </a:r>
            <a:r>
              <a:rPr lang="en-US" sz="2400" dirty="0"/>
              <a:t>.</a:t>
            </a:r>
            <a:endParaRPr lang="ro-RO" sz="2400" dirty="0"/>
          </a:p>
          <a:p>
            <a:pPr marL="0" indent="0">
              <a:buNone/>
            </a:pPr>
            <a:r>
              <a:rPr lang="en-US" sz="2400" dirty="0" err="1"/>
              <a:t>Cea</a:t>
            </a:r>
            <a:r>
              <a:rPr lang="en-US" sz="2400" dirty="0"/>
              <a:t> </a:t>
            </a:r>
            <a:r>
              <a:rPr lang="en-US" sz="2400" dirty="0" err="1"/>
              <a:t>mai</a:t>
            </a:r>
            <a:r>
              <a:rPr lang="en-US" sz="2400" dirty="0"/>
              <a:t> mare </a:t>
            </a:r>
            <a:r>
              <a:rPr lang="en-US" sz="2400" dirty="0" err="1"/>
              <a:t>suprafață</a:t>
            </a:r>
            <a:r>
              <a:rPr lang="en-US" sz="2400" dirty="0"/>
              <a:t> </a:t>
            </a:r>
            <a:r>
              <a:rPr lang="en-US" sz="2400" dirty="0" err="1"/>
              <a:t>este</a:t>
            </a:r>
            <a:r>
              <a:rPr lang="en-US" sz="2400" dirty="0"/>
              <a:t> </a:t>
            </a:r>
            <a:r>
              <a:rPr lang="en-US" sz="2400" dirty="0" err="1"/>
              <a:t>cultivată</a:t>
            </a:r>
            <a:r>
              <a:rPr lang="en-US" sz="2400" dirty="0"/>
              <a:t> cu </a:t>
            </a:r>
            <a:r>
              <a:rPr lang="en-US" sz="2400" dirty="0" err="1"/>
              <a:t>tomate</a:t>
            </a:r>
            <a:r>
              <a:rPr lang="en-US" sz="2400" dirty="0"/>
              <a:t> (4/10), </a:t>
            </a:r>
            <a:r>
              <a:rPr lang="en-US" sz="2400" dirty="0" err="1"/>
              <a:t>iar</a:t>
            </a:r>
            <a:r>
              <a:rPr lang="en-US" sz="2400" dirty="0"/>
              <a:t> </a:t>
            </a:r>
            <a:r>
              <a:rPr lang="en-US" sz="2400" dirty="0" err="1"/>
              <a:t>cea</a:t>
            </a:r>
            <a:r>
              <a:rPr lang="en-US" sz="2400" dirty="0"/>
              <a:t> </a:t>
            </a:r>
            <a:r>
              <a:rPr lang="en-US" sz="2400" dirty="0" err="1"/>
              <a:t>mai</a:t>
            </a:r>
            <a:r>
              <a:rPr lang="en-US" sz="2400" dirty="0"/>
              <a:t> </a:t>
            </a:r>
            <a:r>
              <a:rPr lang="en-US" sz="2400" dirty="0" err="1"/>
              <a:t>mică</a:t>
            </a:r>
            <a:r>
              <a:rPr lang="en-US" sz="2400" dirty="0"/>
              <a:t> </a:t>
            </a:r>
            <a:r>
              <a:rPr lang="en-US" sz="2400" dirty="0" err="1"/>
              <a:t>suprafață</a:t>
            </a:r>
            <a:r>
              <a:rPr lang="en-US" sz="2400" dirty="0"/>
              <a:t> cu </a:t>
            </a:r>
            <a:r>
              <a:rPr lang="en-US" sz="2400" dirty="0" err="1"/>
              <a:t>ardei</a:t>
            </a:r>
            <a:r>
              <a:rPr lang="en-US" sz="2400" dirty="0"/>
              <a:t> (1/10).</a:t>
            </a:r>
            <a:endParaRPr lang="ro-RO" sz="2400" dirty="0"/>
          </a:p>
          <a:p>
            <a:r>
              <a:rPr lang="en-US" sz="2400" dirty="0" err="1"/>
              <a:t>Iată</a:t>
            </a:r>
            <a:r>
              <a:rPr lang="en-US" sz="2400" dirty="0"/>
              <a:t> cum </a:t>
            </a:r>
            <a:r>
              <a:rPr lang="en-US" sz="2400" dirty="0" err="1"/>
              <a:t>ordonă</a:t>
            </a:r>
            <a:endParaRPr lang="ro-RO" sz="2400" dirty="0"/>
          </a:p>
          <a:p>
            <a:r>
              <a:rPr lang="en-US" sz="2400" dirty="0"/>
              <a:t>m </a:t>
            </a:r>
            <a:r>
              <a:rPr lang="en-US" sz="2400" dirty="0" err="1"/>
              <a:t>crescător</a:t>
            </a:r>
            <a:r>
              <a:rPr lang="en-US" sz="2400" dirty="0"/>
              <a:t> </a:t>
            </a:r>
            <a:r>
              <a:rPr lang="en-US" sz="2400" dirty="0" err="1"/>
              <a:t>fracțiile</a:t>
            </a:r>
            <a:r>
              <a:rPr lang="en-US" sz="2400" dirty="0"/>
              <a:t> </a:t>
            </a:r>
            <a:r>
              <a:rPr lang="en-US" sz="2400" dirty="0" err="1"/>
              <a:t>corespunzătoare</a:t>
            </a:r>
            <a:r>
              <a:rPr lang="en-US" sz="2400" dirty="0"/>
              <a:t> </a:t>
            </a:r>
            <a:r>
              <a:rPr lang="en-US" sz="2400" dirty="0" err="1"/>
              <a:t>suprafețelor</a:t>
            </a:r>
            <a:r>
              <a:rPr lang="en-US" sz="2400" dirty="0"/>
              <a:t> cultivate cu legume:</a:t>
            </a:r>
            <a:endParaRPr lang="ro-RO" sz="2400" dirty="0"/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b="1" i="1" dirty="0" err="1"/>
              <a:t>Exerciții</a:t>
            </a:r>
            <a:r>
              <a:rPr lang="en-US" b="1" i="1" dirty="0"/>
              <a:t> </a:t>
            </a:r>
            <a:r>
              <a:rPr lang="en-US" b="1" i="1" dirty="0" err="1"/>
              <a:t>și</a:t>
            </a:r>
            <a:r>
              <a:rPr lang="en-US" b="1" i="1" dirty="0"/>
              <a:t> </a:t>
            </a:r>
            <a:r>
              <a:rPr lang="en-US" b="1" i="1" dirty="0" err="1"/>
              <a:t>probleme</a:t>
            </a:r>
            <a:r>
              <a:rPr lang="en-US" b="1" i="1" dirty="0"/>
              <a:t>: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1) </a:t>
            </a:r>
            <a:r>
              <a:rPr lang="en-US" dirty="0" err="1"/>
              <a:t>Scrie</a:t>
            </a:r>
            <a:r>
              <a:rPr lang="en-US" dirty="0"/>
              <a:t>, </a:t>
            </a:r>
            <a:r>
              <a:rPr lang="en-US" dirty="0" err="1"/>
              <a:t>apoi</a:t>
            </a:r>
            <a:r>
              <a:rPr lang="en-US" dirty="0"/>
              <a:t> </a:t>
            </a:r>
            <a:r>
              <a:rPr lang="en-US" dirty="0" err="1"/>
              <a:t>compară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reprezentate</a:t>
            </a:r>
            <a:r>
              <a:rPr lang="en-US" dirty="0"/>
              <a:t>, </a:t>
            </a:r>
            <a:r>
              <a:rPr lang="en-US" dirty="0" err="1"/>
              <a:t>folosind</a:t>
            </a:r>
            <a:r>
              <a:rPr lang="en-US" dirty="0"/>
              <a:t> </a:t>
            </a:r>
            <a:r>
              <a:rPr lang="en-US" dirty="0" err="1"/>
              <a:t>semnele</a:t>
            </a:r>
            <a:r>
              <a:rPr lang="en-US" dirty="0"/>
              <a:t> de </a:t>
            </a:r>
            <a:r>
              <a:rPr lang="en-US" dirty="0" err="1"/>
              <a:t>relație</a:t>
            </a:r>
            <a:r>
              <a:rPr lang="en-US" dirty="0"/>
              <a:t> (&lt;, &gt;, = ); 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186231" y="3231238"/>
            <a:ext cx="6298242" cy="175736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288"/>
            <a:ext cx="8229600" cy="5332876"/>
          </a:xfrm>
        </p:spPr>
        <p:txBody>
          <a:bodyPr/>
          <a:lstStyle/>
          <a:p>
            <a:r>
              <a:rPr lang="en-US" dirty="0"/>
              <a:t>2)  </a:t>
            </a:r>
            <a:r>
              <a:rPr lang="en-US" dirty="0" err="1"/>
              <a:t>Completează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egalitățile</a:t>
            </a:r>
            <a:r>
              <a:rPr lang="en-US" dirty="0"/>
              <a:t> </a:t>
            </a:r>
            <a:r>
              <a:rPr lang="en-US" dirty="0" err="1"/>
              <a:t>următoare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adevărate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</a:t>
            </a:r>
            <a:r>
              <a:rPr lang="en-US" dirty="0" err="1"/>
              <a:t>Scrie</a:t>
            </a:r>
            <a:r>
              <a:rPr lang="en-US" dirty="0"/>
              <a:t> o </a:t>
            </a:r>
            <a:r>
              <a:rPr lang="en-US" dirty="0" err="1"/>
              <a:t>fracție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mică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o </a:t>
            </a:r>
            <a:r>
              <a:rPr lang="en-US" dirty="0" err="1"/>
              <a:t>fracție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</a:t>
            </a:r>
            <a:r>
              <a:rPr lang="en-US" dirty="0" err="1"/>
              <a:t>decât</a:t>
            </a:r>
            <a:r>
              <a:rPr lang="en-US" dirty="0"/>
              <a:t> </a:t>
            </a:r>
            <a:r>
              <a:rPr lang="en-US" dirty="0" err="1"/>
              <a:t>cele</a:t>
            </a:r>
            <a:r>
              <a:rPr lang="en-US" dirty="0"/>
              <a:t> date: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056521" y="2130937"/>
            <a:ext cx="6509273" cy="751644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2862346" y="4868827"/>
            <a:ext cx="2703842" cy="65962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FFCE-A30D-5441-8AB4-1982C9F9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11" y="976470"/>
            <a:ext cx="8229600" cy="4525963"/>
          </a:xfrm>
        </p:spPr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sz="2400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Semnul</a:t>
            </a:r>
            <a:r>
              <a:rPr lang="en-GB" sz="2400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numărătorilor</a:t>
            </a:r>
            <a:r>
              <a:rPr lang="en-GB" sz="2400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GB" sz="2400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numitorilor</a:t>
            </a:r>
            <a:r>
              <a:rPr lang="en-GB" sz="2400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2400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pot fi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numere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pozitive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negative.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negativi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sz="24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400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</a:pP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67611071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Scrie</a:t>
            </a:r>
            <a:r>
              <a:rPr lang="en-US" dirty="0"/>
              <a:t>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mici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egale</a:t>
            </a:r>
            <a:r>
              <a:rPr lang="en-US" dirty="0"/>
              <a:t> cu 5/8.</a:t>
            </a:r>
            <a:endParaRPr lang="ro-RO" dirty="0"/>
          </a:p>
          <a:p>
            <a:r>
              <a:rPr lang="en-US" dirty="0"/>
              <a:t>5. </a:t>
            </a:r>
            <a:r>
              <a:rPr lang="en-US" dirty="0" err="1"/>
              <a:t>Scrie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crescătoare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reprezentate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colorare</a:t>
            </a:r>
            <a:r>
              <a:rPr lang="en-US" dirty="0"/>
              <a:t>:</a:t>
            </a:r>
            <a:endParaRPr lang="ro-RO" dirty="0"/>
          </a:p>
          <a:p>
            <a:endParaRPr lang="ro-RO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861631" y="3550039"/>
            <a:ext cx="4961200" cy="21983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398"/>
            <a:ext cx="8229600" cy="5429766"/>
          </a:xfrm>
        </p:spPr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Așază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descrescătoare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</a:t>
            </a:r>
            <a:r>
              <a:rPr lang="en-US" dirty="0" err="1"/>
              <a:t>cuprinse</a:t>
            </a:r>
            <a:r>
              <a:rPr lang="en-US" dirty="0"/>
              <a:t> </a:t>
            </a:r>
            <a:r>
              <a:rPr lang="en-US" dirty="0" err="1"/>
              <a:t>între</a:t>
            </a:r>
            <a:r>
              <a:rPr lang="en-US" dirty="0"/>
              <a:t> 2/7 </a:t>
            </a:r>
            <a:r>
              <a:rPr lang="en-US" dirty="0" err="1"/>
              <a:t>și</a:t>
            </a:r>
            <a:r>
              <a:rPr lang="en-US" dirty="0"/>
              <a:t>  6/7 .</a:t>
            </a:r>
            <a:endParaRPr lang="ro-RO" dirty="0"/>
          </a:p>
          <a:p>
            <a:r>
              <a:rPr lang="en-US" dirty="0"/>
              <a:t>7. </a:t>
            </a:r>
            <a:r>
              <a:rPr lang="en-US" dirty="0" err="1"/>
              <a:t>Ordonează</a:t>
            </a:r>
            <a:r>
              <a:rPr lang="en-US" dirty="0"/>
              <a:t> </a:t>
            </a:r>
            <a:r>
              <a:rPr lang="en-US" dirty="0" err="1"/>
              <a:t>crescător</a:t>
            </a:r>
            <a:r>
              <a:rPr lang="en-US" dirty="0"/>
              <a:t> </a:t>
            </a:r>
            <a:r>
              <a:rPr lang="en-US" dirty="0" err="1"/>
              <a:t>fracțiile</a:t>
            </a:r>
            <a:r>
              <a:rPr lang="en-US" dirty="0"/>
              <a:t> cu </a:t>
            </a:r>
            <a:r>
              <a:rPr lang="en-US" dirty="0" err="1"/>
              <a:t>numitorul</a:t>
            </a:r>
            <a:r>
              <a:rPr lang="en-US" dirty="0"/>
              <a:t> 8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numărătorul</a:t>
            </a:r>
            <a:r>
              <a:rPr lang="en-US" dirty="0"/>
              <a:t> un </a:t>
            </a:r>
            <a:r>
              <a:rPr lang="en-US" dirty="0" err="1"/>
              <a:t>număr</a:t>
            </a:r>
            <a:r>
              <a:rPr lang="en-US" dirty="0"/>
              <a:t> </a:t>
            </a:r>
            <a:r>
              <a:rPr lang="en-US" dirty="0" err="1"/>
              <a:t>impar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mic </a:t>
            </a:r>
            <a:r>
              <a:rPr lang="en-US" dirty="0" err="1"/>
              <a:t>decât</a:t>
            </a:r>
            <a:r>
              <a:rPr lang="en-US" dirty="0"/>
              <a:t> 6.</a:t>
            </a:r>
            <a:endParaRPr lang="ro-RO" dirty="0"/>
          </a:p>
          <a:p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458735" y="3429000"/>
            <a:ext cx="5806535" cy="245151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446622" y="1716373"/>
            <a:ext cx="5949950" cy="317364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0003E-AF7A-708D-5B37-B1116FDC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22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Semnul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"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Semnele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scoase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fața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acesteia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combină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conform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astfel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sus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devin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(-)(-)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(+)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56901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C699-0099-C8DD-3022-FA6AA1D0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24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Tipuri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ordinare</a:t>
            </a:r>
            <a:r>
              <a:rPr lang="en-GB" b="1" dirty="0">
                <a:solidFill>
                  <a:srgbClr val="1F4D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b="1" dirty="0">
              <a:solidFill>
                <a:srgbClr val="1F4D78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unui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fără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se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considerare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semnul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său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exemplu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-7 (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scris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 │-7│)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7. Mai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|-17| = 17; |10| = 10; |-123| = 123;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subunitare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-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-15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1. 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echiunitare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5/5, 11/11, -19/19;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egală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 1.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supraunitare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improprii</a:t>
            </a:r>
            <a:r>
              <a:rPr lang="en-GB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GB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numărătorului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numitorului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absolută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mare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decât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1;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sunt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numite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improprii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04539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CB0E-0A31-E076-4C44-7907FC7D8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improprii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pot fi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scrise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 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fracții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mixte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1 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5 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5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1 +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2394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(117 + 6)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117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 - 9 -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care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- 9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394"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</a:pP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observă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mixtă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dintr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-un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întreg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subunitară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ambele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având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același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semn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394"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</a:pP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Dacă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numărătorul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egal cu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numitorul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invers,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atunci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fracțiile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numesc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inverse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sau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inversate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Ex: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baseline="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GB" baseline="-25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-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produsul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dintre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fracție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inversata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1.</a:t>
            </a:r>
            <a:endParaRPr lang="ro-RO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394" marR="102394" algn="just">
              <a:lnSpc>
                <a:spcPct val="107000"/>
              </a:lnSpc>
              <a:spcBef>
                <a:spcPts val="806"/>
              </a:spcBef>
              <a:spcAft>
                <a:spcPts val="806"/>
              </a:spcAft>
            </a:pP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9316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244</TotalTime>
  <Words>5392</Words>
  <Application>Microsoft Office PowerPoint</Application>
  <PresentationFormat>On-screen Show (4:3)</PresentationFormat>
  <Paragraphs>385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0" baseType="lpstr">
      <vt:lpstr>Adobe Heiti Std R</vt:lpstr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Ce sunt fracțiile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Exemple de fracții</vt:lpstr>
      <vt:lpstr>PowerPoint Presentation</vt:lpstr>
      <vt:lpstr>PowerPoint Presentation</vt:lpstr>
      <vt:lpstr>PowerPoint Presentation</vt:lpstr>
      <vt:lpstr>Surse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lastModifiedBy>Ioana-Alina Zidaru</cp:lastModifiedBy>
  <cp:revision>17</cp:revision>
  <dcterms:created xsi:type="dcterms:W3CDTF">2022-06-19T18:34:58Z</dcterms:created>
  <dcterms:modified xsi:type="dcterms:W3CDTF">2023-01-25T11:28:44Z</dcterms:modified>
</cp:coreProperties>
</file>