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6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63201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26931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7252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37553534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50.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rive.google.com/file/d/1sdynPztLBAxrSM1I7--UhevQkjp7zwpO/view" TargetMode="External"/><Relationship Id="rId2" Type="http://schemas.openxmlformats.org/officeDocument/2006/relationships/hyperlink" Target="http://fs.unm.edu/EnciclopediaNumerelor.pdf" TargetMode="External"/><Relationship Id="rId1" Type="http://schemas.openxmlformats.org/officeDocument/2006/relationships/slideLayout" Target="../slideLayouts/slideLayout2.xml"/><Relationship Id="rId4" Type="http://schemas.openxmlformats.org/officeDocument/2006/relationships/hyperlink" Target="https://www.matera.ro/2019/12/numere-intreg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10972800" cy="1143000"/>
          </a:xfrm>
        </p:spPr>
        <p:txBody>
          <a:bodyPr/>
          <a:lstStyle/>
          <a:p>
            <a:r>
              <a:rPr lang="ro-RO" b="1" dirty="0"/>
              <a:t>Operații cu fracții ordinare</a:t>
            </a:r>
          </a:p>
        </p:txBody>
      </p:sp>
    </p:spTree>
    <p:extLst>
      <p:ext uri="{BB962C8B-B14F-4D97-AF65-F5344CB8AC3E}">
        <p14:creationId xmlns:p14="http://schemas.microsoft.com/office/powerpoint/2010/main" val="4016400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ro-RO" sz="2800" dirty="0"/>
                  <a:t>Aplicație. Să-l urmărim pe roboțelul RoboCuza care se deplasează pe axa numerelor: </a:t>
                </a:r>
              </a:p>
              <a:p>
                <a:r>
                  <a:rPr lang="ro-RO" sz="2800" dirty="0"/>
                  <a:t>a) RoboCuza pornește din O(0) și se deplasează în sensul pozitiv, întâi cu </a:t>
                </a:r>
                <a14:m>
                  <m:oMath xmlns:m="http://schemas.openxmlformats.org/officeDocument/2006/math">
                    <m:f>
                      <m:fPr>
                        <m:ctrlPr>
                          <a:rPr lang="ro-RO" sz="2800" b="1" i="1">
                            <a:latin typeface="Cambria Math" panose="02040503050406030204" pitchFamily="18" charset="0"/>
                          </a:rPr>
                        </m:ctrlPr>
                      </m:fPr>
                      <m:num>
                        <m:r>
                          <a:rPr lang="ro-RO" sz="2800" b="1" i="1">
                            <a:latin typeface="Cambria Math" panose="02040503050406030204" pitchFamily="18" charset="0"/>
                          </a:rPr>
                          <m:t>𝟓</m:t>
                        </m:r>
                      </m:num>
                      <m:den>
                        <m:r>
                          <a:rPr lang="ro-RO" sz="2800" b="1" i="1">
                            <a:latin typeface="Cambria Math" panose="02040503050406030204" pitchFamily="18" charset="0"/>
                          </a:rPr>
                          <m:t>𝟔</m:t>
                        </m:r>
                      </m:den>
                    </m:f>
                  </m:oMath>
                </a14:m>
                <a:r>
                  <a:rPr lang="ro-RO" sz="2800" dirty="0"/>
                  <a:t> unități și apoi cu </a:t>
                </a:r>
                <a14:m>
                  <m:oMath xmlns:m="http://schemas.openxmlformats.org/officeDocument/2006/math">
                    <m:f>
                      <m:fPr>
                        <m:ctrlPr>
                          <a:rPr lang="ro-RO" sz="2800" b="1" i="1">
                            <a:latin typeface="Cambria Math" panose="02040503050406030204" pitchFamily="18" charset="0"/>
                          </a:rPr>
                        </m:ctrlPr>
                      </m:fPr>
                      <m:num>
                        <m:r>
                          <a:rPr lang="ro-RO" sz="2800" b="1" i="1">
                            <a:latin typeface="Cambria Math" panose="02040503050406030204" pitchFamily="18" charset="0"/>
                          </a:rPr>
                          <m:t>𝟏</m:t>
                        </m:r>
                      </m:num>
                      <m:den>
                        <m:r>
                          <a:rPr lang="ro-RO" sz="2800" b="1" i="1">
                            <a:latin typeface="Cambria Math" panose="02040503050406030204" pitchFamily="18" charset="0"/>
                          </a:rPr>
                          <m:t>𝟑</m:t>
                        </m:r>
                      </m:den>
                    </m:f>
                  </m:oMath>
                </a14:m>
                <a:r>
                  <a:rPr lang="ro-RO" sz="2800" dirty="0"/>
                  <a:t> unități. Să stabilim coordonata punctului P în care ajunge; </a:t>
                </a:r>
              </a:p>
              <a:p>
                <a:r>
                  <a:rPr lang="ro-RO" sz="2800" dirty="0"/>
                  <a:t>b) Din P, RoboCuza se deplasează în sens negativ cu </a:t>
                </a:r>
                <a14:m>
                  <m:oMath xmlns:m="http://schemas.openxmlformats.org/officeDocument/2006/math">
                    <m:f>
                      <m:fPr>
                        <m:ctrlPr>
                          <a:rPr lang="ro-RO" sz="2800" b="1" i="1">
                            <a:latin typeface="Cambria Math" panose="02040503050406030204" pitchFamily="18" charset="0"/>
                          </a:rPr>
                        </m:ctrlPr>
                      </m:fPr>
                      <m:num>
                        <m:r>
                          <a:rPr lang="ro-RO" sz="2800" b="1" i="1">
                            <a:latin typeface="Cambria Math" panose="02040503050406030204" pitchFamily="18" charset="0"/>
                          </a:rPr>
                          <m:t>𝟓</m:t>
                        </m:r>
                      </m:num>
                      <m:den>
                        <m:r>
                          <a:rPr lang="ro-RO" sz="2800" b="1" i="1">
                            <a:latin typeface="Cambria Math" panose="02040503050406030204" pitchFamily="18" charset="0"/>
                          </a:rPr>
                          <m:t>𝟔</m:t>
                        </m:r>
                      </m:den>
                    </m:f>
                  </m:oMath>
                </a14:m>
                <a:r>
                  <a:rPr lang="ro-RO" sz="2800" dirty="0"/>
                  <a:t> unități și apoi în sens pozitiv, cu </a:t>
                </a:r>
                <a14:m>
                  <m:oMath xmlns:m="http://schemas.openxmlformats.org/officeDocument/2006/math">
                    <m:f>
                      <m:fPr>
                        <m:ctrlPr>
                          <a:rPr lang="ro-RO" sz="2800" b="1" i="1">
                            <a:latin typeface="Cambria Math" panose="02040503050406030204" pitchFamily="18" charset="0"/>
                          </a:rPr>
                        </m:ctrlPr>
                      </m:fPr>
                      <m:num>
                        <m:r>
                          <a:rPr lang="ro-RO" sz="2800" b="1" i="1">
                            <a:latin typeface="Cambria Math" panose="02040503050406030204" pitchFamily="18" charset="0"/>
                          </a:rPr>
                          <m:t>𝟏</m:t>
                        </m:r>
                      </m:num>
                      <m:den>
                        <m:r>
                          <a:rPr lang="ro-RO" sz="2800" b="1" i="1">
                            <a:latin typeface="Cambria Math" panose="02040503050406030204" pitchFamily="18" charset="0"/>
                          </a:rPr>
                          <m:t>𝟐</m:t>
                        </m:r>
                      </m:den>
                    </m:f>
                  </m:oMath>
                </a14:m>
                <a:r>
                  <a:rPr lang="ro-RO" sz="2800" dirty="0"/>
                  <a:t> unități. Să stabilim noua coordonată și lungimea totală a drumului parcurs.</a:t>
                </a:r>
              </a:p>
              <a:p>
                <a:endParaRPr lang="ro-RO"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11" t="-1348" r="-889"/>
                </a:stretch>
              </a:blipFill>
            </p:spPr>
            <p:txBody>
              <a:bodyPr/>
              <a:lstStyle/>
              <a:p>
                <a:r>
                  <a:rPr lang="en-US">
                    <a:noFill/>
                  </a:rPr>
                  <a:t> </a:t>
                </a:r>
              </a:p>
            </p:txBody>
          </p:sp>
        </mc:Fallback>
      </mc:AlternateContent>
    </p:spTree>
    <p:extLst>
      <p:ext uri="{BB962C8B-B14F-4D97-AF65-F5344CB8AC3E}">
        <p14:creationId xmlns:p14="http://schemas.microsoft.com/office/powerpoint/2010/main" val="2044807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9600" y="1351921"/>
                <a:ext cx="10972800" cy="4525963"/>
              </a:xfrm>
            </p:spPr>
            <p:txBody>
              <a:bodyPr/>
              <a:lstStyle/>
              <a:p>
                <a:pPr marL="0" lvl="0" indent="0">
                  <a:buNone/>
                </a:pPr>
                <a:r>
                  <a:rPr lang="ro-RO" sz="2000" i="1" dirty="0"/>
                  <a:t>Înmulțirea și împărțirea numerelor raționale</a:t>
                </a:r>
                <a:r>
                  <a:rPr lang="en-US" sz="2000" i="1" dirty="0"/>
                  <a:t>; </a:t>
                </a:r>
                <a:r>
                  <a:rPr lang="en-US" sz="2000" i="1" dirty="0" err="1"/>
                  <a:t>propriet</a:t>
                </a:r>
                <a:r>
                  <a:rPr lang="ro-RO" sz="2000" i="1" dirty="0"/>
                  <a:t>ăți</a:t>
                </a:r>
                <a:endParaRPr lang="ro-RO" sz="2000" dirty="0"/>
              </a:p>
              <a:p>
                <a:r>
                  <a:rPr lang="ro-RO" sz="2000" dirty="0"/>
                  <a:t>A1. Pentru a ne aminti cum se înmulţesc şi cum se împart două numere raţionale pozitive exprimate prin fracţii ordinare, să rezolvăm următoarea problemă: </a:t>
                </a:r>
              </a:p>
              <a:p>
                <a:r>
                  <a:rPr lang="ro-RO" sz="2000" dirty="0"/>
                  <a:t>Un biciclist se deplasează din localitatea A în localitatea B. </a:t>
                </a:r>
              </a:p>
              <a:p>
                <a:r>
                  <a:rPr lang="ro-RO" sz="2000" dirty="0"/>
                  <a:t>a) Dacă biciclistul parcurge </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2</m:t>
                        </m:r>
                      </m:num>
                      <m:den>
                        <m:r>
                          <a:rPr lang="ro-RO" sz="2000" i="1">
                            <a:latin typeface="Cambria Math" panose="02040503050406030204" pitchFamily="18" charset="0"/>
                          </a:rPr>
                          <m:t>7</m:t>
                        </m:r>
                      </m:den>
                    </m:f>
                  </m:oMath>
                </a14:m>
                <a:r>
                  <a:rPr lang="ro-RO" sz="2000" dirty="0"/>
                  <a:t> din întreaga distanță într-o oră, poate ajunge în 3 ore în localitatea B ? Cât parcurge biciclistul în </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7</m:t>
                        </m:r>
                      </m:num>
                      <m:den>
                        <m:r>
                          <a:rPr lang="ro-RO" sz="2000" i="1">
                            <a:latin typeface="Cambria Math" panose="02040503050406030204" pitchFamily="18" charset="0"/>
                          </a:rPr>
                          <m:t>2</m:t>
                        </m:r>
                      </m:den>
                    </m:f>
                  </m:oMath>
                </a14:m>
                <a:r>
                  <a:rPr lang="ro-RO" sz="2000" dirty="0"/>
                  <a:t> ore? </a:t>
                </a:r>
              </a:p>
              <a:p>
                <a:r>
                  <a:rPr lang="ro-RO" sz="2000" dirty="0"/>
                  <a:t>b) Dacă biciclistul parcurge </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1</m:t>
                        </m:r>
                      </m:num>
                      <m:den>
                        <m:r>
                          <a:rPr lang="ro-RO" sz="2000" i="1">
                            <a:latin typeface="Cambria Math" panose="02040503050406030204" pitchFamily="18" charset="0"/>
                          </a:rPr>
                          <m:t>2</m:t>
                        </m:r>
                      </m:den>
                    </m:f>
                  </m:oMath>
                </a14:m>
                <a:r>
                  <a:rPr lang="ro-RO" sz="2000" dirty="0"/>
                  <a:t> din întreaga distanță în </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3</m:t>
                        </m:r>
                      </m:num>
                      <m:den>
                        <m:r>
                          <a:rPr lang="ro-RO" sz="2000" i="1">
                            <a:latin typeface="Cambria Math" panose="02040503050406030204" pitchFamily="18" charset="0"/>
                          </a:rPr>
                          <m:t>5</m:t>
                        </m:r>
                      </m:den>
                    </m:f>
                  </m:oMath>
                </a14:m>
                <a:r>
                  <a:rPr lang="ro-RO" sz="2000" dirty="0"/>
                  <a:t> ore, cât parcurge într-o oră din această distanță ? </a:t>
                </a:r>
              </a:p>
              <a:p>
                <a:endParaRPr lang="ro-RO"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9600" y="1351921"/>
                <a:ext cx="10972800" cy="4525963"/>
              </a:xfrm>
              <a:blipFill>
                <a:blip r:embed="rId2"/>
                <a:stretch>
                  <a:fillRect l="-556" t="-809"/>
                </a:stretch>
              </a:blipFill>
            </p:spPr>
            <p:txBody>
              <a:bodyPr/>
              <a:lstStyle/>
              <a:p>
                <a:r>
                  <a:rPr lang="en-US">
                    <a:noFill/>
                  </a:rPr>
                  <a:t> </a:t>
                </a:r>
              </a:p>
            </p:txBody>
          </p:sp>
        </mc:Fallback>
      </mc:AlternateContent>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4350356" y="4252770"/>
            <a:ext cx="4496917" cy="1993611"/>
          </a:xfrm>
          <a:prstGeom prst="rect">
            <a:avLst/>
          </a:prstGeom>
        </p:spPr>
      </p:pic>
    </p:spTree>
    <p:extLst>
      <p:ext uri="{BB962C8B-B14F-4D97-AF65-F5344CB8AC3E}">
        <p14:creationId xmlns:p14="http://schemas.microsoft.com/office/powerpoint/2010/main" val="3082972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1"/>
            <a:ext cx="10972800" cy="1143000"/>
          </a:xfrm>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9600" y="1721313"/>
                <a:ext cx="10972800" cy="4525963"/>
              </a:xfrm>
            </p:spPr>
            <p:txBody>
              <a:bodyPr/>
              <a:lstStyle/>
              <a:p>
                <a:r>
                  <a:rPr lang="ro-RO" sz="2400" dirty="0"/>
                  <a:t>A2. Cu cele amintite la activitatea A1. finalizaţi calculele, aplicând regula semnelor de la înmulţirea numerelor întregi:</a:t>
                </a:r>
              </a:p>
              <a:p>
                <a:r>
                  <a:rPr lang="ro-RO" sz="2400" b="1" dirty="0"/>
                  <a:t>a)</a:t>
                </a:r>
                <a14:m>
                  <m:oMath xmlns:m="http://schemas.openxmlformats.org/officeDocument/2006/math">
                    <m:r>
                      <a:rPr lang="ro-RO" sz="2400" i="1">
                        <a:latin typeface="Cambria Math" panose="02040503050406030204" pitchFamily="18" charset="0"/>
                      </a:rPr>
                      <m:t> 3∙</m:t>
                    </m:r>
                    <m:d>
                      <m:dPr>
                        <m:ctrlPr>
                          <a:rPr lang="ro-RO" sz="2400" i="1">
                            <a:latin typeface="Cambria Math" panose="02040503050406030204" pitchFamily="18" charset="0"/>
                          </a:rPr>
                        </m:ctrlPr>
                      </m:dPr>
                      <m:e>
                        <m:r>
                          <a:rPr lang="ro-RO" sz="2400" i="1">
                            <a:latin typeface="Cambria Math" panose="02040503050406030204" pitchFamily="18" charset="0"/>
                          </a:rPr>
                          <m:t>−</m:t>
                        </m:r>
                        <m:f>
                          <m:fPr>
                            <m:ctrlPr>
                              <a:rPr lang="ro-RO" sz="2400" i="1">
                                <a:latin typeface="Cambria Math" panose="02040503050406030204" pitchFamily="18" charset="0"/>
                              </a:rPr>
                            </m:ctrlPr>
                          </m:fPr>
                          <m:num>
                            <m:r>
                              <a:rPr lang="ro-RO" sz="2400" i="1">
                                <a:latin typeface="Cambria Math" panose="02040503050406030204" pitchFamily="18" charset="0"/>
                              </a:rPr>
                              <m:t>2</m:t>
                            </m:r>
                          </m:num>
                          <m:den>
                            <m:r>
                              <a:rPr lang="ro-RO" sz="2400" i="1">
                                <a:latin typeface="Cambria Math" panose="02040503050406030204" pitchFamily="18" charset="0"/>
                              </a:rPr>
                              <m:t>17</m:t>
                            </m:r>
                          </m:den>
                        </m:f>
                      </m:e>
                    </m:d>
                    <m:r>
                      <a:rPr lang="ro-RO" sz="2400" i="1">
                        <a:latin typeface="Cambria Math" panose="02040503050406030204" pitchFamily="18" charset="0"/>
                      </a:rPr>
                      <m:t>=…</m:t>
                    </m:r>
                    <m:r>
                      <a:rPr lang="en-US" sz="2400" i="1">
                        <a:latin typeface="Cambria Math" panose="02040503050406030204" pitchFamily="18" charset="0"/>
                      </a:rPr>
                      <m:t>;</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71</m:t>
                            </m:r>
                          </m:num>
                          <m:den>
                            <m:r>
                              <a:rPr lang="en-US" sz="2400" i="1">
                                <a:latin typeface="Cambria Math" panose="02040503050406030204" pitchFamily="18" charset="0"/>
                              </a:rPr>
                              <m:t>5</m:t>
                            </m:r>
                          </m:den>
                        </m:f>
                      </m:e>
                    </m:d>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3</m:t>
                        </m:r>
                      </m:num>
                      <m:den>
                        <m:r>
                          <a:rPr lang="en-US" sz="2400" i="1">
                            <a:latin typeface="Cambria Math" panose="02040503050406030204" pitchFamily="18" charset="0"/>
                          </a:rPr>
                          <m:t>25</m:t>
                        </m:r>
                      </m:den>
                    </m:f>
                    <m:r>
                      <a:rPr lang="en-US" sz="2400" i="1">
                        <a:latin typeface="Cambria Math" panose="02040503050406030204" pitchFamily="18" charset="0"/>
                      </a:rPr>
                      <m:t>=…; </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4</m:t>
                            </m:r>
                          </m:num>
                          <m:den>
                            <m:r>
                              <a:rPr lang="en-US" sz="2400" i="1">
                                <a:latin typeface="Cambria Math" panose="02040503050406030204" pitchFamily="18" charset="0"/>
                              </a:rPr>
                              <m:t>65</m:t>
                            </m:r>
                          </m:den>
                        </m:f>
                      </m:e>
                    </m:d>
                    <m:r>
                      <a:rPr lang="en-US" sz="2400" i="1">
                        <a:latin typeface="Cambria Math" panose="02040503050406030204" pitchFamily="18" charset="0"/>
                      </a:rPr>
                      <m:t>∙</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5</m:t>
                            </m:r>
                          </m:num>
                          <m:den>
                            <m:r>
                              <a:rPr lang="en-US" sz="2400" i="1">
                                <a:latin typeface="Cambria Math" panose="02040503050406030204" pitchFamily="18" charset="0"/>
                              </a:rPr>
                              <m:t>7</m:t>
                            </m:r>
                          </m:den>
                        </m:f>
                      </m:e>
                    </m:d>
                    <m:r>
                      <a:rPr lang="en-US" sz="2400" i="1">
                        <a:latin typeface="Cambria Math" panose="02040503050406030204" pitchFamily="18" charset="0"/>
                      </a:rPr>
                      <m:t>=…;2,5∙</m:t>
                    </m:r>
                    <m:d>
                      <m:dPr>
                        <m:ctrlPr>
                          <a:rPr lang="ro-RO" sz="2400" i="1">
                            <a:latin typeface="Cambria Math" panose="02040503050406030204" pitchFamily="18" charset="0"/>
                          </a:rPr>
                        </m:ctrlPr>
                      </m:dPr>
                      <m:e>
                        <m:r>
                          <a:rPr lang="en-US" sz="2400" i="1">
                            <a:latin typeface="Cambria Math" panose="02040503050406030204" pitchFamily="18" charset="0"/>
                          </a:rPr>
                          <m:t>−4,2</m:t>
                        </m:r>
                      </m:e>
                    </m:d>
                    <m:r>
                      <a:rPr lang="en-US" sz="2400" i="1">
                        <a:latin typeface="Cambria Math" panose="02040503050406030204" pitchFamily="18" charset="0"/>
                      </a:rPr>
                      <m:t>=… </m:t>
                    </m:r>
                  </m:oMath>
                </a14:m>
                <a:endParaRPr lang="ro-RO" sz="2400" dirty="0"/>
              </a:p>
              <a:p>
                <a:r>
                  <a:rPr lang="ro-RO" sz="2400" b="1" dirty="0"/>
                  <a:t>b)</a:t>
                </a:r>
                <a14:m>
                  <m:oMath xmlns:m="http://schemas.openxmlformats.org/officeDocument/2006/math">
                    <m:r>
                      <a:rPr lang="ro-RO" sz="2400" i="1">
                        <a:latin typeface="Cambria Math" panose="02040503050406030204" pitchFamily="18" charset="0"/>
                      </a:rPr>
                      <m:t>−</m:t>
                    </m:r>
                    <m:f>
                      <m:fPr>
                        <m:ctrlPr>
                          <a:rPr lang="ro-RO" sz="2400" i="1">
                            <a:latin typeface="Cambria Math" panose="02040503050406030204" pitchFamily="18" charset="0"/>
                          </a:rPr>
                        </m:ctrlPr>
                      </m:fPr>
                      <m:num>
                        <m:r>
                          <a:rPr lang="ro-RO" sz="2400" i="1">
                            <a:latin typeface="Cambria Math" panose="02040503050406030204" pitchFamily="18" charset="0"/>
                          </a:rPr>
                          <m:t>3</m:t>
                        </m:r>
                      </m:num>
                      <m:den>
                        <m:r>
                          <a:rPr lang="ro-RO" sz="2400" i="1">
                            <a:latin typeface="Cambria Math" panose="02040503050406030204" pitchFamily="18" charset="0"/>
                          </a:rPr>
                          <m:t>2</m:t>
                        </m:r>
                      </m:den>
                    </m:f>
                    <m:r>
                      <a:rPr lang="ro-RO" sz="2400" i="1">
                        <a:latin typeface="Cambria Math" panose="02040503050406030204" pitchFamily="18" charset="0"/>
                      </a:rPr>
                      <m:t>:</m:t>
                    </m:r>
                    <m:d>
                      <m:dPr>
                        <m:ctrlPr>
                          <a:rPr lang="ro-RO" sz="2400" i="1">
                            <a:latin typeface="Cambria Math" panose="02040503050406030204" pitchFamily="18" charset="0"/>
                          </a:rPr>
                        </m:ctrlPr>
                      </m:dPr>
                      <m:e>
                        <m:r>
                          <a:rPr lang="ro-RO" sz="2400" i="1">
                            <a:latin typeface="Cambria Math" panose="02040503050406030204" pitchFamily="18" charset="0"/>
                          </a:rPr>
                          <m:t>−</m:t>
                        </m:r>
                        <m:f>
                          <m:fPr>
                            <m:ctrlPr>
                              <a:rPr lang="ro-RO" sz="2400" i="1">
                                <a:latin typeface="Cambria Math" panose="02040503050406030204" pitchFamily="18" charset="0"/>
                              </a:rPr>
                            </m:ctrlPr>
                          </m:fPr>
                          <m:num>
                            <m:r>
                              <a:rPr lang="ro-RO" sz="2400" i="1">
                                <a:latin typeface="Cambria Math" panose="02040503050406030204" pitchFamily="18" charset="0"/>
                              </a:rPr>
                              <m:t>21</m:t>
                            </m:r>
                          </m:num>
                          <m:den>
                            <m:r>
                              <a:rPr lang="ro-RO" sz="2400" i="1">
                                <a:latin typeface="Cambria Math" panose="02040503050406030204" pitchFamily="18" charset="0"/>
                              </a:rPr>
                              <m:t>14</m:t>
                            </m:r>
                          </m:den>
                        </m:f>
                      </m:e>
                    </m:d>
                    <m:r>
                      <a:rPr lang="ro-RO" sz="2400" i="1">
                        <a:latin typeface="Cambria Math" panose="02040503050406030204" pitchFamily="18" charset="0"/>
                      </a:rPr>
                      <m:t>=…</m:t>
                    </m:r>
                    <m:r>
                      <a:rPr lang="en-US" sz="2400" i="1">
                        <a:latin typeface="Cambria Math" panose="02040503050406030204" pitchFamily="18" charset="0"/>
                      </a:rPr>
                      <m:t>;</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71</m:t>
                            </m:r>
                          </m:num>
                          <m:den>
                            <m:r>
                              <a:rPr lang="en-US" sz="2400" i="1">
                                <a:latin typeface="Cambria Math" panose="02040503050406030204" pitchFamily="18" charset="0"/>
                              </a:rPr>
                              <m:t>56</m:t>
                            </m:r>
                          </m:den>
                        </m:f>
                      </m:e>
                    </m:d>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3</m:t>
                        </m:r>
                      </m:num>
                      <m:den>
                        <m:r>
                          <a:rPr lang="en-US" sz="2400" i="1">
                            <a:latin typeface="Cambria Math" panose="02040503050406030204" pitchFamily="18" charset="0"/>
                          </a:rPr>
                          <m:t>17</m:t>
                        </m:r>
                      </m:den>
                    </m:f>
                    <m:r>
                      <a:rPr lang="en-US" sz="2400" i="1">
                        <a:latin typeface="Cambria Math" panose="02040503050406030204" pitchFamily="18" charset="0"/>
                      </a:rPr>
                      <m:t>=…; </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4</m:t>
                            </m:r>
                          </m:num>
                          <m:den>
                            <m:r>
                              <a:rPr lang="en-US" sz="2400" i="1">
                                <a:latin typeface="Cambria Math" panose="02040503050406030204" pitchFamily="18" charset="0"/>
                              </a:rPr>
                              <m:t>65</m:t>
                            </m:r>
                          </m:den>
                        </m:f>
                      </m:e>
                    </m:d>
                    <m:r>
                      <a:rPr lang="en-US" sz="2400" i="1">
                        <a:latin typeface="Cambria Math" panose="02040503050406030204" pitchFamily="18" charset="0"/>
                      </a:rPr>
                      <m:t>:</m:t>
                    </m:r>
                    <m:d>
                      <m:dPr>
                        <m:ctrlPr>
                          <a:rPr lang="ro-RO" sz="2400" i="1">
                            <a:latin typeface="Cambria Math" panose="02040503050406030204" pitchFamily="18" charset="0"/>
                          </a:rPr>
                        </m:ctrlPr>
                      </m:dPr>
                      <m:e>
                        <m:r>
                          <a:rPr lang="en-US" sz="2400" i="1">
                            <a:latin typeface="Cambria Math" panose="02040503050406030204" pitchFamily="18" charset="0"/>
                          </a:rPr>
                          <m:t>−</m:t>
                        </m:r>
                        <m:f>
                          <m:fPr>
                            <m:ctrlPr>
                              <a:rPr lang="ro-RO" sz="2400" i="1">
                                <a:latin typeface="Cambria Math" panose="02040503050406030204" pitchFamily="18" charset="0"/>
                              </a:rPr>
                            </m:ctrlPr>
                          </m:fPr>
                          <m:num>
                            <m:r>
                              <a:rPr lang="en-US" sz="2400" i="1">
                                <a:latin typeface="Cambria Math" panose="02040503050406030204" pitchFamily="18" charset="0"/>
                              </a:rPr>
                              <m:t>65</m:t>
                            </m:r>
                          </m:num>
                          <m:den>
                            <m:r>
                              <a:rPr lang="en-US" sz="2400" i="1">
                                <a:latin typeface="Cambria Math" panose="02040503050406030204" pitchFamily="18" charset="0"/>
                              </a:rPr>
                              <m:t>75</m:t>
                            </m:r>
                          </m:den>
                        </m:f>
                      </m:e>
                    </m:d>
                    <m:r>
                      <a:rPr lang="en-US" sz="2400" i="1">
                        <a:latin typeface="Cambria Math" panose="02040503050406030204" pitchFamily="18" charset="0"/>
                      </a:rPr>
                      <m:t>=…;2,5:</m:t>
                    </m:r>
                    <m:d>
                      <m:dPr>
                        <m:ctrlPr>
                          <a:rPr lang="ro-RO" sz="2400" i="1">
                            <a:latin typeface="Cambria Math" panose="02040503050406030204" pitchFamily="18" charset="0"/>
                          </a:rPr>
                        </m:ctrlPr>
                      </m:dPr>
                      <m:e>
                        <m:r>
                          <a:rPr lang="en-US" sz="2400" i="1">
                            <a:latin typeface="Cambria Math" panose="02040503050406030204" pitchFamily="18" charset="0"/>
                          </a:rPr>
                          <m:t>−4,2</m:t>
                        </m:r>
                      </m:e>
                    </m:d>
                    <m:r>
                      <a:rPr lang="en-US" sz="2400" i="1">
                        <a:latin typeface="Cambria Math" panose="02040503050406030204" pitchFamily="18" charset="0"/>
                      </a:rPr>
                      <m:t>=… </m:t>
                    </m:r>
                  </m:oMath>
                </a14:m>
                <a:endParaRPr lang="ro-RO" sz="2400" dirty="0"/>
              </a:p>
              <a:p>
                <a:pPr marL="0" indent="0">
                  <a:buNone/>
                </a:pPr>
                <a:endParaRPr lang="ro-RO"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9600" y="1721313"/>
                <a:ext cx="10972800" cy="4525963"/>
              </a:xfrm>
              <a:blipFill>
                <a:blip r:embed="rId2"/>
                <a:stretch>
                  <a:fillRect l="-722" t="-1077"/>
                </a:stretch>
              </a:blipFill>
            </p:spPr>
            <p:txBody>
              <a:bodyPr/>
              <a:lstStyle/>
              <a:p>
                <a:r>
                  <a:rPr lang="en-US">
                    <a:noFill/>
                  </a:rPr>
                  <a:t> </a:t>
                </a:r>
              </a:p>
            </p:txBody>
          </p:sp>
        </mc:Fallback>
      </mc:AlternateContent>
    </p:spTree>
    <p:extLst>
      <p:ext uri="{BB962C8B-B14F-4D97-AF65-F5344CB8AC3E}">
        <p14:creationId xmlns:p14="http://schemas.microsoft.com/office/powerpoint/2010/main" val="3670525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5309"/>
            <a:ext cx="10972800" cy="1143000"/>
          </a:xfrm>
        </p:spPr>
        <p:txBody>
          <a:bodyPr/>
          <a:lstStyle/>
          <a:p>
            <a:r>
              <a:rPr lang="ro-RO" dirty="0"/>
              <a:t>Operații cu fracții ordinare</a:t>
            </a:r>
          </a:p>
        </p:txBody>
      </p:sp>
      <p:sp>
        <p:nvSpPr>
          <p:cNvPr id="3" name="Content Placeholder 2"/>
          <p:cNvSpPr>
            <a:spLocks noGrp="1"/>
          </p:cNvSpPr>
          <p:nvPr>
            <p:ph idx="1"/>
          </p:nvPr>
        </p:nvSpPr>
        <p:spPr/>
        <p:txBody>
          <a:bodyPr/>
          <a:lstStyle/>
          <a:p>
            <a:r>
              <a:rPr lang="ro-RO" b="1" dirty="0"/>
              <a:t>Produsul. </a:t>
            </a:r>
            <a:r>
              <a:rPr lang="ro-RO" dirty="0"/>
              <a:t>Pentru a înmulți două numere raționale înmulţim modulele lor (care sunt numere raționale pozitive) şi aplicăm regula semnelor de la numere întregi.</a:t>
            </a:r>
          </a:p>
          <a:p>
            <a:r>
              <a:rPr lang="ro-RO" b="1" dirty="0"/>
              <a:t>Exemple:</a:t>
            </a:r>
            <a:endParaRPr lang="ro-RO" dirty="0"/>
          </a:p>
          <a:p>
            <a:endParaRPr lang="ro-RO" dirty="0"/>
          </a:p>
        </p:txBody>
      </p:sp>
      <p:pic>
        <p:nvPicPr>
          <p:cNvPr id="7" name="Picture 6"/>
          <p:cNvPicPr/>
          <p:nvPr/>
        </p:nvPicPr>
        <p:blipFill>
          <a:blip r:embed="rId2"/>
          <a:stretch>
            <a:fillRect/>
          </a:stretch>
        </p:blipFill>
        <p:spPr>
          <a:xfrm>
            <a:off x="3480744" y="3590410"/>
            <a:ext cx="2903447" cy="1159900"/>
          </a:xfrm>
          <a:prstGeom prst="rect">
            <a:avLst/>
          </a:prstGeom>
        </p:spPr>
      </p:pic>
    </p:spTree>
    <p:extLst>
      <p:ext uri="{BB962C8B-B14F-4D97-AF65-F5344CB8AC3E}">
        <p14:creationId xmlns:p14="http://schemas.microsoft.com/office/powerpoint/2010/main" val="3033250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ro-RO" b="1" dirty="0"/>
                  <a:t>Inversul</a:t>
                </a:r>
                <a:r>
                  <a:rPr lang="ro-RO" dirty="0"/>
                  <a:t> numărului rațional </a:t>
                </a:r>
                <a14:m>
                  <m:oMath xmlns:m="http://schemas.openxmlformats.org/officeDocument/2006/math">
                    <m:f>
                      <m:fPr>
                        <m:ctrlPr>
                          <a:rPr lang="ro-RO" i="1">
                            <a:latin typeface="Cambria Math" panose="02040503050406030204" pitchFamily="18" charset="0"/>
                          </a:rPr>
                        </m:ctrlPr>
                      </m:fPr>
                      <m:num>
                        <m:r>
                          <a:rPr lang="ro-RO" i="1">
                            <a:latin typeface="Cambria Math" panose="02040503050406030204" pitchFamily="18" charset="0"/>
                          </a:rPr>
                          <m:t>𝑎</m:t>
                        </m:r>
                      </m:num>
                      <m:den>
                        <m:r>
                          <a:rPr lang="ro-RO" i="1">
                            <a:latin typeface="Cambria Math" panose="02040503050406030204" pitchFamily="18" charset="0"/>
                          </a:rPr>
                          <m:t>𝑏</m:t>
                        </m:r>
                      </m:den>
                    </m:f>
                  </m:oMath>
                </a14:m>
                <a:r>
                  <a:rPr lang="ro-RO" dirty="0"/>
                  <a:t>, unde </a:t>
                </a:r>
                <a14:m>
                  <m:oMath xmlns:m="http://schemas.openxmlformats.org/officeDocument/2006/math">
                    <m:r>
                      <a:rPr lang="ro-RO" i="1">
                        <a:latin typeface="Cambria Math" panose="02040503050406030204" pitchFamily="18" charset="0"/>
                      </a:rPr>
                      <m:t>𝑎</m:t>
                    </m:r>
                    <m:r>
                      <a:rPr lang="ro-RO" i="1">
                        <a:latin typeface="Cambria Math" panose="02040503050406030204" pitchFamily="18" charset="0"/>
                      </a:rPr>
                      <m:t>,</m:t>
                    </m:r>
                    <m:r>
                      <a:rPr lang="ro-RO" i="1">
                        <a:latin typeface="Cambria Math" panose="02040503050406030204" pitchFamily="18" charset="0"/>
                      </a:rPr>
                      <m:t>𝑏</m:t>
                    </m:r>
                    <m:r>
                      <a:rPr lang="ro-RO" i="1">
                        <a:latin typeface="Cambria Math" panose="02040503050406030204" pitchFamily="18" charset="0"/>
                      </a:rPr>
                      <m:t>∈</m:t>
                    </m:r>
                    <m:sSup>
                      <m:sSupPr>
                        <m:ctrlPr>
                          <a:rPr lang="ro-RO" i="1">
                            <a:latin typeface="Cambria Math" panose="02040503050406030204" pitchFamily="18" charset="0"/>
                          </a:rPr>
                        </m:ctrlPr>
                      </m:sSupPr>
                      <m:e>
                        <m:r>
                          <a:rPr lang="ro-RO" i="1">
                            <a:latin typeface="Cambria Math" panose="02040503050406030204" pitchFamily="18" charset="0"/>
                          </a:rPr>
                          <m:t>𝑍</m:t>
                        </m:r>
                      </m:e>
                      <m:sup>
                        <m:r>
                          <a:rPr lang="ro-RO" i="1">
                            <a:latin typeface="Cambria Math" panose="02040503050406030204" pitchFamily="18" charset="0"/>
                          </a:rPr>
                          <m:t>∗</m:t>
                        </m:r>
                      </m:sup>
                    </m:sSup>
                  </m:oMath>
                </a14:m>
                <a:r>
                  <a:rPr lang="ro-RO" dirty="0"/>
                  <a:t> este numărul rațional </a:t>
                </a:r>
                <a14:m>
                  <m:oMath xmlns:m="http://schemas.openxmlformats.org/officeDocument/2006/math">
                    <m:f>
                      <m:fPr>
                        <m:ctrlPr>
                          <a:rPr lang="ro-RO" i="1">
                            <a:latin typeface="Cambria Math" panose="02040503050406030204" pitchFamily="18" charset="0"/>
                          </a:rPr>
                        </m:ctrlPr>
                      </m:fPr>
                      <m:num>
                        <m:r>
                          <a:rPr lang="ro-RO" i="1">
                            <a:latin typeface="Cambria Math" panose="02040503050406030204" pitchFamily="18" charset="0"/>
                          </a:rPr>
                          <m:t>𝑎</m:t>
                        </m:r>
                      </m:num>
                      <m:den>
                        <m:r>
                          <a:rPr lang="ro-RO" i="1">
                            <a:latin typeface="Cambria Math" panose="02040503050406030204" pitchFamily="18" charset="0"/>
                          </a:rPr>
                          <m:t>𝑏</m:t>
                        </m:r>
                      </m:den>
                    </m:f>
                  </m:oMath>
                </a14:m>
                <a:r>
                  <a:rPr lang="ro-RO" dirty="0"/>
                  <a:t>, pentru că </a:t>
                </a:r>
                <a14:m>
                  <m:oMath xmlns:m="http://schemas.openxmlformats.org/officeDocument/2006/math">
                    <m:f>
                      <m:fPr>
                        <m:ctrlPr>
                          <a:rPr lang="ro-RO" i="1">
                            <a:latin typeface="Cambria Math" panose="02040503050406030204" pitchFamily="18" charset="0"/>
                          </a:rPr>
                        </m:ctrlPr>
                      </m:fPr>
                      <m:num>
                        <m:r>
                          <a:rPr lang="ro-RO" i="1">
                            <a:latin typeface="Cambria Math" panose="02040503050406030204" pitchFamily="18" charset="0"/>
                          </a:rPr>
                          <m:t>𝑎</m:t>
                        </m:r>
                      </m:num>
                      <m:den>
                        <m:r>
                          <a:rPr lang="ro-RO" i="1">
                            <a:latin typeface="Cambria Math" panose="02040503050406030204" pitchFamily="18" charset="0"/>
                          </a:rPr>
                          <m:t>𝑏</m:t>
                        </m:r>
                      </m:den>
                    </m:f>
                    <m:r>
                      <a:rPr lang="ro-RO" i="1">
                        <a:latin typeface="Cambria Math" panose="02040503050406030204" pitchFamily="18" charset="0"/>
                      </a:rPr>
                      <m:t>∙</m:t>
                    </m:r>
                    <m:f>
                      <m:fPr>
                        <m:ctrlPr>
                          <a:rPr lang="ro-RO" i="1">
                            <a:latin typeface="Cambria Math" panose="02040503050406030204" pitchFamily="18" charset="0"/>
                          </a:rPr>
                        </m:ctrlPr>
                      </m:fPr>
                      <m:num>
                        <m:r>
                          <a:rPr lang="ro-RO" i="1">
                            <a:latin typeface="Cambria Math" panose="02040503050406030204" pitchFamily="18" charset="0"/>
                          </a:rPr>
                          <m:t>𝑏</m:t>
                        </m:r>
                      </m:num>
                      <m:den>
                        <m:r>
                          <a:rPr lang="ro-RO" i="1">
                            <a:latin typeface="Cambria Math" panose="02040503050406030204" pitchFamily="18" charset="0"/>
                          </a:rPr>
                          <m:t>𝑎</m:t>
                        </m:r>
                      </m:den>
                    </m:f>
                    <m:r>
                      <a:rPr lang="ro-RO" i="1">
                        <a:latin typeface="Cambria Math" panose="02040503050406030204" pitchFamily="18" charset="0"/>
                      </a:rPr>
                      <m:t>=1</m:t>
                    </m:r>
                  </m:oMath>
                </a14:m>
                <a:endParaRPr lang="ro-RO" dirty="0"/>
              </a:p>
              <a:p>
                <a:r>
                  <a:rPr lang="ro-RO" b="1" dirty="0"/>
                  <a:t>Câtul </a:t>
                </a:r>
                <a:r>
                  <a:rPr lang="ro-RO" dirty="0"/>
                  <a:t>a două numere raționale este tot un număr rațional. Împărțirea a două numere raționale se face înmulțind deîmpărțitul cu inversul împărțitorului.</a:t>
                </a:r>
              </a:p>
              <a:p>
                <a:endParaRPr lang="ro-RO"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78" t="-270"/>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2512189" y="4729680"/>
            <a:ext cx="6163557" cy="1146438"/>
          </a:xfrm>
          <a:prstGeom prst="rect">
            <a:avLst/>
          </a:prstGeom>
        </p:spPr>
      </p:pic>
    </p:spTree>
    <p:extLst>
      <p:ext uri="{BB962C8B-B14F-4D97-AF65-F5344CB8AC3E}">
        <p14:creationId xmlns:p14="http://schemas.microsoft.com/office/powerpoint/2010/main" val="3302329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9600" y="1417639"/>
                <a:ext cx="10972800" cy="4708526"/>
              </a:xfrm>
            </p:spPr>
            <p:txBody>
              <a:bodyPr>
                <a:normAutofit fontScale="77500" lnSpcReduction="20000"/>
              </a:bodyPr>
              <a:lstStyle/>
              <a:p>
                <a:r>
                  <a:rPr lang="ro-RO" b="1" dirty="0"/>
                  <a:t>Proprietățile înmulțirii numerelor raţionale:</a:t>
                </a:r>
                <a:endParaRPr lang="ro-RO" dirty="0"/>
              </a:p>
              <a:p>
                <a:r>
                  <a:rPr lang="ro-RO" dirty="0"/>
                  <a:t>Înmulțirea numerelor rationale are proprietatea de asociativitate, comutativitate, existenţa elementului neutru, distributivitatea faţă de adunare, existenţa elementului nul, sunt aceleaşi cu cele ale înmulţirii numerelor întregi. La acestea se adaugă proprietatea: Oricare ar fi a din mulțimea numerelor raționale nenule, există </a:t>
                </a:r>
                <a14:m>
                  <m:oMath xmlns:m="http://schemas.openxmlformats.org/officeDocument/2006/math">
                    <m:f>
                      <m:fPr>
                        <m:ctrlPr>
                          <a:rPr lang="ro-RO" i="1">
                            <a:latin typeface="Cambria Math" panose="02040503050406030204" pitchFamily="18" charset="0"/>
                          </a:rPr>
                        </m:ctrlPr>
                      </m:fPr>
                      <m:num>
                        <m:r>
                          <a:rPr lang="ro-RO" i="1">
                            <a:latin typeface="Cambria Math" panose="02040503050406030204" pitchFamily="18" charset="0"/>
                          </a:rPr>
                          <m:t>1</m:t>
                        </m:r>
                      </m:num>
                      <m:den>
                        <m:r>
                          <a:rPr lang="ro-RO" i="1">
                            <a:latin typeface="Cambria Math" panose="02040503050406030204" pitchFamily="18" charset="0"/>
                          </a:rPr>
                          <m:t>𝑎</m:t>
                        </m:r>
                      </m:den>
                    </m:f>
                    <m:r>
                      <a:rPr lang="ro-RO" i="1">
                        <a:latin typeface="Cambria Math" panose="02040503050406030204" pitchFamily="18" charset="0"/>
                      </a:rPr>
                      <m:t>=</m:t>
                    </m:r>
                    <m:sSup>
                      <m:sSupPr>
                        <m:ctrlPr>
                          <a:rPr lang="ro-RO" i="1">
                            <a:latin typeface="Cambria Math" panose="02040503050406030204" pitchFamily="18" charset="0"/>
                          </a:rPr>
                        </m:ctrlPr>
                      </m:sSupPr>
                      <m:e>
                        <m:r>
                          <a:rPr lang="ro-RO" i="1">
                            <a:latin typeface="Cambria Math" panose="02040503050406030204" pitchFamily="18" charset="0"/>
                          </a:rPr>
                          <m:t>𝑎</m:t>
                        </m:r>
                      </m:e>
                      <m:sup>
                        <m:r>
                          <a:rPr lang="ro-RO" i="1">
                            <a:latin typeface="Cambria Math" panose="02040503050406030204" pitchFamily="18" charset="0"/>
                          </a:rPr>
                          <m:t>−1</m:t>
                        </m:r>
                      </m:sup>
                    </m:sSup>
                  </m:oMath>
                </a14:m>
                <a:r>
                  <a:rPr lang="ro-RO" dirty="0"/>
                  <a:t>, astfel încât </a:t>
                </a:r>
                <a14:m>
                  <m:oMath xmlns:m="http://schemas.openxmlformats.org/officeDocument/2006/math">
                    <m:f>
                      <m:fPr>
                        <m:ctrlPr>
                          <a:rPr lang="ro-RO" i="1">
                            <a:latin typeface="Cambria Math" panose="02040503050406030204" pitchFamily="18" charset="0"/>
                          </a:rPr>
                        </m:ctrlPr>
                      </m:fPr>
                      <m:num>
                        <m:r>
                          <a:rPr lang="ro-RO" i="1">
                            <a:latin typeface="Cambria Math" panose="02040503050406030204" pitchFamily="18" charset="0"/>
                          </a:rPr>
                          <m:t>1</m:t>
                        </m:r>
                      </m:num>
                      <m:den>
                        <m:r>
                          <a:rPr lang="ro-RO" i="1">
                            <a:latin typeface="Cambria Math" panose="02040503050406030204" pitchFamily="18" charset="0"/>
                          </a:rPr>
                          <m:t>𝑎</m:t>
                        </m:r>
                      </m:den>
                    </m:f>
                    <m:r>
                      <a:rPr lang="ro-RO" i="1">
                        <a:latin typeface="Cambria Math" panose="02040503050406030204" pitchFamily="18" charset="0"/>
                      </a:rPr>
                      <m:t>∙</m:t>
                    </m:r>
                    <m:r>
                      <a:rPr lang="ro-RO" i="1">
                        <a:latin typeface="Cambria Math" panose="02040503050406030204" pitchFamily="18" charset="0"/>
                      </a:rPr>
                      <m:t>𝑎</m:t>
                    </m:r>
                    <m:r>
                      <a:rPr lang="ro-RO" i="1">
                        <a:latin typeface="Cambria Math" panose="02040503050406030204" pitchFamily="18" charset="0"/>
                      </a:rPr>
                      <m:t>=1</m:t>
                    </m:r>
                  </m:oMath>
                </a14:m>
                <a:r>
                  <a:rPr lang="ro-RO" dirty="0"/>
                  <a:t>.</a:t>
                </a:r>
              </a:p>
              <a:p>
                <a:r>
                  <a:rPr lang="ro-RO" b="1" dirty="0"/>
                  <a:t>Aplicații:</a:t>
                </a:r>
                <a:endParaRPr lang="ro-RO" dirty="0"/>
              </a:p>
              <a:p>
                <a:r>
                  <a:rPr lang="ro-RO" dirty="0"/>
                  <a:t>1. Să scriem opusele şi inversele fiecărui număr: </a:t>
                </a:r>
              </a:p>
              <a:p>
                <a:pPr marL="800100" lvl="2" indent="0">
                  <a:buNone/>
                </a:pPr>
                <a:r>
                  <a:rPr lang="ro-RO" dirty="0"/>
                  <a:t>a) </a:t>
                </a:r>
                <a14:m>
                  <m:oMath xmlns:m="http://schemas.openxmlformats.org/officeDocument/2006/math">
                    <m:r>
                      <a:rPr lang="ro-RO" i="1">
                        <a:latin typeface="Cambria Math" panose="02040503050406030204" pitchFamily="18" charset="0"/>
                      </a:rPr>
                      <m:t>𝑥</m:t>
                    </m:r>
                    <m:r>
                      <a:rPr lang="ro-RO" i="1">
                        <a:latin typeface="Cambria Math" panose="02040503050406030204" pitchFamily="18" charset="0"/>
                      </a:rPr>
                      <m:t>=</m:t>
                    </m:r>
                    <m:f>
                      <m:fPr>
                        <m:ctrlPr>
                          <a:rPr lang="ro-RO" i="1">
                            <a:latin typeface="Cambria Math" panose="02040503050406030204" pitchFamily="18" charset="0"/>
                          </a:rPr>
                        </m:ctrlPr>
                      </m:fPr>
                      <m:num>
                        <m:r>
                          <a:rPr lang="ro-RO" i="1">
                            <a:latin typeface="Cambria Math" panose="02040503050406030204" pitchFamily="18" charset="0"/>
                          </a:rPr>
                          <m:t>3</m:t>
                        </m:r>
                      </m:num>
                      <m:den>
                        <m:r>
                          <a:rPr lang="ro-RO" i="1">
                            <a:latin typeface="Cambria Math" panose="02040503050406030204" pitchFamily="18" charset="0"/>
                          </a:rPr>
                          <m:t>7</m:t>
                        </m:r>
                      </m:den>
                    </m:f>
                    <m:r>
                      <a:rPr lang="ro-RO" i="1">
                        <a:latin typeface="Cambria Math" panose="02040503050406030204" pitchFamily="18" charset="0"/>
                      </a:rPr>
                      <m:t>; </m:t>
                    </m:r>
                    <m:sSup>
                      <m:sSupPr>
                        <m:ctrlPr>
                          <a:rPr lang="ro-RO" i="1">
                            <a:latin typeface="Cambria Math" panose="02040503050406030204" pitchFamily="18" charset="0"/>
                          </a:rPr>
                        </m:ctrlPr>
                      </m:sSupPr>
                      <m:e>
                        <m:r>
                          <a:rPr lang="ro-RO" i="1">
                            <a:latin typeface="Cambria Math" panose="02040503050406030204" pitchFamily="18" charset="0"/>
                          </a:rPr>
                          <m:t>𝑥</m:t>
                        </m:r>
                      </m:e>
                      <m:sup>
                        <m:r>
                          <a:rPr lang="ro-RO" i="1">
                            <a:latin typeface="Cambria Math" panose="02040503050406030204" pitchFamily="18" charset="0"/>
                          </a:rPr>
                          <m:t>−1</m:t>
                        </m:r>
                      </m:sup>
                    </m:sSup>
                    <m:r>
                      <a:rPr lang="ro-RO" i="1">
                        <a:latin typeface="Cambria Math" panose="02040503050406030204" pitchFamily="18" charset="0"/>
                      </a:rPr>
                      <m:t>=?</m:t>
                    </m:r>
                  </m:oMath>
                </a14:m>
                <a:r>
                  <a:rPr lang="ro-RO" dirty="0"/>
                  <a:t> </a:t>
                </a:r>
              </a:p>
              <a:p>
                <a:pPr marL="800100" lvl="2" indent="0">
                  <a:buNone/>
                </a:pPr>
                <a:r>
                  <a:rPr lang="ro-RO" dirty="0"/>
                  <a:t>b)</a:t>
                </a:r>
                <a14:m>
                  <m:oMath xmlns:m="http://schemas.openxmlformats.org/officeDocument/2006/math">
                    <m:r>
                      <a:rPr lang="ro-RO" i="1">
                        <a:latin typeface="Cambria Math" panose="02040503050406030204" pitchFamily="18" charset="0"/>
                      </a:rPr>
                      <m:t> </m:t>
                    </m:r>
                    <m:r>
                      <a:rPr lang="ro-RO" i="1">
                        <a:latin typeface="Cambria Math" panose="02040503050406030204" pitchFamily="18" charset="0"/>
                      </a:rPr>
                      <m:t>𝑥</m:t>
                    </m:r>
                    <m:r>
                      <a:rPr lang="ro-RO" i="1">
                        <a:latin typeface="Cambria Math" panose="02040503050406030204" pitchFamily="18" charset="0"/>
                      </a:rPr>
                      <m:t>=−4,</m:t>
                    </m:r>
                    <m:d>
                      <m:dPr>
                        <m:ctrlPr>
                          <a:rPr lang="ro-RO" i="1">
                            <a:latin typeface="Cambria Math" panose="02040503050406030204" pitchFamily="18" charset="0"/>
                          </a:rPr>
                        </m:ctrlPr>
                      </m:dPr>
                      <m:e>
                        <m:r>
                          <a:rPr lang="ro-RO" i="1">
                            <a:latin typeface="Cambria Math" panose="02040503050406030204" pitchFamily="18" charset="0"/>
                          </a:rPr>
                          <m:t>6</m:t>
                        </m:r>
                      </m:e>
                    </m:d>
                    <m:r>
                      <a:rPr lang="en-US" i="1">
                        <a:latin typeface="Cambria Math" panose="02040503050406030204" pitchFamily="18" charset="0"/>
                      </a:rPr>
                      <m:t>; </m:t>
                    </m:r>
                    <m:sSup>
                      <m:sSupPr>
                        <m:ctrlPr>
                          <a:rPr lang="ro-RO" i="1">
                            <a:latin typeface="Cambria Math" panose="02040503050406030204" pitchFamily="18" charset="0"/>
                          </a:rPr>
                        </m:ctrlPr>
                      </m:sSupPr>
                      <m:e>
                        <m:r>
                          <a:rPr lang="ro-RO" i="1">
                            <a:latin typeface="Cambria Math" panose="02040503050406030204" pitchFamily="18" charset="0"/>
                          </a:rPr>
                          <m:t>𝑥</m:t>
                        </m:r>
                      </m:e>
                      <m:sup>
                        <m:r>
                          <a:rPr lang="ro-RO" i="1">
                            <a:latin typeface="Cambria Math" panose="02040503050406030204" pitchFamily="18" charset="0"/>
                          </a:rPr>
                          <m:t>−1</m:t>
                        </m:r>
                      </m:sup>
                    </m:sSup>
                    <m:r>
                      <a:rPr lang="ro-RO" i="1">
                        <a:latin typeface="Cambria Math" panose="02040503050406030204" pitchFamily="18" charset="0"/>
                      </a:rPr>
                      <m:t>=?</m:t>
                    </m:r>
                  </m:oMath>
                </a14:m>
                <a:endParaRPr lang="ro-RO" dirty="0"/>
              </a:p>
              <a:p>
                <a:pPr marL="800100" lvl="2" indent="0">
                  <a:buNone/>
                </a:pPr>
                <a:r>
                  <a:rPr lang="ro-RO" dirty="0"/>
                  <a:t>c)</a:t>
                </a:r>
                <a14:m>
                  <m:oMath xmlns:m="http://schemas.openxmlformats.org/officeDocument/2006/math">
                    <m:r>
                      <a:rPr lang="ro-RO" i="1">
                        <a:latin typeface="Cambria Math" panose="02040503050406030204" pitchFamily="18" charset="0"/>
                      </a:rPr>
                      <m:t>𝑥</m:t>
                    </m:r>
                    <m:r>
                      <a:rPr lang="ro-RO" i="1">
                        <a:latin typeface="Cambria Math" panose="02040503050406030204" pitchFamily="18" charset="0"/>
                      </a:rPr>
                      <m:t>=−</m:t>
                    </m:r>
                    <m:f>
                      <m:fPr>
                        <m:ctrlPr>
                          <a:rPr lang="ro-RO" i="1">
                            <a:latin typeface="Cambria Math" panose="02040503050406030204" pitchFamily="18" charset="0"/>
                          </a:rPr>
                        </m:ctrlPr>
                      </m:fPr>
                      <m:num>
                        <m:r>
                          <a:rPr lang="ro-RO" i="1">
                            <a:latin typeface="Cambria Math" panose="02040503050406030204" pitchFamily="18" charset="0"/>
                          </a:rPr>
                          <m:t>31</m:t>
                        </m:r>
                      </m:num>
                      <m:den>
                        <m:r>
                          <a:rPr lang="ro-RO" i="1">
                            <a:latin typeface="Cambria Math" panose="02040503050406030204" pitchFamily="18" charset="0"/>
                          </a:rPr>
                          <m:t>4</m:t>
                        </m:r>
                      </m:den>
                    </m:f>
                    <m:r>
                      <a:rPr lang="ro-RO" i="1">
                        <a:latin typeface="Cambria Math" panose="02040503050406030204" pitchFamily="18" charset="0"/>
                      </a:rPr>
                      <m:t>=</m:t>
                    </m:r>
                    <m:sSup>
                      <m:sSupPr>
                        <m:ctrlPr>
                          <a:rPr lang="ro-RO" i="1">
                            <a:latin typeface="Cambria Math" panose="02040503050406030204" pitchFamily="18" charset="0"/>
                          </a:rPr>
                        </m:ctrlPr>
                      </m:sSupPr>
                      <m:e>
                        <m:r>
                          <a:rPr lang="ro-RO" i="1">
                            <a:latin typeface="Cambria Math" panose="02040503050406030204" pitchFamily="18" charset="0"/>
                          </a:rPr>
                          <m:t>𝑥</m:t>
                        </m:r>
                      </m:e>
                      <m:sup>
                        <m:r>
                          <a:rPr lang="ro-RO" i="1">
                            <a:latin typeface="Cambria Math" panose="02040503050406030204" pitchFamily="18" charset="0"/>
                          </a:rPr>
                          <m:t>−1</m:t>
                        </m:r>
                      </m:sup>
                    </m:sSup>
                    <m:r>
                      <a:rPr lang="ro-RO" i="1">
                        <a:latin typeface="Cambria Math" panose="02040503050406030204" pitchFamily="18" charset="0"/>
                      </a:rPr>
                      <m:t>=?</m:t>
                    </m:r>
                  </m:oMath>
                </a14:m>
                <a:endParaRPr lang="ro-RO" dirty="0"/>
              </a:p>
              <a:p>
                <a:pPr marL="800100" lvl="2" indent="0">
                  <a:buNone/>
                </a:pPr>
                <a:r>
                  <a:rPr lang="ro-RO" dirty="0"/>
                  <a:t>d)</a:t>
                </a:r>
                <a14:m>
                  <m:oMath xmlns:m="http://schemas.openxmlformats.org/officeDocument/2006/math">
                    <m:r>
                      <a:rPr lang="ro-RO" i="1">
                        <a:latin typeface="Cambria Math" panose="02040503050406030204" pitchFamily="18" charset="0"/>
                      </a:rPr>
                      <m:t>𝑥</m:t>
                    </m:r>
                    <m:r>
                      <a:rPr lang="ro-RO" i="1">
                        <a:latin typeface="Cambria Math" panose="02040503050406030204" pitchFamily="18" charset="0"/>
                      </a:rPr>
                      <m:t>=4,3; </m:t>
                    </m:r>
                    <m:sSup>
                      <m:sSupPr>
                        <m:ctrlPr>
                          <a:rPr lang="ro-RO" i="1">
                            <a:latin typeface="Cambria Math" panose="02040503050406030204" pitchFamily="18" charset="0"/>
                          </a:rPr>
                        </m:ctrlPr>
                      </m:sSupPr>
                      <m:e>
                        <m:r>
                          <a:rPr lang="ro-RO" i="1">
                            <a:latin typeface="Cambria Math" panose="02040503050406030204" pitchFamily="18" charset="0"/>
                          </a:rPr>
                          <m:t>𝑥</m:t>
                        </m:r>
                      </m:e>
                      <m:sup>
                        <m:r>
                          <a:rPr lang="ro-RO" i="1">
                            <a:latin typeface="Cambria Math" panose="02040503050406030204" pitchFamily="18" charset="0"/>
                          </a:rPr>
                          <m:t>−1</m:t>
                        </m:r>
                      </m:sup>
                    </m:sSup>
                    <m:r>
                      <a:rPr lang="ro-RO" i="1">
                        <a:latin typeface="Cambria Math" panose="02040503050406030204" pitchFamily="18" charset="0"/>
                      </a:rPr>
                      <m:t>=?</m:t>
                    </m:r>
                  </m:oMath>
                </a14:m>
                <a:endParaRPr lang="ro-RO" dirty="0"/>
              </a:p>
              <a:p>
                <a:pPr marL="0" indent="0">
                  <a:buNone/>
                </a:pPr>
                <a:endParaRPr lang="ro-RO"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9600" y="1417639"/>
                <a:ext cx="10972800" cy="4708526"/>
              </a:xfrm>
              <a:blipFill>
                <a:blip r:embed="rId2"/>
                <a:stretch>
                  <a:fillRect l="-778" t="-2461"/>
                </a:stretch>
              </a:blipFill>
            </p:spPr>
            <p:txBody>
              <a:bodyPr/>
              <a:lstStyle/>
              <a:p>
                <a:r>
                  <a:rPr lang="en-US">
                    <a:noFill/>
                  </a:rPr>
                  <a:t> </a:t>
                </a:r>
              </a:p>
            </p:txBody>
          </p:sp>
        </mc:Fallback>
      </mc:AlternateContent>
    </p:spTree>
    <p:extLst>
      <p:ext uri="{BB962C8B-B14F-4D97-AF65-F5344CB8AC3E}">
        <p14:creationId xmlns:p14="http://schemas.microsoft.com/office/powerpoint/2010/main" val="195329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lstStyle/>
          <a:p>
            <a:r>
              <a:rPr lang="ro-RO" dirty="0"/>
              <a:t>2) Calculați:</a:t>
            </a:r>
          </a:p>
          <a:p>
            <a:endParaRPr lang="ro-RO" dirty="0"/>
          </a:p>
          <a:p>
            <a:endParaRPr lang="ro-RO" dirty="0"/>
          </a:p>
          <a:p>
            <a:endParaRPr lang="ro-RO" dirty="0"/>
          </a:p>
          <a:p>
            <a:r>
              <a:rPr lang="ro-RO" b="1" dirty="0"/>
              <a:t>3. Stabilește care din perechile de mai jos sunt numere inverse unul celuilat:</a:t>
            </a:r>
            <a:endParaRPr lang="ro-RO"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015628" y="2266415"/>
            <a:ext cx="6055675" cy="766154"/>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307767" y="5100607"/>
            <a:ext cx="5032634" cy="802912"/>
          </a:xfrm>
          <a:prstGeom prst="rect">
            <a:avLst/>
          </a:prstGeom>
        </p:spPr>
      </p:pic>
    </p:spTree>
    <p:extLst>
      <p:ext uri="{BB962C8B-B14F-4D97-AF65-F5344CB8AC3E}">
        <p14:creationId xmlns:p14="http://schemas.microsoft.com/office/powerpoint/2010/main" val="3493333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lstStyle/>
          <a:p>
            <a:r>
              <a:rPr lang="ro-RO" b="1" dirty="0"/>
              <a:t>4. Calculează:</a:t>
            </a:r>
          </a:p>
          <a:p>
            <a:endParaRPr lang="ro-RO" b="1" dirty="0"/>
          </a:p>
          <a:p>
            <a:endParaRPr lang="ro-RO" b="1" dirty="0"/>
          </a:p>
          <a:p>
            <a:endParaRPr lang="ro-RO" b="1" dirty="0"/>
          </a:p>
          <a:p>
            <a:pPr marL="0" indent="0">
              <a:buNone/>
            </a:pPr>
            <a:endParaRPr lang="ro-RO" b="1" dirty="0"/>
          </a:p>
          <a:p>
            <a:r>
              <a:rPr lang="ro-RO" b="1" dirty="0"/>
              <a:t>5.Calculează cât mai simplu:</a:t>
            </a:r>
            <a:endParaRPr lang="ro-RO" dirty="0"/>
          </a:p>
          <a:p>
            <a:endParaRPr lang="ro-RO" dirty="0"/>
          </a:p>
          <a:p>
            <a:endParaRPr lang="ro-RO" dirty="0"/>
          </a:p>
          <a:p>
            <a:endParaRPr lang="ro-RO" dirty="0"/>
          </a:p>
        </p:txBody>
      </p:sp>
      <p:pic>
        <p:nvPicPr>
          <p:cNvPr id="4" name="Picture 3"/>
          <p:cNvPicPr/>
          <p:nvPr/>
        </p:nvPicPr>
        <p:blipFill>
          <a:blip r:embed="rId2"/>
          <a:stretch>
            <a:fillRect/>
          </a:stretch>
        </p:blipFill>
        <p:spPr>
          <a:xfrm>
            <a:off x="3844904" y="1837602"/>
            <a:ext cx="5344901" cy="1591398"/>
          </a:xfrm>
          <a:prstGeom prst="rect">
            <a:avLst/>
          </a:prstGeom>
        </p:spPr>
      </p:pic>
      <p:pic>
        <p:nvPicPr>
          <p:cNvPr id="5" name="Picture 4"/>
          <p:cNvPicPr/>
          <p:nvPr/>
        </p:nvPicPr>
        <p:blipFill>
          <a:blip r:embed="rId3"/>
          <a:stretch>
            <a:fillRect/>
          </a:stretch>
        </p:blipFill>
        <p:spPr>
          <a:xfrm>
            <a:off x="3041073" y="5257799"/>
            <a:ext cx="5258555" cy="509416"/>
          </a:xfrm>
          <a:prstGeom prst="rect">
            <a:avLst/>
          </a:prstGeom>
        </p:spPr>
      </p:pic>
    </p:spTree>
    <p:extLst>
      <p:ext uri="{BB962C8B-B14F-4D97-AF65-F5344CB8AC3E}">
        <p14:creationId xmlns:p14="http://schemas.microsoft.com/office/powerpoint/2010/main" val="300070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ro-RO" sz="1800" b="1" dirty="0"/>
                  <a:t>6.Dacă </a:t>
                </a:r>
                <a14:m>
                  <m:oMath xmlns:m="http://schemas.openxmlformats.org/officeDocument/2006/math">
                    <m:f>
                      <m:fPr>
                        <m:ctrlPr>
                          <a:rPr lang="ro-RO" sz="1800" i="1">
                            <a:latin typeface="Cambria Math" panose="02040503050406030204" pitchFamily="18" charset="0"/>
                          </a:rPr>
                        </m:ctrlPr>
                      </m:fPr>
                      <m:num>
                        <m:r>
                          <a:rPr lang="ro-RO" sz="1800" i="1">
                            <a:latin typeface="Cambria Math" panose="02040503050406030204" pitchFamily="18" charset="0"/>
                          </a:rPr>
                          <m:t>𝑎</m:t>
                        </m:r>
                      </m:num>
                      <m:den>
                        <m:r>
                          <a:rPr lang="ro-RO" sz="1800" i="1">
                            <a:latin typeface="Cambria Math" panose="02040503050406030204" pitchFamily="18" charset="0"/>
                          </a:rPr>
                          <m:t>𝑏</m:t>
                        </m:r>
                      </m:den>
                    </m:f>
                    <m:r>
                      <a:rPr lang="ro-RO" sz="1800" i="1">
                        <a:latin typeface="Cambria Math" panose="02040503050406030204" pitchFamily="18" charset="0"/>
                      </a:rPr>
                      <m:t>=1,25</m:t>
                    </m:r>
                  </m:oMath>
                </a14:m>
                <a:r>
                  <a:rPr lang="ro-RO" sz="1800" b="1" dirty="0"/>
                  <a:t> calculează:</a:t>
                </a:r>
              </a:p>
              <a:p>
                <a:pPr marL="0" indent="0">
                  <a:buNone/>
                </a:pPr>
                <a:endParaRPr lang="ro-RO" sz="1800" b="1" dirty="0"/>
              </a:p>
              <a:p>
                <a:pPr lvl="0"/>
                <a:r>
                  <a:rPr lang="ro-RO" sz="1800" i="1" dirty="0"/>
                  <a:t>Puterea cu exponent număr întreg a unui număr rațional nenul</a:t>
                </a:r>
                <a:endParaRPr lang="ro-RO" sz="1800" dirty="0"/>
              </a:p>
              <a:p>
                <a:r>
                  <a:rPr lang="ro-RO" sz="1800" dirty="0"/>
                  <a:t>A1. Pătratele ABCD, AEFG, AHIJ au laturile de lungime </a:t>
                </a:r>
                <a14:m>
                  <m:oMath xmlns:m="http://schemas.openxmlformats.org/officeDocument/2006/math">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r>
                      <a:rPr lang="ro-RO" sz="1800" i="1">
                        <a:latin typeface="Cambria Math" panose="02040503050406030204" pitchFamily="18" charset="0"/>
                      </a:rPr>
                      <m:t> </m:t>
                    </m:r>
                    <m:r>
                      <a:rPr lang="ro-RO" sz="1800" i="1">
                        <a:latin typeface="Cambria Math" panose="02040503050406030204" pitchFamily="18" charset="0"/>
                      </a:rPr>
                      <m:t>𝑐𝑚</m:t>
                    </m:r>
                    <m:r>
                      <a:rPr lang="ro-RO" sz="1800" i="1">
                        <a:latin typeface="Cambria Math" panose="02040503050406030204" pitchFamily="18" charset="0"/>
                      </a:rPr>
                      <m:t>, </m:t>
                    </m:r>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4</m:t>
                        </m:r>
                      </m:den>
                    </m:f>
                    <m:r>
                      <a:rPr lang="ro-RO" sz="1800" i="1">
                        <a:latin typeface="Cambria Math" panose="02040503050406030204" pitchFamily="18" charset="0"/>
                      </a:rPr>
                      <m:t>𝑐𝑚</m:t>
                    </m:r>
                    <m:r>
                      <a:rPr lang="ro-RO" sz="1800" i="1">
                        <a:latin typeface="Cambria Math" panose="02040503050406030204" pitchFamily="18" charset="0"/>
                      </a:rPr>
                      <m:t>, </m:t>
                    </m:r>
                  </m:oMath>
                </a14:m>
                <a:r>
                  <a:rPr lang="ro-RO" sz="1800" dirty="0"/>
                  <a:t>respectiv </a:t>
                </a:r>
                <a14:m>
                  <m:oMath xmlns:m="http://schemas.openxmlformats.org/officeDocument/2006/math">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8</m:t>
                        </m:r>
                      </m:den>
                    </m:f>
                  </m:oMath>
                </a14:m>
                <a:r>
                  <a:rPr lang="ro-RO" sz="1800" dirty="0"/>
                  <a:t>cm.</a:t>
                </a:r>
              </a:p>
              <a:p>
                <a:r>
                  <a:rPr lang="ro-RO" sz="1800" dirty="0"/>
                  <a:t>a) Calculați ariile celor trei pătrate, folosind înmulţirea fracţiilor şi apoi scrieţi ariile obţinute ca puteri ale lui </a:t>
                </a:r>
                <a14:m>
                  <m:oMath xmlns:m="http://schemas.openxmlformats.org/officeDocument/2006/math">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oMath>
                </a14:m>
                <a:r>
                  <a:rPr lang="ro-RO" sz="1800" dirty="0"/>
                  <a:t> </a:t>
                </a:r>
                <a:r>
                  <a:rPr lang="en-US" sz="1800" dirty="0"/>
                  <a:t>;</a:t>
                </a:r>
                <a:endParaRPr lang="ro-RO" sz="1800" dirty="0"/>
              </a:p>
              <a:p>
                <a:r>
                  <a:rPr lang="ro-RO" sz="1800" dirty="0"/>
                  <a:t>b) Scrieți lungimea fiecărei laturi ale celor trei pătrate ca puteri </a:t>
                </a:r>
                <a14:m>
                  <m:oMath xmlns:m="http://schemas.openxmlformats.org/officeDocument/2006/math">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oMath>
                </a14:m>
                <a:r>
                  <a:rPr lang="ro-RO" sz="1800" dirty="0"/>
                  <a:t> și precizați dacă sunt adevărate egalitățile:</a:t>
                </a:r>
              </a:p>
              <a:p>
                <a14:m>
                  <m:oMath xmlns:m="http://schemas.openxmlformats.org/officeDocument/2006/math">
                    <m:sSup>
                      <m:sSupPr>
                        <m:ctrlPr>
                          <a:rPr lang="ro-RO" sz="1800" i="1">
                            <a:latin typeface="Cambria Math" panose="02040503050406030204" pitchFamily="18" charset="0"/>
                          </a:rPr>
                        </m:ctrlPr>
                      </m:sSupPr>
                      <m:e>
                        <m:d>
                          <m:dPr>
                            <m:begChr m:val="["/>
                            <m:endChr m:val="]"/>
                            <m:ctrlPr>
                              <a:rPr lang="ro-RO" sz="1800" i="1">
                                <a:latin typeface="Cambria Math" panose="02040503050406030204" pitchFamily="18" charset="0"/>
                              </a:rPr>
                            </m:ctrlPr>
                          </m:dPr>
                          <m:e>
                            <m:sSup>
                              <m:sSupPr>
                                <m:ctrlPr>
                                  <a:rPr lang="ro-RO" sz="1800" i="1">
                                    <a:latin typeface="Cambria Math" panose="02040503050406030204" pitchFamily="18" charset="0"/>
                                  </a:rPr>
                                </m:ctrlPr>
                              </m:sSupPr>
                              <m:e>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2</m:t>
                                </m:r>
                              </m:sup>
                            </m:sSup>
                          </m:e>
                        </m:d>
                      </m:e>
                      <m:sup>
                        <m:r>
                          <a:rPr lang="ro-RO" sz="1800" i="1">
                            <a:latin typeface="Cambria Math" panose="02040503050406030204" pitchFamily="18" charset="0"/>
                          </a:rPr>
                          <m:t>2</m:t>
                        </m:r>
                      </m:sup>
                    </m:sSup>
                  </m:oMath>
                </a14:m>
                <a:r>
                  <a:rPr lang="ro-RO" sz="1800" b="1" dirty="0"/>
                  <a:t>=</a:t>
                </a:r>
                <a14:m>
                  <m:oMath xmlns:m="http://schemas.openxmlformats.org/officeDocument/2006/math">
                    <m:sSup>
                      <m:sSupPr>
                        <m:ctrlPr>
                          <a:rPr lang="ro-RO" sz="1800" i="1">
                            <a:latin typeface="Cambria Math" panose="02040503050406030204" pitchFamily="18" charset="0"/>
                          </a:rPr>
                        </m:ctrlPr>
                      </m:sSupPr>
                      <m:e>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2∙2</m:t>
                        </m:r>
                      </m:sup>
                    </m:sSup>
                    <m:sSup>
                      <m:sSupPr>
                        <m:ctrlPr>
                          <a:rPr lang="ro-RO" sz="1800" i="1">
                            <a:latin typeface="Cambria Math" panose="02040503050406030204" pitchFamily="18" charset="0"/>
                          </a:rPr>
                        </m:ctrlPr>
                      </m:sSupPr>
                      <m:e>
                        <m:r>
                          <a:rPr lang="ro-RO" sz="1800" i="1">
                            <a:latin typeface="Cambria Math" panose="02040503050406030204" pitchFamily="18" charset="0"/>
                          </a:rPr>
                          <m:t>=</m:t>
                        </m:r>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4</m:t>
                        </m:r>
                      </m:sup>
                    </m:sSup>
                  </m:oMath>
                </a14:m>
                <a:r>
                  <a:rPr lang="ro-RO" sz="1800" dirty="0"/>
                  <a:t>, respectiv</a:t>
                </a:r>
                <a14:m>
                  <m:oMath xmlns:m="http://schemas.openxmlformats.org/officeDocument/2006/math">
                    <m:sSup>
                      <m:sSupPr>
                        <m:ctrlPr>
                          <a:rPr lang="ro-RO" sz="1800" i="1">
                            <a:latin typeface="Cambria Math" panose="02040503050406030204" pitchFamily="18" charset="0"/>
                          </a:rPr>
                        </m:ctrlPr>
                      </m:sSupPr>
                      <m:e>
                        <m:d>
                          <m:dPr>
                            <m:begChr m:val="["/>
                            <m:endChr m:val="]"/>
                            <m:ctrlPr>
                              <a:rPr lang="ro-RO" sz="1800" i="1">
                                <a:latin typeface="Cambria Math" panose="02040503050406030204" pitchFamily="18" charset="0"/>
                              </a:rPr>
                            </m:ctrlPr>
                          </m:dPr>
                          <m:e>
                            <m:sSup>
                              <m:sSupPr>
                                <m:ctrlPr>
                                  <a:rPr lang="ro-RO" sz="1800" i="1">
                                    <a:latin typeface="Cambria Math" panose="02040503050406030204" pitchFamily="18" charset="0"/>
                                  </a:rPr>
                                </m:ctrlPr>
                              </m:sSupPr>
                              <m:e>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3</m:t>
                                </m:r>
                              </m:sup>
                            </m:sSup>
                          </m:e>
                        </m:d>
                      </m:e>
                      <m:sup>
                        <m:r>
                          <a:rPr lang="ro-RO" sz="1800" i="1">
                            <a:latin typeface="Cambria Math" panose="02040503050406030204" pitchFamily="18" charset="0"/>
                          </a:rPr>
                          <m:t>2</m:t>
                        </m:r>
                      </m:sup>
                    </m:sSup>
                  </m:oMath>
                </a14:m>
                <a:r>
                  <a:rPr lang="ro-RO" sz="1800" b="1" dirty="0"/>
                  <a:t>=</a:t>
                </a:r>
                <a14:m>
                  <m:oMath xmlns:m="http://schemas.openxmlformats.org/officeDocument/2006/math">
                    <m:sSup>
                      <m:sSupPr>
                        <m:ctrlPr>
                          <a:rPr lang="ro-RO" sz="1800" i="1">
                            <a:latin typeface="Cambria Math" panose="02040503050406030204" pitchFamily="18" charset="0"/>
                          </a:rPr>
                        </m:ctrlPr>
                      </m:sSupPr>
                      <m:e>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2∙3</m:t>
                        </m:r>
                      </m:sup>
                    </m:sSup>
                    <m:sSup>
                      <m:sSupPr>
                        <m:ctrlPr>
                          <a:rPr lang="ro-RO" sz="1800" i="1">
                            <a:latin typeface="Cambria Math" panose="02040503050406030204" pitchFamily="18" charset="0"/>
                          </a:rPr>
                        </m:ctrlPr>
                      </m:sSupPr>
                      <m:e>
                        <m:r>
                          <a:rPr lang="ro-RO" sz="1800" i="1">
                            <a:latin typeface="Cambria Math" panose="02040503050406030204" pitchFamily="18" charset="0"/>
                          </a:rPr>
                          <m:t>=</m:t>
                        </m:r>
                        <m:d>
                          <m:dPr>
                            <m:ctrlPr>
                              <a:rPr lang="ro-RO" sz="1800" i="1">
                                <a:latin typeface="Cambria Math" panose="02040503050406030204" pitchFamily="18" charset="0"/>
                              </a:rPr>
                            </m:ctrlPr>
                          </m:dPr>
                          <m:e>
                            <m:f>
                              <m:fPr>
                                <m:ctrlPr>
                                  <a:rPr lang="ro-RO" sz="1800" i="1">
                                    <a:latin typeface="Cambria Math" panose="02040503050406030204" pitchFamily="18" charset="0"/>
                                  </a:rPr>
                                </m:ctrlPr>
                              </m:fPr>
                              <m:num>
                                <m:r>
                                  <a:rPr lang="ro-RO" sz="1800" i="1">
                                    <a:latin typeface="Cambria Math" panose="02040503050406030204" pitchFamily="18" charset="0"/>
                                  </a:rPr>
                                  <m:t>1</m:t>
                                </m:r>
                              </m:num>
                              <m:den>
                                <m:r>
                                  <a:rPr lang="ro-RO" sz="1800" i="1">
                                    <a:latin typeface="Cambria Math" panose="02040503050406030204" pitchFamily="18" charset="0"/>
                                  </a:rPr>
                                  <m:t>2</m:t>
                                </m:r>
                              </m:den>
                            </m:f>
                          </m:e>
                        </m:d>
                      </m:e>
                      <m:sup>
                        <m:r>
                          <a:rPr lang="ro-RO" sz="1800" i="1">
                            <a:latin typeface="Cambria Math" panose="02040503050406030204" pitchFamily="18" charset="0"/>
                          </a:rPr>
                          <m:t>6</m:t>
                        </m:r>
                      </m:sup>
                    </m:sSup>
                  </m:oMath>
                </a14:m>
                <a:r>
                  <a:rPr lang="en-US" sz="1800" b="1" dirty="0"/>
                  <a:t>;</a:t>
                </a:r>
                <a:r>
                  <a:rPr lang="en-US" sz="1800" dirty="0"/>
                  <a:t> </a:t>
                </a:r>
                <a:endParaRPr lang="ro-RO" sz="1800" dirty="0"/>
              </a:p>
              <a:p>
                <a:r>
                  <a:rPr lang="ro-RO" sz="1800" dirty="0"/>
                  <a:t>c)Calculați ariile dreptunghiurilor cu lățimea AH și lungimile AG, respectiv AD și precizaţi dacă sunt adevărate egalităţile:</a:t>
                </a:r>
              </a:p>
              <a:p>
                <a:endParaRPr lang="ro-RO" sz="1800" dirty="0"/>
              </a:p>
              <a:p>
                <a:endParaRPr lang="ro-RO"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333"/>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3087543" y="5735899"/>
            <a:ext cx="5287751" cy="689243"/>
          </a:xfrm>
          <a:prstGeom prst="rect">
            <a:avLst/>
          </a:prstGeom>
        </p:spPr>
      </p:pic>
      <p:pic>
        <p:nvPicPr>
          <p:cNvPr id="6" name="Picture 5"/>
          <p:cNvPicPr/>
          <p:nvPr/>
        </p:nvPicPr>
        <p:blipFill rotWithShape="1">
          <a:blip r:embed="rId4">
            <a:extLst>
              <a:ext uri="{28A0092B-C50C-407E-A947-70E740481C1C}">
                <a14:useLocalDpi xmlns:a14="http://schemas.microsoft.com/office/drawing/2010/main" val="0"/>
              </a:ext>
            </a:extLst>
          </a:blip>
          <a:srcRect t="1127"/>
          <a:stretch/>
        </p:blipFill>
        <p:spPr bwMode="auto">
          <a:xfrm>
            <a:off x="9312953" y="853412"/>
            <a:ext cx="1799590" cy="2519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99098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pic>
        <p:nvPicPr>
          <p:cNvPr id="15" name="Content Placeholder 14"/>
          <p:cNvPicPr>
            <a:picLocks noGrp="1"/>
          </p:cNvPicPr>
          <p:nvPr>
            <p:ph idx="1"/>
          </p:nvPr>
        </p:nvPicPr>
        <p:blipFill>
          <a:blip r:embed="rId2"/>
          <a:stretch>
            <a:fillRect/>
          </a:stretch>
        </p:blipFill>
        <p:spPr>
          <a:xfrm>
            <a:off x="5153025" y="3510756"/>
            <a:ext cx="1885950" cy="704850"/>
          </a:xfrm>
          <a:prstGeom prst="rect">
            <a:avLst/>
          </a:prstGeom>
        </p:spPr>
      </p:pic>
      <p:pic>
        <p:nvPicPr>
          <p:cNvPr id="4" name="Picture 3"/>
          <p:cNvPicPr/>
          <p:nvPr/>
        </p:nvPicPr>
        <p:blipFill rotWithShape="1">
          <a:blip r:embed="rId3">
            <a:extLst>
              <a:ext uri="{28A0092B-C50C-407E-A947-70E740481C1C}">
                <a14:useLocalDpi xmlns:a14="http://schemas.microsoft.com/office/drawing/2010/main" val="0"/>
              </a:ext>
            </a:extLst>
          </a:blip>
          <a:srcRect t="1127"/>
          <a:stretch/>
        </p:blipFill>
        <p:spPr bwMode="auto">
          <a:xfrm>
            <a:off x="9175113" y="1821231"/>
            <a:ext cx="1799590" cy="2519680"/>
          </a:xfrm>
          <a:prstGeom prst="rect">
            <a:avLst/>
          </a:prstGeom>
          <a:ln>
            <a:noFill/>
          </a:ln>
          <a:extLst>
            <a:ext uri="{53640926-AAD7-44D8-BBD7-CCE9431645EC}">
              <a14:shadowObscured xmlns:a14="http://schemas.microsoft.com/office/drawing/2010/main"/>
            </a:ext>
          </a:extLst>
        </p:spPr>
      </p:pic>
      <p:pic>
        <p:nvPicPr>
          <p:cNvPr id="16" name="Picture 15"/>
          <p:cNvPicPr/>
          <p:nvPr/>
        </p:nvPicPr>
        <p:blipFill>
          <a:blip r:embed="rId4"/>
          <a:stretch>
            <a:fillRect/>
          </a:stretch>
        </p:blipFill>
        <p:spPr>
          <a:xfrm>
            <a:off x="2819927" y="1519134"/>
            <a:ext cx="2177585" cy="761988"/>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677334" y="3129280"/>
                <a:ext cx="9071946" cy="2154372"/>
              </a:xfrm>
              <a:prstGeom prst="rect">
                <a:avLst/>
              </a:prstGeom>
              <a:noFill/>
            </p:spPr>
            <p:txBody>
              <a:bodyPr wrap="square" rtlCol="0">
                <a:spAutoFit/>
              </a:bodyPr>
              <a:lstStyle/>
              <a:p>
                <a:r>
                  <a:rPr lang="en-GB" b="1" dirty="0" err="1"/>
                  <a:t>Puterea</a:t>
                </a:r>
                <a:r>
                  <a:rPr lang="en-GB" b="1" dirty="0"/>
                  <a:t> a n–a </a:t>
                </a:r>
                <a:r>
                  <a:rPr lang="en-GB" b="1" dirty="0" err="1"/>
                  <a:t>a</a:t>
                </a:r>
                <a:r>
                  <a:rPr lang="en-GB" b="1" dirty="0"/>
                  <a:t> </a:t>
                </a:r>
                <a:r>
                  <a:rPr lang="en-GB" b="1" dirty="0" err="1"/>
                  <a:t>numărului</a:t>
                </a:r>
                <a:r>
                  <a:rPr lang="en-GB" b="1" dirty="0"/>
                  <a:t> </a:t>
                </a:r>
                <a:r>
                  <a:rPr lang="en-GB" b="1" dirty="0" err="1"/>
                  <a:t>rațional</a:t>
                </a:r>
                <a:r>
                  <a:rPr lang="en-GB" b="1" dirty="0"/>
                  <a:t> </a:t>
                </a:r>
                <a:r>
                  <a:rPr lang="en-GB" b="1" dirty="0" err="1"/>
                  <a:t>nenul</a:t>
                </a:r>
                <a:r>
                  <a:rPr lang="en-GB" dirty="0"/>
                  <a:t> </a:t>
                </a:r>
                <a:r>
                  <a:rPr lang="en-GB" b="1" dirty="0"/>
                  <a:t>a</a:t>
                </a:r>
                <a:r>
                  <a:rPr lang="en-GB" dirty="0"/>
                  <a:t> </a:t>
                </a:r>
                <a:r>
                  <a:rPr lang="en-GB" dirty="0" err="1"/>
                  <a:t>este</a:t>
                </a:r>
                <a:r>
                  <a:rPr lang="en-GB" dirty="0"/>
                  <a:t> </a:t>
                </a:r>
                <a:r>
                  <a:rPr lang="en-GB" dirty="0" err="1"/>
                  <a:t>produsul</a:t>
                </a:r>
                <a:r>
                  <a:rPr lang="en-GB" dirty="0"/>
                  <a:t> a </a:t>
                </a:r>
                <a:r>
                  <a:rPr lang="en-GB" b="1" dirty="0"/>
                  <a:t>n</a:t>
                </a:r>
                <a:r>
                  <a:rPr lang="en-GB" dirty="0"/>
                  <a:t> </a:t>
                </a:r>
                <a:r>
                  <a:rPr lang="en-GB" dirty="0" err="1"/>
                  <a:t>factori</a:t>
                </a:r>
                <a:r>
                  <a:rPr lang="en-GB" dirty="0"/>
                  <a:t> </a:t>
                </a:r>
                <a:r>
                  <a:rPr lang="en-GB" dirty="0" err="1"/>
                  <a:t>egali</a:t>
                </a:r>
                <a:r>
                  <a:rPr lang="en-GB" dirty="0"/>
                  <a:t> cu 2.</a:t>
                </a:r>
                <a:endParaRPr lang="ro-RO" dirty="0"/>
              </a:p>
              <a:p>
                <a:r>
                  <a:rPr lang="en-GB" dirty="0" err="1"/>
                  <a:t>Observații</a:t>
                </a:r>
                <a:r>
                  <a:rPr lang="en-GB" dirty="0"/>
                  <a:t>: </a:t>
                </a:r>
                <a:endParaRPr lang="ro-RO" dirty="0"/>
              </a:p>
              <a:p>
                <a:r>
                  <a:rPr lang="en-GB" dirty="0"/>
                  <a:t>a) </a:t>
                </a:r>
                <a:r>
                  <a:rPr lang="en-GB" dirty="0" err="1"/>
                  <a:t>Prin</a:t>
                </a:r>
                <a:r>
                  <a:rPr lang="en-GB" dirty="0"/>
                  <a:t> </a:t>
                </a:r>
                <a:r>
                  <a:rPr lang="en-GB" dirty="0" err="1"/>
                  <a:t>convenție</a:t>
                </a:r>
                <a:r>
                  <a:rPr lang="en-GB" dirty="0"/>
                  <a:t> a</a:t>
                </a:r>
                <a:r>
                  <a:rPr lang="en-GB" baseline="30000" dirty="0"/>
                  <a:t>0</a:t>
                </a:r>
                <a:r>
                  <a:rPr lang="en-GB" dirty="0"/>
                  <a:t>=1, </a:t>
                </a:r>
                <a:r>
                  <a:rPr lang="en-GB" dirty="0" err="1"/>
                  <a:t>unde</a:t>
                </a:r>
                <a:r>
                  <a:rPr lang="en-GB" dirty="0"/>
                  <a:t> </a:t>
                </a:r>
                <a:r>
                  <a:rPr lang="en-GB" dirty="0" err="1"/>
                  <a:t>aϵQ</a:t>
                </a:r>
                <a:r>
                  <a:rPr lang="en-GB" dirty="0"/>
                  <a:t>* </a:t>
                </a:r>
                <a:r>
                  <a:rPr lang="en-GB" dirty="0" err="1"/>
                  <a:t>și</a:t>
                </a:r>
                <a:r>
                  <a:rPr lang="en-GB" dirty="0"/>
                  <a:t> a</a:t>
                </a:r>
                <a:r>
                  <a:rPr lang="en-GB" baseline="30000" dirty="0"/>
                  <a:t>1</a:t>
                </a:r>
                <a:r>
                  <a:rPr lang="en-GB" dirty="0"/>
                  <a:t>=a, </a:t>
                </a:r>
                <a:r>
                  <a:rPr lang="en-GB" dirty="0" err="1"/>
                  <a:t>unde</a:t>
                </a:r>
                <a:r>
                  <a:rPr lang="en-GB" dirty="0"/>
                  <a:t> </a:t>
                </a:r>
                <a:r>
                  <a:rPr lang="en-GB" dirty="0" err="1"/>
                  <a:t>aϵQ</a:t>
                </a:r>
                <a:r>
                  <a:rPr lang="en-GB" dirty="0"/>
                  <a:t>*</a:t>
                </a:r>
                <a:endParaRPr lang="ro-RO" dirty="0"/>
              </a:p>
              <a:p>
                <a:r>
                  <a:rPr lang="en-GB" dirty="0"/>
                  <a:t>b).0</a:t>
                </a:r>
                <a:r>
                  <a:rPr lang="en-GB" baseline="30000" dirty="0"/>
                  <a:t>0 </a:t>
                </a:r>
                <a:r>
                  <a:rPr lang="en-GB" dirty="0"/>
                  <a:t>nu are </a:t>
                </a:r>
                <a:r>
                  <a:rPr lang="en-GB" dirty="0" err="1"/>
                  <a:t>sens.</a:t>
                </a:r>
                <a:endParaRPr lang="ro-RO" dirty="0"/>
              </a:p>
              <a:p>
                <a:r>
                  <a:rPr lang="en-GB" b="1" dirty="0" err="1"/>
                  <a:t>Puterea</a:t>
                </a:r>
                <a:r>
                  <a:rPr lang="en-GB" b="1" dirty="0"/>
                  <a:t> cu </a:t>
                </a:r>
                <a:r>
                  <a:rPr lang="en-GB" b="1" dirty="0" err="1"/>
                  <a:t>exponentul</a:t>
                </a:r>
                <a:r>
                  <a:rPr lang="en-GB" b="1" dirty="0"/>
                  <a:t> (–n) a </a:t>
                </a:r>
                <a:r>
                  <a:rPr lang="en-GB" b="1" dirty="0" err="1"/>
                  <a:t>numărului</a:t>
                </a:r>
                <a:r>
                  <a:rPr lang="en-GB" b="1" dirty="0"/>
                  <a:t> </a:t>
                </a:r>
                <a:r>
                  <a:rPr lang="en-GB" b="1" dirty="0" err="1"/>
                  <a:t>rațional</a:t>
                </a:r>
                <a:r>
                  <a:rPr lang="en-GB" b="1" dirty="0"/>
                  <a:t> </a:t>
                </a:r>
                <a:r>
                  <a:rPr lang="en-GB" b="1" dirty="0" err="1"/>
                  <a:t>nenul</a:t>
                </a:r>
                <a:r>
                  <a:rPr lang="en-GB" b="1" dirty="0"/>
                  <a:t> n</a:t>
                </a:r>
                <a:r>
                  <a:rPr lang="en-GB" dirty="0"/>
                  <a:t> </a:t>
                </a:r>
                <a:r>
                  <a:rPr lang="en-GB" dirty="0" err="1"/>
                  <a:t>este</a:t>
                </a:r>
                <a:r>
                  <a:rPr lang="en-GB" dirty="0"/>
                  <a:t> </a:t>
                </a:r>
                <a:r>
                  <a:rPr lang="en-GB" dirty="0" err="1"/>
                  <a:t>inversa</a:t>
                </a:r>
                <a:r>
                  <a:rPr lang="en-GB" dirty="0"/>
                  <a:t> </a:t>
                </a:r>
                <a:r>
                  <a:rPr lang="en-GB" dirty="0" err="1"/>
                  <a:t>puterii</a:t>
                </a:r>
                <a:r>
                  <a:rPr lang="en-GB" dirty="0"/>
                  <a:t> a</a:t>
                </a:r>
                <a:r>
                  <a:rPr lang="en-GB" baseline="30000" dirty="0"/>
                  <a:t>n</a:t>
                </a:r>
                <a:r>
                  <a:rPr lang="en-GB" dirty="0"/>
                  <a:t>, </a:t>
                </a:r>
                <a:endParaRPr lang="ro-RO" dirty="0"/>
              </a:p>
              <a:p>
                <a:r>
                  <a:rPr lang="en-GB" dirty="0" err="1"/>
                  <a:t>unde</a:t>
                </a:r>
                <a:r>
                  <a:rPr lang="en-GB" dirty="0"/>
                  <a:t> n </a:t>
                </a:r>
                <a:r>
                  <a:rPr lang="en-GB" dirty="0" err="1"/>
                  <a:t>este</a:t>
                </a:r>
                <a:r>
                  <a:rPr lang="en-GB" dirty="0"/>
                  <a:t> un </a:t>
                </a:r>
                <a:r>
                  <a:rPr lang="en-GB" dirty="0" err="1"/>
                  <a:t>număr</a:t>
                </a:r>
                <a:r>
                  <a:rPr lang="en-GB" dirty="0"/>
                  <a:t> natural </a:t>
                </a:r>
                <a:r>
                  <a:rPr lang="en-GB" dirty="0" err="1"/>
                  <a:t>nenul</a:t>
                </a:r>
                <a:r>
                  <a:rPr lang="en-GB" dirty="0"/>
                  <a:t>: a</a:t>
                </a:r>
                <a:r>
                  <a:rPr lang="en-GB" baseline="30000" dirty="0"/>
                  <a:t>-n</a:t>
                </a:r>
                <a:r>
                  <a:rPr lang="en-GB" dirty="0"/>
                  <a:t> =</a:t>
                </a:r>
                <a14:m>
                  <m:oMath xmlns:m="http://schemas.openxmlformats.org/officeDocument/2006/math">
                    <m:f>
                      <m:fPr>
                        <m:ctrlPr>
                          <a:rPr lang="ro-RO" i="1">
                            <a:latin typeface="Cambria Math" panose="02040503050406030204" pitchFamily="18" charset="0"/>
                          </a:rPr>
                        </m:ctrlPr>
                      </m:fPr>
                      <m:num>
                        <m:r>
                          <a:rPr lang="en-GB" i="1">
                            <a:latin typeface="Cambria Math" panose="02040503050406030204" pitchFamily="18" charset="0"/>
                          </a:rPr>
                          <m:t>1</m:t>
                        </m:r>
                      </m:num>
                      <m:den>
                        <m:sSup>
                          <m:sSupPr>
                            <m:ctrlPr>
                              <a:rPr lang="ro-RO" i="1">
                                <a:latin typeface="Cambria Math" panose="02040503050406030204" pitchFamily="18" charset="0"/>
                              </a:rPr>
                            </m:ctrlPr>
                          </m:sSupPr>
                          <m:e>
                            <m:r>
                              <a:rPr lang="en-GB" i="1">
                                <a:latin typeface="Cambria Math" panose="02040503050406030204" pitchFamily="18" charset="0"/>
                              </a:rPr>
                              <m:t>𝑎</m:t>
                            </m:r>
                          </m:e>
                          <m:sup>
                            <m:r>
                              <a:rPr lang="en-GB" i="1">
                                <a:latin typeface="Cambria Math" panose="02040503050406030204" pitchFamily="18" charset="0"/>
                              </a:rPr>
                              <m:t>𝑛</m:t>
                            </m:r>
                          </m:sup>
                        </m:sSup>
                      </m:den>
                    </m:f>
                  </m:oMath>
                </a14:m>
                <a:r>
                  <a:rPr lang="en-GB" dirty="0"/>
                  <a:t>, </a:t>
                </a:r>
                <a:r>
                  <a:rPr lang="en-GB" dirty="0" err="1"/>
                  <a:t>aϵQ</a:t>
                </a:r>
                <a:r>
                  <a:rPr lang="en-GB" dirty="0"/>
                  <a:t>*, </a:t>
                </a:r>
                <a:r>
                  <a:rPr lang="en-GB" dirty="0" err="1"/>
                  <a:t>nϵN</a:t>
                </a:r>
                <a:r>
                  <a:rPr lang="en-GB" baseline="30000" dirty="0"/>
                  <a:t>*</a:t>
                </a:r>
                <a:r>
                  <a:rPr lang="en-GB" dirty="0"/>
                  <a:t>. </a:t>
                </a:r>
                <a:r>
                  <a:rPr lang="en-GB" dirty="0" err="1"/>
                  <a:t>În</a:t>
                </a:r>
                <a:r>
                  <a:rPr lang="en-GB" dirty="0"/>
                  <a:t> particular a</a:t>
                </a:r>
                <a:r>
                  <a:rPr lang="en-GB" baseline="30000" dirty="0"/>
                  <a:t>-1</a:t>
                </a:r>
                <a:r>
                  <a:rPr lang="en-GB" dirty="0"/>
                  <a:t> =</a:t>
                </a:r>
                <a14:m>
                  <m:oMath xmlns:m="http://schemas.openxmlformats.org/officeDocument/2006/math">
                    <m:f>
                      <m:fPr>
                        <m:ctrlPr>
                          <a:rPr lang="ro-RO"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𝑎</m:t>
                        </m:r>
                      </m:den>
                    </m:f>
                  </m:oMath>
                </a14:m>
                <a:r>
                  <a:rPr lang="en-GB" dirty="0"/>
                  <a:t>,</a:t>
                </a:r>
                <a:endParaRPr lang="ro-RO" dirty="0"/>
              </a:p>
              <a:p>
                <a:endParaRPr lang="ro-RO" dirty="0"/>
              </a:p>
            </p:txBody>
          </p:sp>
        </mc:Choice>
        <mc:Fallback xmlns="">
          <p:sp>
            <p:nvSpPr>
              <p:cNvPr id="11" name="TextBox 10"/>
              <p:cNvSpPr txBox="1">
                <a:spLocks noRot="1" noChangeAspect="1" noMove="1" noResize="1" noEditPoints="1" noAdjustHandles="1" noChangeArrowheads="1" noChangeShapeType="1" noTextEdit="1"/>
              </p:cNvSpPr>
              <p:nvPr/>
            </p:nvSpPr>
            <p:spPr>
              <a:xfrm>
                <a:off x="677334" y="3129280"/>
                <a:ext cx="9071946" cy="2154372"/>
              </a:xfrm>
              <a:prstGeom prst="rect">
                <a:avLst/>
              </a:prstGeom>
              <a:blipFill rotWithShape="0">
                <a:blip r:embed="rId5"/>
                <a:stretch>
                  <a:fillRect l="-538" t="-1695"/>
                </a:stretch>
              </a:blipFill>
            </p:spPr>
            <p:txBody>
              <a:bodyPr/>
              <a:lstStyle/>
              <a:p>
                <a:r>
                  <a:rPr lang="ro-RO">
                    <a:noFill/>
                  </a:rPr>
                  <a:t> </a:t>
                </a:r>
              </a:p>
            </p:txBody>
          </p:sp>
        </mc:Fallback>
      </mc:AlternateContent>
    </p:spTree>
    <p:extLst>
      <p:ext uri="{BB962C8B-B14F-4D97-AF65-F5344CB8AC3E}">
        <p14:creationId xmlns:p14="http://schemas.microsoft.com/office/powerpoint/2010/main" val="2340124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normAutofit fontScale="70000" lnSpcReduction="20000"/>
          </a:bodyPr>
          <a:lstStyle/>
          <a:p>
            <a:pPr lvl="0"/>
            <a:r>
              <a:rPr lang="ro-RO" i="1" dirty="0"/>
              <a:t>Număr rațional; mulțimea numerelor raționale</a:t>
            </a:r>
          </a:p>
          <a:p>
            <a:pPr lvl="0"/>
            <a:endParaRPr lang="ro-RO" i="1" dirty="0"/>
          </a:p>
          <a:p>
            <a:pPr lvl="0"/>
            <a:endParaRPr lang="ro-RO" i="1" dirty="0"/>
          </a:p>
          <a:p>
            <a:pPr lvl="0"/>
            <a:endParaRPr lang="ro-RO" i="1" dirty="0"/>
          </a:p>
          <a:p>
            <a:r>
              <a:rPr lang="ro-RO" dirty="0"/>
              <a:t>A1. Din tabelul dat, în care sunt înregistrate temperaturile, pe parcursul unei vizite, în Peștera Scărișoara, remarcăm echivalențele: </a:t>
            </a:r>
          </a:p>
          <a:p>
            <a:pPr lvl="0"/>
            <a:endParaRPr lang="ro-RO" dirty="0"/>
          </a:p>
          <a:p>
            <a:r>
              <a:rPr lang="ro-RO" dirty="0"/>
              <a:t>a) Reprezentați pe axa numerelor temperaturile din tabel, luând ca unitate de măsură 1 cm, ținând seama că mulțimea fracțiilor echivalente se reprezintă în același punct pe axă și răspundeți la întrebarea: Dacă mulțimea fracțiilor pozitive echivalente cu o fracție dată determină un număr rațional pozitiv, cum se numește numărul rațional determinat de mulțimea fracțiilor negative echivalente cu o fracție dată? </a:t>
            </a:r>
          </a:p>
          <a:p>
            <a:r>
              <a:rPr lang="ro-RO" dirty="0"/>
              <a:t>b) Indicați orele la care s-a resimțit cea mai mică, respectiv cea mai mare temperatură. </a:t>
            </a:r>
          </a:p>
          <a:p>
            <a:r>
              <a:rPr lang="ro-RO" dirty="0"/>
              <a:t>c) Scrieți temperaturile date de numere raționale opuse și comparați modulele acestora.</a:t>
            </a:r>
          </a:p>
        </p:txBody>
      </p:sp>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16764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0292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200709" t="-43373" r="-704255" b="-15663"/>
                          </a:stretch>
                        </a:blipFill>
                      </a:tcPr>
                    </a:tc>
                    <a:tc>
                      <a:txBody>
                        <a:bodyPr/>
                        <a:lstStyle/>
                        <a:p>
                          <a:endParaRPr lang="en-US"/>
                        </a:p>
                      </a:txBody>
                      <a:tcPr marL="68580" marR="68580" marT="0" marB="0" anchor="ctr">
                        <a:blipFill>
                          <a:blip r:embed="rId2"/>
                          <a:stretch>
                            <a:fillRect l="-300709" t="-43373" r="-604255" b="-15663"/>
                          </a:stretch>
                        </a:blipFill>
                      </a:tcP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801418" t="-43373" r="-103546" b="-15663"/>
                          </a:stretch>
                        </a:blipFill>
                      </a:tcPr>
                    </a:tc>
                    <a:tc>
                      <a:txBody>
                        <a:bodyPr/>
                        <a:lstStyle/>
                        <a:p>
                          <a:endParaRPr lang="en-US"/>
                        </a:p>
                      </a:txBody>
                      <a:tcPr marL="68580" marR="68580" marT="0" marB="0" anchor="ctr">
                        <a:blipFill>
                          <a:blip r:embed="rId2"/>
                          <a:stretch>
                            <a:fillRect l="-901418" t="-43373" r="-3546" b="-15663"/>
                          </a:stretch>
                        </a:blipFill>
                      </a:tcPr>
                    </a:tc>
                    <a:extLst>
                      <a:ext uri="{0D108BD9-81ED-4DB2-BD59-A6C34878D82A}">
                        <a16:rowId xmlns:a16="http://schemas.microsoft.com/office/drawing/2014/main" val="10001"/>
                      </a:ext>
                    </a:extLst>
                  </a:tr>
                </a:tbl>
              </a:graphicData>
            </a:graphic>
          </p:graphicFrame>
        </mc:Fallback>
      </mc:AlternateContent>
      <p:pic>
        <p:nvPicPr>
          <p:cNvPr id="7" name="Picture 6"/>
          <p:cNvPicPr>
            <a:picLocks noChangeAspect="1"/>
          </p:cNvPicPr>
          <p:nvPr/>
        </p:nvPicPr>
        <p:blipFill>
          <a:blip r:embed="rId3"/>
          <a:stretch>
            <a:fillRect/>
          </a:stretch>
        </p:blipFill>
        <p:spPr>
          <a:xfrm>
            <a:off x="6507434" y="3425379"/>
            <a:ext cx="2771775" cy="342900"/>
          </a:xfrm>
          <a:prstGeom prst="rect">
            <a:avLst/>
          </a:prstGeom>
        </p:spPr>
      </p:pic>
    </p:spTree>
    <p:extLst>
      <p:ext uri="{BB962C8B-B14F-4D97-AF65-F5344CB8AC3E}">
        <p14:creationId xmlns:p14="http://schemas.microsoft.com/office/powerpoint/2010/main" val="2854461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1642"/>
            <a:ext cx="10972800" cy="1143000"/>
          </a:xfrm>
        </p:spPr>
        <p:txBody>
          <a:bodyPr/>
          <a:lstStyle/>
          <a:p>
            <a:r>
              <a:rPr lang="en-US" dirty="0" err="1"/>
              <a:t>Surse</a:t>
            </a:r>
            <a:endParaRPr lang="ro-RO" dirty="0"/>
          </a:p>
        </p:txBody>
      </p:sp>
      <p:sp>
        <p:nvSpPr>
          <p:cNvPr id="3" name="Content Placeholder 2"/>
          <p:cNvSpPr>
            <a:spLocks noGrp="1"/>
          </p:cNvSpPr>
          <p:nvPr>
            <p:ph idx="1"/>
          </p:nvPr>
        </p:nvSpPr>
        <p:spPr>
          <a:xfrm>
            <a:off x="609600" y="1955968"/>
            <a:ext cx="10972800" cy="4170196"/>
          </a:xfrm>
        </p:spPr>
        <p:txBody>
          <a:bodyPr/>
          <a:lstStyle/>
          <a:p>
            <a:r>
              <a:rPr lang="ro-RO" sz="2800" u="sng" dirty="0">
                <a:hlinkClick r:id="rId2"/>
              </a:rPr>
              <a:t>http://fs.unm.edu/EnciclopediaNumerelor.pdf</a:t>
            </a:r>
            <a:endParaRPr lang="ro-RO" sz="2800" dirty="0"/>
          </a:p>
          <a:p>
            <a:r>
              <a:rPr lang="ro-RO" sz="2800" u="sng" dirty="0">
                <a:hlinkClick r:id="rId3"/>
              </a:rPr>
              <a:t>https://drive.google.com/file/d/1sdynPztLBAxrSM1I7--UhevQkjp7zwpO/view</a:t>
            </a:r>
            <a:r>
              <a:rPr lang="ro-RO" sz="2800" b="1" dirty="0"/>
              <a:t> </a:t>
            </a:r>
            <a:endParaRPr lang="ro-RO" sz="2800" dirty="0"/>
          </a:p>
          <a:p>
            <a:r>
              <a:rPr lang="ro-RO" sz="2800" b="1" dirty="0"/>
              <a:t>- manual edupedu </a:t>
            </a:r>
            <a:endParaRPr lang="ro-RO" sz="2800" dirty="0"/>
          </a:p>
          <a:p>
            <a:r>
              <a:rPr lang="ro-RO" sz="2800" u="sng" dirty="0">
                <a:hlinkClick r:id="rId4"/>
              </a:rPr>
              <a:t>https://www.matera.ro/2019/12/numere-intregi/</a:t>
            </a:r>
            <a:endParaRPr lang="ro-RO" sz="2800" dirty="0"/>
          </a:p>
        </p:txBody>
      </p:sp>
    </p:spTree>
    <p:extLst>
      <p:ext uri="{BB962C8B-B14F-4D97-AF65-F5344CB8AC3E}">
        <p14:creationId xmlns:p14="http://schemas.microsoft.com/office/powerpoint/2010/main" val="4190360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normAutofit/>
          </a:bodyPr>
          <a:lstStyle/>
          <a:p>
            <a:r>
              <a:rPr lang="ro-RO" sz="2000" dirty="0"/>
              <a:t>1. Mulțimea fracțiilor echivalente cu o fracție dată se numește număr rațional.</a:t>
            </a:r>
          </a:p>
          <a:p>
            <a:r>
              <a:rPr lang="ro-RO" sz="2000" dirty="0"/>
              <a:t>2. Oricărui număr rațional îi corespunde un punct unic pe axa numerelor. </a:t>
            </a:r>
          </a:p>
          <a:p>
            <a:r>
              <a:rPr lang="ro-RO" sz="2000" dirty="0"/>
              <a:t>3. Mulțimea numerelor raționale se notează: </a:t>
            </a:r>
            <a:endParaRPr lang="en-US" sz="2000" dirty="0"/>
          </a:p>
          <a:p>
            <a:endParaRPr lang="en-US" sz="2000" dirty="0"/>
          </a:p>
          <a:p>
            <a:endParaRPr lang="en-US" sz="2000" dirty="0"/>
          </a:p>
          <a:p>
            <a:endParaRPr lang="ro-RO" sz="2000" dirty="0"/>
          </a:p>
          <a:p>
            <a:endParaRPr lang="ro-RO" sz="2000" dirty="0"/>
          </a:p>
          <a:p>
            <a:endParaRPr lang="en-US" sz="2000" dirty="0"/>
          </a:p>
          <a:p>
            <a:r>
              <a:rPr lang="ro-RO" sz="2000" dirty="0"/>
              <a:t>Cum orice număr natural este și număr întreg, iar orice număr întreg este număr rațional cu numitorul 1, rezultă incluziunile: N </a:t>
            </a:r>
            <a:r>
              <a:rPr lang="ro-RO" sz="2000" dirty="0">
                <a:sym typeface="Symbol" panose="05050102010706020507" pitchFamily="18" charset="2"/>
              </a:rPr>
              <a:t></a:t>
            </a:r>
            <a:r>
              <a:rPr lang="ro-RO" sz="2000" dirty="0"/>
              <a:t> Z </a:t>
            </a:r>
            <a:r>
              <a:rPr lang="ro-RO" sz="2000" dirty="0">
                <a:sym typeface="Symbol" panose="05050102010706020507" pitchFamily="18" charset="2"/>
              </a:rPr>
              <a:t></a:t>
            </a:r>
            <a:r>
              <a:rPr lang="ro-RO" sz="2000" dirty="0"/>
              <a:t> Q</a:t>
            </a:r>
          </a:p>
          <a:p>
            <a:endParaRPr lang="ro-RO" sz="2000" dirty="0"/>
          </a:p>
        </p:txBody>
      </p:sp>
      <p:pic>
        <p:nvPicPr>
          <p:cNvPr id="4" name="Picture 3"/>
          <p:cNvPicPr/>
          <p:nvPr/>
        </p:nvPicPr>
        <p:blipFill rotWithShape="1">
          <a:blip r:embed="rId2">
            <a:extLst>
              <a:ext uri="{28A0092B-C50C-407E-A947-70E740481C1C}">
                <a14:useLocalDpi xmlns:a14="http://schemas.microsoft.com/office/drawing/2010/main" val="0"/>
              </a:ext>
            </a:extLst>
          </a:blip>
          <a:srcRect t="18972" b="8617"/>
          <a:stretch/>
        </p:blipFill>
        <p:spPr bwMode="auto">
          <a:xfrm>
            <a:off x="2545672" y="2790089"/>
            <a:ext cx="2296373" cy="1600124"/>
          </a:xfrm>
          <a:prstGeom prst="rect">
            <a:avLst/>
          </a:prstGeom>
          <a:ln>
            <a:noFill/>
          </a:ln>
          <a:extLst>
            <a:ext uri="{53640926-AAD7-44D8-BBD7-CCE9431645EC}">
              <a14:shadowObscured xmlns:a14="http://schemas.microsoft.com/office/drawing/2010/main"/>
            </a:ext>
          </a:extLst>
        </p:spPr>
      </p:pic>
      <p:pic>
        <p:nvPicPr>
          <p:cNvPr id="7" name="Picture 6"/>
          <p:cNvPicPr>
            <a:picLocks noChangeAspect="1"/>
          </p:cNvPicPr>
          <p:nvPr/>
        </p:nvPicPr>
        <p:blipFill>
          <a:blip r:embed="rId3"/>
          <a:stretch>
            <a:fillRect/>
          </a:stretch>
        </p:blipFill>
        <p:spPr>
          <a:xfrm>
            <a:off x="6096000" y="3082841"/>
            <a:ext cx="4133850" cy="561975"/>
          </a:xfrm>
          <a:prstGeom prst="rect">
            <a:avLst/>
          </a:prstGeom>
        </p:spPr>
      </p:pic>
    </p:spTree>
    <p:extLst>
      <p:ext uri="{BB962C8B-B14F-4D97-AF65-F5344CB8AC3E}">
        <p14:creationId xmlns:p14="http://schemas.microsoft.com/office/powerpoint/2010/main" val="2286007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lstStyle/>
          <a:p>
            <a:r>
              <a:rPr lang="ro-RO" dirty="0"/>
              <a:t>4. Modulul numărului rațional x este un număr rațional mai mare sau egal cu 0 și reprezintă distanța de la originea O a axei numerelor la punctul M(x).</a:t>
            </a:r>
          </a:p>
          <a:p>
            <a:endParaRPr lang="ro-RO" dirty="0"/>
          </a:p>
          <a:p>
            <a:r>
              <a:rPr lang="ro-RO" dirty="0"/>
              <a:t>Pentru                               scriem</a:t>
            </a:r>
          </a:p>
          <a:p>
            <a:endParaRPr lang="ro-RO" dirty="0"/>
          </a:p>
        </p:txBody>
      </p:sp>
      <p:pic>
        <p:nvPicPr>
          <p:cNvPr id="4" name="Picture 3"/>
          <p:cNvPicPr>
            <a:picLocks noChangeAspect="1"/>
          </p:cNvPicPr>
          <p:nvPr/>
        </p:nvPicPr>
        <p:blipFill>
          <a:blip r:embed="rId2"/>
          <a:stretch>
            <a:fillRect/>
          </a:stretch>
        </p:blipFill>
        <p:spPr>
          <a:xfrm>
            <a:off x="6843502" y="3552419"/>
            <a:ext cx="2019300" cy="914400"/>
          </a:xfrm>
          <a:prstGeom prst="rect">
            <a:avLst/>
          </a:prstGeom>
        </p:spPr>
      </p:pic>
      <p:pic>
        <p:nvPicPr>
          <p:cNvPr id="5" name="Picture 4"/>
          <p:cNvPicPr>
            <a:picLocks noChangeAspect="1"/>
          </p:cNvPicPr>
          <p:nvPr/>
        </p:nvPicPr>
        <p:blipFill>
          <a:blip r:embed="rId3"/>
          <a:stretch>
            <a:fillRect/>
          </a:stretch>
        </p:blipFill>
        <p:spPr>
          <a:xfrm>
            <a:off x="2730230" y="3728632"/>
            <a:ext cx="1666875" cy="561975"/>
          </a:xfrm>
          <a:prstGeom prst="rect">
            <a:avLst/>
          </a:prstGeom>
        </p:spPr>
      </p:pic>
      <p:pic>
        <p:nvPicPr>
          <p:cNvPr id="6" name="Picture 5"/>
          <p:cNvPicPr/>
          <p:nvPr/>
        </p:nvPicPr>
        <p:blipFill>
          <a:blip r:embed="rId4"/>
          <a:stretch>
            <a:fillRect/>
          </a:stretch>
        </p:blipFill>
        <p:spPr>
          <a:xfrm>
            <a:off x="2604297" y="4806567"/>
            <a:ext cx="5731510" cy="592455"/>
          </a:xfrm>
          <a:prstGeom prst="rect">
            <a:avLst/>
          </a:prstGeom>
        </p:spPr>
      </p:pic>
    </p:spTree>
    <p:extLst>
      <p:ext uri="{BB962C8B-B14F-4D97-AF65-F5344CB8AC3E}">
        <p14:creationId xmlns:p14="http://schemas.microsoft.com/office/powerpoint/2010/main" val="1908150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normAutofit fontScale="70000" lnSpcReduction="20000"/>
          </a:bodyPr>
          <a:lstStyle/>
          <a:p>
            <a:r>
              <a:rPr lang="ro-RO" dirty="0"/>
              <a:t>5. Două numere raționale care diferă doar prin semn se numesc numere raționale opuse. </a:t>
            </a:r>
          </a:p>
          <a:p>
            <a:r>
              <a:rPr lang="ro-RO" dirty="0"/>
              <a:t>Numerele raționale opuse au modulele egale și se reprezintă pe axă, prin două puncte </a:t>
            </a:r>
          </a:p>
          <a:p>
            <a:r>
              <a:rPr lang="ro-RO" dirty="0"/>
              <a:t>simetrice față de originea . </a:t>
            </a:r>
          </a:p>
          <a:p>
            <a:r>
              <a:rPr lang="ro-RO" dirty="0"/>
              <a:t>6. Dintre două numere raționale diferite, mai mare este cel de pe axă reprezentat mai la dreapta</a:t>
            </a:r>
          </a:p>
          <a:p>
            <a:pPr marL="0" indent="0">
              <a:buNone/>
            </a:pPr>
            <a:endParaRPr lang="ro-RO" b="1" i="1" dirty="0"/>
          </a:p>
          <a:p>
            <a:pPr marL="0" indent="0">
              <a:buNone/>
            </a:pPr>
            <a:r>
              <a:rPr lang="ro-RO" b="1" i="1" dirty="0"/>
              <a:t>Exemplu:</a:t>
            </a:r>
            <a:endParaRPr lang="ro-RO" dirty="0"/>
          </a:p>
          <a:p>
            <a:r>
              <a:rPr lang="ro-RO" dirty="0"/>
              <a:t>1)Dacă avem mulțimea </a:t>
            </a:r>
          </a:p>
          <a:p>
            <a:r>
              <a:rPr lang="ro-RO" dirty="0"/>
              <a:t>a) Să reprezentăm elementele mulțimii A, pe axa numerelor;</a:t>
            </a:r>
          </a:p>
          <a:p>
            <a:r>
              <a:rPr lang="ro-RO" dirty="0"/>
              <a:t>b) Să scriem perechile de numere opuse din mulțimea A; </a:t>
            </a:r>
          </a:p>
          <a:p>
            <a:r>
              <a:rPr lang="ro-RO" dirty="0"/>
              <a:t>c) Să scriem modulele numerelor din mulțimea A; d) Să ordonăm crescător elementele din A.</a:t>
            </a:r>
            <a:r>
              <a:rPr lang="ro-RO" b="1" dirty="0"/>
              <a:t> </a:t>
            </a:r>
            <a:endParaRPr lang="ro-RO" dirty="0"/>
          </a:p>
          <a:p>
            <a:endParaRPr lang="ro-RO" dirty="0"/>
          </a:p>
          <a:p>
            <a:endParaRPr lang="ro-RO" dirty="0"/>
          </a:p>
        </p:txBody>
      </p:sp>
      <p:pic>
        <p:nvPicPr>
          <p:cNvPr id="4" name="Picture 3"/>
          <p:cNvPicPr>
            <a:picLocks noChangeAspect="1"/>
          </p:cNvPicPr>
          <p:nvPr/>
        </p:nvPicPr>
        <p:blipFill>
          <a:blip r:embed="rId2"/>
          <a:stretch>
            <a:fillRect/>
          </a:stretch>
        </p:blipFill>
        <p:spPr>
          <a:xfrm>
            <a:off x="5679191" y="3429000"/>
            <a:ext cx="4800600" cy="628650"/>
          </a:xfrm>
          <a:prstGeom prst="rect">
            <a:avLst/>
          </a:prstGeom>
        </p:spPr>
      </p:pic>
    </p:spTree>
    <p:extLst>
      <p:ext uri="{BB962C8B-B14F-4D97-AF65-F5344CB8AC3E}">
        <p14:creationId xmlns:p14="http://schemas.microsoft.com/office/powerpoint/2010/main" val="35152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ro-RO" sz="2000" b="1" dirty="0"/>
                  <a:t>2) Aflați                                                                       </a:t>
                </a:r>
                <a:r>
                  <a:rPr lang="en-US" sz="2000" b="1" dirty="0"/>
                  <a:t>                                </a:t>
                </a:r>
                <a:r>
                  <a:rPr lang="ro-RO" sz="2000" dirty="0"/>
                  <a:t>să reprezinte numărul rațional 1,(3). </a:t>
                </a:r>
              </a:p>
              <a:p>
                <a:endParaRPr lang="en-US" sz="2000" dirty="0"/>
              </a:p>
              <a:p>
                <a:r>
                  <a:rPr lang="ro-RO" sz="2000" dirty="0"/>
                  <a:t>Rezolvare: Numărul rațional 1,(3) are reprezentantul:</a:t>
                </a:r>
              </a:p>
              <a:p>
                <a:pPr marL="0" indent="0">
                  <a:buNone/>
                </a:pPr>
                <a:r>
                  <a:rPr lang="ro-RO" sz="2000" dirty="0"/>
                  <a:t>prin urmare este necesar ca (a+2,b-2)=9. Deci (a+2)(b-2)ϵ</a:t>
                </a:r>
                <a:r>
                  <a:rPr lang="en-US" sz="2000" dirty="0"/>
                  <a:t>{(9,1); (3,3); (1,9); (-9,-1); (-3,-3); (-1,-9)}. </a:t>
                </a:r>
                <a:r>
                  <a:rPr lang="en-US" sz="2000" dirty="0" err="1"/>
                  <a:t>Prin</a:t>
                </a:r>
                <a:r>
                  <a:rPr lang="en-US" sz="2000" dirty="0"/>
                  <a:t> </a:t>
                </a:r>
                <a:r>
                  <a:rPr lang="en-US" sz="2000" dirty="0" err="1"/>
                  <a:t>urmare</a:t>
                </a:r>
                <a:r>
                  <a:rPr lang="en-US" sz="2000" dirty="0"/>
                  <a:t>, </a:t>
                </a:r>
                <a:r>
                  <a:rPr lang="ro-RO" sz="2000" dirty="0"/>
                  <a:t>(a,b)ϵ</a:t>
                </a:r>
                <a:r>
                  <a:rPr lang="en-US" sz="2000" dirty="0"/>
                  <a:t>{(7,3); (1,5); (-1,11); (-11,1); (-5,-1); (-3,-7)}</a:t>
                </a:r>
              </a:p>
              <a:p>
                <a:pPr marL="0" indent="0">
                  <a:buNone/>
                </a:pPr>
                <a:endParaRPr lang="ro-RO" sz="2000" dirty="0"/>
              </a:p>
              <a:p>
                <a:r>
                  <a:rPr lang="en-US" sz="2000" b="1" dirty="0"/>
                  <a:t>3) </a:t>
                </a:r>
                <a:r>
                  <a:rPr lang="en-US" sz="2000" b="1" dirty="0" err="1"/>
                  <a:t>Ordona</a:t>
                </a:r>
                <a:r>
                  <a:rPr lang="ro-RO" sz="2000" b="1" dirty="0"/>
                  <a:t>ți </a:t>
                </a:r>
                <a:r>
                  <a:rPr lang="en-US" sz="2000" b="1" dirty="0" err="1"/>
                  <a:t>descrescător</a:t>
                </a:r>
                <a:r>
                  <a:rPr lang="en-US" sz="2000" b="1" dirty="0"/>
                  <a:t> </a:t>
                </a:r>
                <a:r>
                  <a:rPr lang="en-US" sz="2000" b="1" dirty="0" err="1"/>
                  <a:t>numerele</a:t>
                </a:r>
                <a:r>
                  <a:rPr lang="en-US" sz="2000" b="1" dirty="0"/>
                  <a:t>:</a:t>
                </a:r>
                <a:endParaRPr lang="ro-RO" sz="2000" b="1" dirty="0"/>
              </a:p>
              <a:p>
                <a:r>
                  <a:rPr lang="en-US" sz="2000" b="1" dirty="0" err="1"/>
                  <a:t>Rezolvare</a:t>
                </a:r>
                <a:r>
                  <a:rPr lang="en-US" sz="2000" b="1" dirty="0"/>
                  <a:t>: </a:t>
                </a:r>
                <a:r>
                  <a:rPr lang="en-US" sz="2000" b="1" dirty="0" err="1"/>
                  <a:t>Simplificăm</a:t>
                </a:r>
                <a:r>
                  <a:rPr lang="en-US" sz="2000" b="1" dirty="0"/>
                  <a:t> </a:t>
                </a:r>
                <a:r>
                  <a:rPr lang="en-US" sz="2000" b="1" dirty="0" err="1"/>
                  <a:t>fracțiile</a:t>
                </a:r>
                <a:r>
                  <a:rPr lang="en-US" sz="2000" b="1" dirty="0"/>
                  <a:t>: </a:t>
                </a:r>
                <a:endParaRPr lang="ro-RO" sz="2000" b="1" dirty="0"/>
              </a:p>
              <a:p>
                <a:endParaRPr lang="ro-RO" sz="2000" b="1" dirty="0"/>
              </a:p>
              <a:p>
                <a:r>
                  <a:rPr lang="ro-RO" sz="2000" b="1" dirty="0"/>
                  <a:t>Atunci ordinea este:</a:t>
                </a:r>
                <a:r>
                  <a:rPr lang="en-US" sz="2000" b="1" dirty="0"/>
                  <a:t> </a:t>
                </a:r>
                <a14:m>
                  <m:oMath xmlns:m="http://schemas.openxmlformats.org/officeDocument/2006/math">
                    <m:r>
                      <a:rPr lang="en-US" sz="2000" i="1">
                        <a:latin typeface="Cambria Math" panose="02040503050406030204" pitchFamily="18" charset="0"/>
                      </a:rPr>
                      <m:t>−4&lt;−2&lt;</m:t>
                    </m:r>
                    <m:f>
                      <m:fPr>
                        <m:ctrlPr>
                          <a:rPr lang="ro-RO" sz="2000" i="1">
                            <a:latin typeface="Cambria Math" panose="02040503050406030204" pitchFamily="18" charset="0"/>
                          </a:rPr>
                        </m:ctrlPr>
                      </m:fPr>
                      <m:num>
                        <m:r>
                          <a:rPr lang="en-US" sz="2000" i="1">
                            <a:latin typeface="Cambria Math" panose="02040503050406030204" pitchFamily="18" charset="0"/>
                          </a:rPr>
                          <m:t>53</m:t>
                        </m:r>
                      </m:num>
                      <m:den>
                        <m:r>
                          <a:rPr lang="en-US" sz="2000" i="1">
                            <a:latin typeface="Cambria Math" panose="02040503050406030204" pitchFamily="18" charset="0"/>
                          </a:rPr>
                          <m:t>71</m:t>
                        </m:r>
                      </m:den>
                    </m:f>
                    <m:r>
                      <a:rPr lang="en-US" sz="2000" i="1">
                        <a:latin typeface="Cambria Math" panose="02040503050406030204" pitchFamily="18" charset="0"/>
                      </a:rPr>
                      <m:t> </m:t>
                    </m:r>
                    <m:r>
                      <a:rPr lang="en-US" sz="2000" i="1">
                        <a:latin typeface="Cambria Math" panose="02040503050406030204" pitchFamily="18" charset="0"/>
                      </a:rPr>
                      <m:t>𝑐𝑜𝑛𝑑𝑢𝑐𝑒</m:t>
                    </m:r>
                    <m:r>
                      <a:rPr lang="en-US" sz="2000" i="1">
                        <a:latin typeface="Cambria Math" panose="02040503050406030204" pitchFamily="18" charset="0"/>
                      </a:rPr>
                      <m:t> </m:t>
                    </m:r>
                    <m:r>
                      <a:rPr lang="en-US" sz="2000" i="1">
                        <a:latin typeface="Cambria Math" panose="02040503050406030204" pitchFamily="18" charset="0"/>
                      </a:rPr>
                      <m:t>𝑙𝑎</m:t>
                    </m:r>
                    <m:f>
                      <m:fPr>
                        <m:ctrlPr>
                          <a:rPr lang="ro-RO" sz="2000" i="1">
                            <a:latin typeface="Cambria Math" panose="02040503050406030204" pitchFamily="18" charset="0"/>
                          </a:rPr>
                        </m:ctrlPr>
                      </m:fPr>
                      <m:num>
                        <m:r>
                          <a:rPr lang="en-US" sz="2000" i="1">
                            <a:latin typeface="Cambria Math" panose="02040503050406030204" pitchFamily="18" charset="0"/>
                          </a:rPr>
                          <m:t>5353</m:t>
                        </m:r>
                      </m:num>
                      <m:den>
                        <m:r>
                          <a:rPr lang="en-US" sz="2000" i="1">
                            <a:latin typeface="Cambria Math" panose="02040503050406030204" pitchFamily="18" charset="0"/>
                          </a:rPr>
                          <m:t>7171</m:t>
                        </m:r>
                      </m:den>
                    </m:f>
                    <m:r>
                      <a:rPr lang="en-US" sz="2000" i="1">
                        <a:latin typeface="Cambria Math" panose="02040503050406030204" pitchFamily="18" charset="0"/>
                      </a:rPr>
                      <m:t>&gt; </m:t>
                    </m:r>
                    <m:f>
                      <m:fPr>
                        <m:ctrlPr>
                          <a:rPr lang="ro-RO" sz="2000" i="1">
                            <a:latin typeface="Cambria Math" panose="02040503050406030204" pitchFamily="18" charset="0"/>
                          </a:rPr>
                        </m:ctrlPr>
                      </m:fPr>
                      <m:num>
                        <m:r>
                          <a:rPr lang="en-US" sz="2000" i="1">
                            <a:latin typeface="Cambria Math" panose="02040503050406030204" pitchFamily="18" charset="0"/>
                          </a:rPr>
                          <m:t>64−100</m:t>
                        </m:r>
                      </m:num>
                      <m:den>
                        <m:sSup>
                          <m:sSupPr>
                            <m:ctrlPr>
                              <a:rPr lang="ro-RO" sz="2000" i="1">
                                <a:latin typeface="Cambria Math" panose="02040503050406030204" pitchFamily="18" charset="0"/>
                              </a:rPr>
                            </m:ctrlPr>
                          </m:sSupPr>
                          <m:e>
                            <m:r>
                              <a:rPr lang="en-US" sz="2000" i="1">
                                <a:latin typeface="Cambria Math" panose="02040503050406030204" pitchFamily="18" charset="0"/>
                              </a:rPr>
                              <m:t>3</m:t>
                            </m:r>
                          </m:e>
                          <m:sup>
                            <m:r>
                              <a:rPr lang="en-US" sz="2000" i="1">
                                <a:latin typeface="Cambria Math" panose="02040503050406030204" pitchFamily="18" charset="0"/>
                              </a:rPr>
                              <m:t>2</m:t>
                            </m:r>
                          </m:sup>
                        </m:sSup>
                        <m:r>
                          <a:rPr lang="en-US" sz="2000" i="1">
                            <a:latin typeface="Cambria Math" panose="02040503050406030204" pitchFamily="18" charset="0"/>
                          </a:rPr>
                          <m:t>∙2</m:t>
                        </m:r>
                      </m:den>
                    </m:f>
                    <m:r>
                      <a:rPr lang="en-US" sz="2000" i="1">
                        <a:latin typeface="Cambria Math" panose="02040503050406030204" pitchFamily="18" charset="0"/>
                      </a:rPr>
                      <m:t>&gt;</m:t>
                    </m:r>
                    <m:f>
                      <m:fPr>
                        <m:ctrlPr>
                          <a:rPr lang="ro-RO" sz="2000" i="1">
                            <a:latin typeface="Cambria Math" panose="02040503050406030204" pitchFamily="18" charset="0"/>
                          </a:rPr>
                        </m:ctrlPr>
                      </m:fPr>
                      <m:num>
                        <m:sSup>
                          <m:sSupPr>
                            <m:ctrlPr>
                              <a:rPr lang="ro-RO" sz="2000" i="1">
                                <a:latin typeface="Cambria Math" panose="02040503050406030204" pitchFamily="18" charset="0"/>
                              </a:rPr>
                            </m:ctrlPr>
                          </m:sSupPr>
                          <m:e>
                            <m:r>
                              <a:rPr lang="en-US" sz="2000" i="1">
                                <a:latin typeface="Cambria Math" panose="02040503050406030204" pitchFamily="18" charset="0"/>
                              </a:rPr>
                              <m:t>2</m:t>
                            </m:r>
                          </m:e>
                          <m:sup>
                            <m:r>
                              <a:rPr lang="en-US" sz="2000" i="1">
                                <a:latin typeface="Cambria Math" panose="02040503050406030204" pitchFamily="18" charset="0"/>
                              </a:rPr>
                              <m:t>2</m:t>
                            </m:r>
                          </m:sup>
                        </m:sSup>
                        <m:r>
                          <a:rPr lang="en-US" sz="2000" i="1">
                            <a:latin typeface="Cambria Math" panose="02040503050406030204" pitchFamily="18" charset="0"/>
                          </a:rPr>
                          <m:t>∙</m:t>
                        </m:r>
                        <m:sSup>
                          <m:sSupPr>
                            <m:ctrlPr>
                              <a:rPr lang="ro-RO" sz="2000" i="1">
                                <a:latin typeface="Cambria Math" panose="02040503050406030204" pitchFamily="18" charset="0"/>
                              </a:rPr>
                            </m:ctrlPr>
                          </m:sSupPr>
                          <m:e>
                            <m:r>
                              <a:rPr lang="en-US" sz="2000" i="1">
                                <a:latin typeface="Cambria Math" panose="02040503050406030204" pitchFamily="18" charset="0"/>
                              </a:rPr>
                              <m:t>3</m:t>
                            </m:r>
                          </m:e>
                          <m:sup>
                            <m:r>
                              <a:rPr lang="en-US" sz="2000" i="1">
                                <a:latin typeface="Cambria Math" panose="02040503050406030204" pitchFamily="18" charset="0"/>
                              </a:rPr>
                              <m:t>2</m:t>
                            </m:r>
                          </m:sup>
                        </m:sSup>
                      </m:num>
                      <m:den>
                        <m:sSup>
                          <m:sSupPr>
                            <m:ctrlPr>
                              <a:rPr lang="ro-RO" sz="2000" i="1">
                                <a:latin typeface="Cambria Math" panose="02040503050406030204" pitchFamily="18" charset="0"/>
                              </a:rPr>
                            </m:ctrlPr>
                          </m:sSupPr>
                          <m:e>
                            <m:r>
                              <a:rPr lang="en-US" sz="2000" i="1">
                                <a:latin typeface="Cambria Math" panose="02040503050406030204" pitchFamily="18" charset="0"/>
                              </a:rPr>
                              <m:t>4</m:t>
                            </m:r>
                          </m:e>
                          <m:sup>
                            <m:r>
                              <a:rPr lang="en-US" sz="2000" i="1">
                                <a:latin typeface="Cambria Math" panose="02040503050406030204" pitchFamily="18" charset="0"/>
                              </a:rPr>
                              <m:t>2</m:t>
                            </m:r>
                          </m:sup>
                        </m:sSup>
                        <m:r>
                          <a:rPr lang="en-US" sz="2000" i="1">
                            <a:latin typeface="Cambria Math" panose="02040503050406030204" pitchFamily="18" charset="0"/>
                          </a:rPr>
                          <m:t>−</m:t>
                        </m:r>
                        <m:sSup>
                          <m:sSupPr>
                            <m:ctrlPr>
                              <a:rPr lang="ro-RO" sz="2000" i="1">
                                <a:latin typeface="Cambria Math" panose="02040503050406030204" pitchFamily="18" charset="0"/>
                              </a:rPr>
                            </m:ctrlPr>
                          </m:sSupPr>
                          <m:e>
                            <m:r>
                              <a:rPr lang="en-US" sz="2000" i="1">
                                <a:latin typeface="Cambria Math" panose="02040503050406030204" pitchFamily="18" charset="0"/>
                              </a:rPr>
                              <m:t>5</m:t>
                            </m:r>
                          </m:e>
                          <m:sup>
                            <m:r>
                              <a:rPr lang="en-US" sz="2000" i="1">
                                <a:latin typeface="Cambria Math" panose="02040503050406030204" pitchFamily="18" charset="0"/>
                              </a:rPr>
                              <m:t>2</m:t>
                            </m:r>
                          </m:sup>
                        </m:sSup>
                      </m:den>
                    </m:f>
                    <m:r>
                      <a:rPr lang="en-US" sz="2000" i="1">
                        <a:latin typeface="Cambria Math" panose="02040503050406030204" pitchFamily="18" charset="0"/>
                      </a:rPr>
                      <m:t>.</m:t>
                    </m:r>
                  </m:oMath>
                </a14:m>
                <a:endParaRPr lang="ro-RO"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556" t="-809" r="-944"/>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2447557" y="1539250"/>
            <a:ext cx="4816205" cy="466725"/>
          </a:xfrm>
          <a:prstGeom prst="rect">
            <a:avLst/>
          </a:prstGeom>
        </p:spPr>
      </p:pic>
      <p:pic>
        <p:nvPicPr>
          <p:cNvPr id="5" name="Picture 4"/>
          <p:cNvPicPr>
            <a:picLocks noChangeAspect="1"/>
          </p:cNvPicPr>
          <p:nvPr/>
        </p:nvPicPr>
        <p:blipFill>
          <a:blip r:embed="rId4"/>
          <a:stretch>
            <a:fillRect/>
          </a:stretch>
        </p:blipFill>
        <p:spPr>
          <a:xfrm>
            <a:off x="6777987" y="2275213"/>
            <a:ext cx="971550" cy="466725"/>
          </a:xfrm>
          <a:prstGeom prst="rect">
            <a:avLst/>
          </a:prstGeom>
        </p:spPr>
      </p:pic>
      <p:pic>
        <p:nvPicPr>
          <p:cNvPr id="6" name="Picture 5"/>
          <p:cNvPicPr>
            <a:picLocks noChangeAspect="1"/>
          </p:cNvPicPr>
          <p:nvPr/>
        </p:nvPicPr>
        <p:blipFill>
          <a:blip r:embed="rId5"/>
          <a:stretch>
            <a:fillRect/>
          </a:stretch>
        </p:blipFill>
        <p:spPr>
          <a:xfrm>
            <a:off x="5062352" y="3693585"/>
            <a:ext cx="1562100" cy="428625"/>
          </a:xfrm>
          <a:prstGeom prst="rect">
            <a:avLst/>
          </a:prstGeom>
        </p:spPr>
      </p:pic>
      <p:pic>
        <p:nvPicPr>
          <p:cNvPr id="7" name="Picture 6"/>
          <p:cNvPicPr>
            <a:picLocks noChangeAspect="1"/>
          </p:cNvPicPr>
          <p:nvPr/>
        </p:nvPicPr>
        <p:blipFill>
          <a:blip r:embed="rId6"/>
          <a:stretch>
            <a:fillRect/>
          </a:stretch>
        </p:blipFill>
        <p:spPr>
          <a:xfrm>
            <a:off x="4772515" y="4213492"/>
            <a:ext cx="4781550" cy="533400"/>
          </a:xfrm>
          <a:prstGeom prst="rect">
            <a:avLst/>
          </a:prstGeom>
        </p:spPr>
      </p:pic>
    </p:spTree>
    <p:extLst>
      <p:ext uri="{BB962C8B-B14F-4D97-AF65-F5344CB8AC3E}">
        <p14:creationId xmlns:p14="http://schemas.microsoft.com/office/powerpoint/2010/main" val="3060860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lvl="0" indent="0">
                  <a:buNone/>
                </a:pPr>
                <a:r>
                  <a:rPr lang="ro-RO" sz="2800" b="1" i="1" dirty="0"/>
                  <a:t>Adunarea și scăderea numerelor raționale; proprietăți</a:t>
                </a:r>
                <a:endParaRPr lang="ro-RO" sz="2800" dirty="0"/>
              </a:p>
              <a:p>
                <a:r>
                  <a:rPr lang="ro-RO" sz="2800" b="1" dirty="0"/>
                  <a:t>A1. Pentru a efectua adunarea </a:t>
                </a:r>
                <a14:m>
                  <m:oMath xmlns:m="http://schemas.openxmlformats.org/officeDocument/2006/math">
                    <m:f>
                      <m:fPr>
                        <m:ctrlPr>
                          <a:rPr lang="ro-RO" sz="2800" i="1">
                            <a:latin typeface="Cambria Math" panose="02040503050406030204" pitchFamily="18" charset="0"/>
                          </a:rPr>
                        </m:ctrlPr>
                      </m:fPr>
                      <m:num>
                        <m:r>
                          <a:rPr lang="ro-RO" sz="2800">
                            <a:latin typeface="Cambria Math" panose="02040503050406030204" pitchFamily="18" charset="0"/>
                          </a:rPr>
                          <m:t>2</m:t>
                        </m:r>
                      </m:num>
                      <m:den>
                        <m:r>
                          <a:rPr lang="ro-RO" sz="2800">
                            <a:latin typeface="Cambria Math" panose="02040503050406030204" pitchFamily="18" charset="0"/>
                          </a:rPr>
                          <m:t>5</m:t>
                        </m:r>
                      </m:den>
                    </m:f>
                    <m:r>
                      <a:rPr lang="ro-RO" sz="2800">
                        <a:latin typeface="Cambria Math" panose="02040503050406030204" pitchFamily="18" charset="0"/>
                      </a:rPr>
                      <m:t>+</m:t>
                    </m:r>
                    <m:f>
                      <m:fPr>
                        <m:ctrlPr>
                          <a:rPr lang="ro-RO" sz="2800" i="1">
                            <a:latin typeface="Cambria Math" panose="02040503050406030204" pitchFamily="18" charset="0"/>
                          </a:rPr>
                        </m:ctrlPr>
                      </m:fPr>
                      <m:num>
                        <m:r>
                          <a:rPr lang="ro-RO" sz="2800">
                            <a:latin typeface="Cambria Math" panose="02040503050406030204" pitchFamily="18" charset="0"/>
                          </a:rPr>
                          <m:t>7</m:t>
                        </m:r>
                      </m:num>
                      <m:den>
                        <m:r>
                          <a:rPr lang="ro-RO" sz="2800">
                            <a:latin typeface="Cambria Math" panose="02040503050406030204" pitchFamily="18" charset="0"/>
                          </a:rPr>
                          <m:t>5</m:t>
                        </m:r>
                      </m:den>
                    </m:f>
                  </m:oMath>
                </a14:m>
                <a:r>
                  <a:rPr lang="ro-RO" sz="2800" b="1" dirty="0"/>
                  <a:t>, Alexandru spune că suma se scrie tot ca o fracție cu numitorul 5, iar Elena adaugă: și cu numărătorul, suma numărătorilor termenilor. Au dreptate cei doi elevi ? Dacă da, calculați: </a:t>
                </a:r>
                <a:endParaRPr lang="ro-RO" sz="2800" dirty="0"/>
              </a:p>
              <a:p>
                <a:r>
                  <a:rPr lang="ro-RO" sz="2800" b="1" dirty="0"/>
                  <a:t>a)</a:t>
                </a:r>
                <a14:m>
                  <m:oMath xmlns:m="http://schemas.openxmlformats.org/officeDocument/2006/math">
                    <m:r>
                      <a:rPr lang="ro-RO" sz="2800">
                        <a:latin typeface="Cambria Math" panose="02040503050406030204" pitchFamily="18" charset="0"/>
                      </a:rPr>
                      <m:t> </m:t>
                    </m:r>
                    <m:f>
                      <m:fPr>
                        <m:ctrlPr>
                          <a:rPr lang="ro-RO" sz="2800" i="1">
                            <a:latin typeface="Cambria Math" panose="02040503050406030204" pitchFamily="18" charset="0"/>
                          </a:rPr>
                        </m:ctrlPr>
                      </m:fPr>
                      <m:num>
                        <m:r>
                          <a:rPr lang="ro-RO" sz="2800">
                            <a:latin typeface="Cambria Math" panose="02040503050406030204" pitchFamily="18" charset="0"/>
                          </a:rPr>
                          <m:t>2</m:t>
                        </m:r>
                      </m:num>
                      <m:den>
                        <m:r>
                          <a:rPr lang="ro-RO" sz="2800">
                            <a:latin typeface="Cambria Math" panose="02040503050406030204" pitchFamily="18" charset="0"/>
                          </a:rPr>
                          <m:t>5</m:t>
                        </m:r>
                      </m:den>
                    </m:f>
                    <m:r>
                      <a:rPr lang="ro-RO" sz="2800">
                        <a:latin typeface="Cambria Math" panose="02040503050406030204" pitchFamily="18" charset="0"/>
                      </a:rPr>
                      <m:t>+</m:t>
                    </m:r>
                    <m:f>
                      <m:fPr>
                        <m:ctrlPr>
                          <a:rPr lang="ro-RO" sz="2800" i="1">
                            <a:latin typeface="Cambria Math" panose="02040503050406030204" pitchFamily="18" charset="0"/>
                          </a:rPr>
                        </m:ctrlPr>
                      </m:fPr>
                      <m:num>
                        <m:r>
                          <a:rPr lang="ro-RO" sz="2800">
                            <a:latin typeface="Cambria Math" panose="02040503050406030204" pitchFamily="18" charset="0"/>
                          </a:rPr>
                          <m:t>7</m:t>
                        </m:r>
                      </m:num>
                      <m:den>
                        <m:r>
                          <a:rPr lang="ro-RO" sz="2800">
                            <a:latin typeface="Cambria Math" panose="02040503050406030204" pitchFamily="18" charset="0"/>
                          </a:rPr>
                          <m:t>5</m:t>
                        </m:r>
                      </m:den>
                    </m:f>
                    <m:r>
                      <a:rPr lang="en-US" sz="2800" i="1">
                        <a:latin typeface="Cambria Math" panose="02040503050406030204" pitchFamily="18" charset="0"/>
                      </a:rPr>
                      <m:t>;</m:t>
                    </m:r>
                  </m:oMath>
                </a14:m>
                <a:r>
                  <a:rPr lang="en-US" sz="2800" b="1" dirty="0"/>
                  <a:t> b) </a:t>
                </a:r>
                <a14:m>
                  <m:oMath xmlns:m="http://schemas.openxmlformats.org/officeDocument/2006/math">
                    <m:r>
                      <a:rPr lang="en-US" sz="2800" i="1">
                        <a:latin typeface="Cambria Math" panose="02040503050406030204" pitchFamily="18" charset="0"/>
                      </a:rPr>
                      <m:t>−</m:t>
                    </m:r>
                    <m:f>
                      <m:fPr>
                        <m:ctrlPr>
                          <a:rPr lang="ro-RO" sz="2800" i="1">
                            <a:latin typeface="Cambria Math" panose="02040503050406030204" pitchFamily="18" charset="0"/>
                          </a:rPr>
                        </m:ctrlPr>
                      </m:fPr>
                      <m:num>
                        <m:r>
                          <a:rPr lang="ro-RO" sz="2800">
                            <a:latin typeface="Cambria Math" panose="02040503050406030204" pitchFamily="18" charset="0"/>
                          </a:rPr>
                          <m:t>2</m:t>
                        </m:r>
                      </m:num>
                      <m:den>
                        <m:r>
                          <a:rPr lang="ro-RO" sz="2800">
                            <a:latin typeface="Cambria Math" panose="02040503050406030204" pitchFamily="18" charset="0"/>
                          </a:rPr>
                          <m:t>5</m:t>
                        </m:r>
                      </m:den>
                    </m:f>
                    <m:r>
                      <a:rPr lang="ro-RO" sz="2800">
                        <a:latin typeface="Cambria Math" panose="02040503050406030204" pitchFamily="18" charset="0"/>
                      </a:rPr>
                      <m:t>+</m:t>
                    </m:r>
                    <m:d>
                      <m:dPr>
                        <m:ctrlPr>
                          <a:rPr lang="ro-RO" sz="2800" i="1">
                            <a:latin typeface="Cambria Math" panose="02040503050406030204" pitchFamily="18" charset="0"/>
                          </a:rPr>
                        </m:ctrlPr>
                      </m:dPr>
                      <m:e>
                        <m:r>
                          <a:rPr lang="ro-RO" sz="2800" i="1">
                            <a:latin typeface="Cambria Math" panose="02040503050406030204" pitchFamily="18" charset="0"/>
                          </a:rPr>
                          <m:t>−</m:t>
                        </m:r>
                        <m:f>
                          <m:fPr>
                            <m:ctrlPr>
                              <a:rPr lang="ro-RO" sz="2800" i="1">
                                <a:latin typeface="Cambria Math" panose="02040503050406030204" pitchFamily="18" charset="0"/>
                              </a:rPr>
                            </m:ctrlPr>
                          </m:fPr>
                          <m:num>
                            <m:r>
                              <a:rPr lang="ro-RO" sz="2800">
                                <a:latin typeface="Cambria Math" panose="02040503050406030204" pitchFamily="18" charset="0"/>
                              </a:rPr>
                              <m:t>7</m:t>
                            </m:r>
                          </m:num>
                          <m:den>
                            <m:r>
                              <a:rPr lang="ro-RO" sz="2800">
                                <a:latin typeface="Cambria Math" panose="02040503050406030204" pitchFamily="18" charset="0"/>
                              </a:rPr>
                              <m:t>5</m:t>
                            </m:r>
                          </m:den>
                        </m:f>
                      </m:e>
                    </m:d>
                    <m:r>
                      <a:rPr lang="ro-RO" sz="2800" i="1">
                        <a:latin typeface="Cambria Math" panose="02040503050406030204" pitchFamily="18" charset="0"/>
                      </a:rPr>
                      <m:t>=</m:t>
                    </m:r>
                    <m:f>
                      <m:fPr>
                        <m:ctrlPr>
                          <a:rPr lang="ro-RO" sz="2800" i="1">
                            <a:latin typeface="Cambria Math" panose="02040503050406030204" pitchFamily="18" charset="0"/>
                          </a:rPr>
                        </m:ctrlPr>
                      </m:fPr>
                      <m:num>
                        <m:r>
                          <a:rPr lang="ro-RO" sz="2800" i="1">
                            <a:latin typeface="Cambria Math" panose="02040503050406030204" pitchFamily="18" charset="0"/>
                          </a:rPr>
                          <m:t>−2+(−7)</m:t>
                        </m:r>
                      </m:num>
                      <m:den>
                        <m:r>
                          <a:rPr lang="ro-RO" sz="2800" i="1">
                            <a:latin typeface="Cambria Math" panose="02040503050406030204" pitchFamily="18" charset="0"/>
                          </a:rPr>
                          <m:t>5</m:t>
                        </m:r>
                      </m:den>
                    </m:f>
                  </m:oMath>
                </a14:m>
                <a:r>
                  <a:rPr lang="ro-RO" sz="2800" b="1" dirty="0"/>
                  <a:t>.</a:t>
                </a:r>
                <a:endParaRPr lang="ro-RO" sz="2800" dirty="0"/>
              </a:p>
              <a:p>
                <a:endParaRPr lang="ro-RO"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11" t="-1348" r="-1389"/>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049369" y="3863182"/>
            <a:ext cx="3582517" cy="1772237"/>
          </a:xfrm>
          <a:prstGeom prst="rect">
            <a:avLst/>
          </a:prstGeom>
        </p:spPr>
      </p:pic>
    </p:spTree>
    <p:extLst>
      <p:ext uri="{BB962C8B-B14F-4D97-AF65-F5344CB8AC3E}">
        <p14:creationId xmlns:p14="http://schemas.microsoft.com/office/powerpoint/2010/main" val="715942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ro-RO" sz="2000" b="1" dirty="0"/>
                  <a:t>A2. Alexandru spune că nu poate efectua adunarea numerelor raționale </a:t>
                </a:r>
                <a14:m>
                  <m:oMath xmlns:m="http://schemas.openxmlformats.org/officeDocument/2006/math">
                    <m:f>
                      <m:fPr>
                        <m:ctrlPr>
                          <a:rPr lang="ro-RO" sz="2000" i="1">
                            <a:latin typeface="Cambria Math" panose="02040503050406030204" pitchFamily="18" charset="0"/>
                          </a:rPr>
                        </m:ctrlPr>
                      </m:fPr>
                      <m:num>
                        <m:r>
                          <a:rPr lang="ro-RO" sz="2000">
                            <a:latin typeface="Cambria Math" panose="02040503050406030204" pitchFamily="18" charset="0"/>
                          </a:rPr>
                          <m:t>5</m:t>
                        </m:r>
                      </m:num>
                      <m:den>
                        <m:r>
                          <a:rPr lang="ro-RO" sz="2000">
                            <a:latin typeface="Cambria Math" panose="02040503050406030204" pitchFamily="18" charset="0"/>
                          </a:rPr>
                          <m:t>6</m:t>
                        </m:r>
                      </m:den>
                    </m:f>
                    <m:r>
                      <a:rPr lang="ro-RO" sz="2000">
                        <a:latin typeface="Cambria Math" panose="02040503050406030204" pitchFamily="18" charset="0"/>
                      </a:rPr>
                      <m:t>+</m:t>
                    </m:r>
                    <m:f>
                      <m:fPr>
                        <m:ctrlPr>
                          <a:rPr lang="ro-RO" sz="2000" i="1">
                            <a:latin typeface="Cambria Math" panose="02040503050406030204" pitchFamily="18" charset="0"/>
                          </a:rPr>
                        </m:ctrlPr>
                      </m:fPr>
                      <m:num>
                        <m:r>
                          <a:rPr lang="ro-RO" sz="2000" i="1">
                            <a:latin typeface="Cambria Math" panose="02040503050406030204" pitchFamily="18" charset="0"/>
                          </a:rPr>
                          <m:t>1</m:t>
                        </m:r>
                      </m:num>
                      <m:den>
                        <m:r>
                          <a:rPr lang="ro-RO" sz="2000" i="1">
                            <a:latin typeface="Cambria Math" panose="02040503050406030204" pitchFamily="18" charset="0"/>
                          </a:rPr>
                          <m:t>3</m:t>
                        </m:r>
                      </m:den>
                    </m:f>
                  </m:oMath>
                </a14:m>
                <a:r>
                  <a:rPr lang="ro-RO" sz="2000" b="1" dirty="0"/>
                  <a:t> pentru că nu au același numitor, iar Elena îi răspunde: dar dacă le aduci, mai întâi, la același numitor ? </a:t>
                </a:r>
                <a:endParaRPr lang="ro-RO" sz="2000" dirty="0"/>
              </a:p>
              <a:p>
                <a:pPr lvl="0"/>
                <a:r>
                  <a:rPr lang="ro-RO" sz="2000" b="1" dirty="0"/>
                  <a:t>Calculați: </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5</m:t>
                        </m:r>
                      </m:num>
                      <m:den>
                        <m:r>
                          <a:rPr lang="ro-RO" sz="2000">
                            <a:latin typeface="Cambria Math" panose="02040503050406030204" pitchFamily="18" charset="0"/>
                          </a:rPr>
                          <m:t>6</m:t>
                        </m:r>
                      </m:den>
                    </m:f>
                    <m:r>
                      <a:rPr lang="ro-RO" sz="2000">
                        <a:latin typeface="Cambria Math" panose="02040503050406030204" pitchFamily="18" charset="0"/>
                      </a:rPr>
                      <m:t>+</m:t>
                    </m:r>
                    <m:f>
                      <m:fPr>
                        <m:ctrlPr>
                          <a:rPr lang="ro-RO" sz="2000" i="1">
                            <a:latin typeface="Cambria Math" panose="02040503050406030204" pitchFamily="18" charset="0"/>
                          </a:rPr>
                        </m:ctrlPr>
                      </m:fPr>
                      <m:num>
                        <m:r>
                          <a:rPr lang="ro-RO" sz="2000" i="1">
                            <a:latin typeface="Cambria Math" panose="02040503050406030204" pitchFamily="18" charset="0"/>
                          </a:rPr>
                          <m:t>1</m:t>
                        </m:r>
                      </m:num>
                      <m:den>
                        <m:r>
                          <a:rPr lang="ro-RO" sz="2000">
                            <a:latin typeface="Cambria Math" panose="02040503050406030204" pitchFamily="18" charset="0"/>
                          </a:rPr>
                          <m:t>3</m:t>
                        </m:r>
                      </m:den>
                    </m:f>
                  </m:oMath>
                </a14:m>
                <a:r>
                  <a:rPr lang="ro-RO" sz="2000" b="1" dirty="0"/>
                  <a:t>, ținând seama de sfatul Alinei și observând desenul dat;</a:t>
                </a:r>
                <a:endParaRPr lang="ro-RO" sz="2000" dirty="0"/>
              </a:p>
              <a:p>
                <a:pPr lvl="0"/>
                <a:r>
                  <a:rPr lang="ro-RO" sz="2000" b="1" dirty="0"/>
                  <a:t>Calculați: </a:t>
                </a:r>
                <a14:m>
                  <m:oMath xmlns:m="http://schemas.openxmlformats.org/officeDocument/2006/math">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5</m:t>
                        </m:r>
                      </m:num>
                      <m:den>
                        <m:r>
                          <a:rPr lang="ro-RO" sz="2000">
                            <a:latin typeface="Cambria Math" panose="02040503050406030204" pitchFamily="18" charset="0"/>
                          </a:rPr>
                          <m:t>6</m:t>
                        </m:r>
                      </m:den>
                    </m:f>
                    <m:r>
                      <a:rPr lang="ro-RO" sz="2000">
                        <a:latin typeface="Cambria Math" panose="02040503050406030204" pitchFamily="18" charset="0"/>
                      </a:rPr>
                      <m:t>+(</m:t>
                    </m:r>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1</m:t>
                        </m:r>
                      </m:num>
                      <m:den>
                        <m:r>
                          <a:rPr lang="ro-RO" sz="2000">
                            <a:latin typeface="Cambria Math" panose="02040503050406030204" pitchFamily="18" charset="0"/>
                          </a:rPr>
                          <m:t>3</m:t>
                        </m:r>
                      </m:den>
                    </m:f>
                    <m:r>
                      <a:rPr lang="ro-RO" sz="2000" i="1">
                        <a:latin typeface="Cambria Math" panose="02040503050406030204" pitchFamily="18" charset="0"/>
                      </a:rPr>
                      <m:t>)</m:t>
                    </m:r>
                  </m:oMath>
                </a14:m>
                <a:r>
                  <a:rPr lang="en-US" sz="2000" b="1" dirty="0"/>
                  <a:t>;-3,4+(-1,2) </a:t>
                </a:r>
                <a:endParaRPr lang="ro-RO" sz="2000" dirty="0"/>
              </a:p>
              <a:p>
                <a:r>
                  <a:rPr lang="ro-RO" sz="2000" b="1" dirty="0"/>
                  <a:t>A3. Copiați și finalizați calculele:</a:t>
                </a:r>
                <a:endParaRPr lang="ro-RO" sz="2000" dirty="0"/>
              </a:p>
              <a:p>
                <a:r>
                  <a:rPr lang="ro-RO" sz="2000" b="1" dirty="0"/>
                  <a:t>a)</a:t>
                </a:r>
                <a14:m>
                  <m:oMath xmlns:m="http://schemas.openxmlformats.org/officeDocument/2006/math">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5</m:t>
                        </m:r>
                      </m:num>
                      <m:den>
                        <m:r>
                          <a:rPr lang="ro-RO" sz="2000">
                            <a:latin typeface="Cambria Math" panose="02040503050406030204" pitchFamily="18" charset="0"/>
                          </a:rPr>
                          <m:t>6</m:t>
                        </m:r>
                      </m:den>
                    </m:f>
                    <m:r>
                      <a:rPr lang="ro-RO" sz="2000">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1</m:t>
                        </m:r>
                      </m:num>
                      <m:den>
                        <m:r>
                          <a:rPr lang="ro-RO" sz="2000">
                            <a:latin typeface="Cambria Math" panose="02040503050406030204" pitchFamily="18" charset="0"/>
                          </a:rPr>
                          <m:t>6</m:t>
                        </m:r>
                      </m:den>
                    </m:f>
                    <m:r>
                      <a:rPr lang="ro-RO" sz="2000" i="1">
                        <a:latin typeface="Cambria Math" panose="02040503050406030204" pitchFamily="18" charset="0"/>
                      </a:rPr>
                      <m:t>=…</m:t>
                    </m:r>
                  </m:oMath>
                </a14:m>
                <a:r>
                  <a:rPr lang="ro-RO" sz="2000" b="1" dirty="0"/>
                  <a:t> b)</a:t>
                </a:r>
                <a14:m>
                  <m:oMath xmlns:m="http://schemas.openxmlformats.org/officeDocument/2006/math">
                    <m:f>
                      <m:fPr>
                        <m:ctrlPr>
                          <a:rPr lang="ro-RO" sz="2000" i="1">
                            <a:latin typeface="Cambria Math" panose="02040503050406030204" pitchFamily="18" charset="0"/>
                          </a:rPr>
                        </m:ctrlPr>
                      </m:fPr>
                      <m:num>
                        <m:r>
                          <a:rPr lang="ro-RO" sz="2000">
                            <a:latin typeface="Cambria Math" panose="02040503050406030204" pitchFamily="18" charset="0"/>
                          </a:rPr>
                          <m:t>6</m:t>
                        </m:r>
                      </m:num>
                      <m:den>
                        <m:r>
                          <a:rPr lang="ro-RO" sz="2000">
                            <a:latin typeface="Cambria Math" panose="02040503050406030204" pitchFamily="18" charset="0"/>
                          </a:rPr>
                          <m:t>11</m:t>
                        </m:r>
                      </m:den>
                    </m:f>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4</m:t>
                        </m:r>
                      </m:num>
                      <m:den>
                        <m:r>
                          <a:rPr lang="ro-RO" sz="2000">
                            <a:latin typeface="Cambria Math" panose="02040503050406030204" pitchFamily="18" charset="0"/>
                          </a:rPr>
                          <m:t>11</m:t>
                        </m:r>
                      </m:den>
                    </m:f>
                    <m:r>
                      <a:rPr lang="ro-RO" sz="2000" i="1">
                        <a:latin typeface="Cambria Math" panose="02040503050406030204" pitchFamily="18" charset="0"/>
                      </a:rPr>
                      <m:t>=…</m:t>
                    </m:r>
                  </m:oMath>
                </a14:m>
                <a:r>
                  <a:rPr lang="ro-RO" sz="2000" b="1" dirty="0"/>
                  <a:t> </a:t>
                </a:r>
                <a:endParaRPr lang="ro-RO" sz="2000" dirty="0"/>
              </a:p>
              <a:p>
                <a:r>
                  <a:rPr lang="ro-RO" sz="2000" b="1" dirty="0"/>
                  <a:t>c)</a:t>
                </a:r>
                <a14:m>
                  <m:oMath xmlns:m="http://schemas.openxmlformats.org/officeDocument/2006/math">
                    <m:f>
                      <m:fPr>
                        <m:ctrlPr>
                          <a:rPr lang="ro-RO" sz="2000" i="1">
                            <a:latin typeface="Cambria Math" panose="02040503050406030204" pitchFamily="18" charset="0"/>
                          </a:rPr>
                        </m:ctrlPr>
                      </m:fPr>
                      <m:num>
                        <m:r>
                          <a:rPr lang="ro-RO" sz="2000" i="1">
                            <a:latin typeface="Cambria Math" panose="02040503050406030204" pitchFamily="18" charset="0"/>
                          </a:rPr>
                          <m:t>2</m:t>
                        </m:r>
                      </m:num>
                      <m:den>
                        <m:r>
                          <a:rPr lang="ro-RO" sz="2000">
                            <a:latin typeface="Cambria Math" panose="02040503050406030204" pitchFamily="18" charset="0"/>
                          </a:rPr>
                          <m:t>7</m:t>
                        </m:r>
                      </m:den>
                    </m:f>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5</m:t>
                        </m:r>
                      </m:num>
                      <m:den>
                        <m:r>
                          <a:rPr lang="ro-RO" sz="2000">
                            <a:latin typeface="Cambria Math" panose="02040503050406030204" pitchFamily="18" charset="0"/>
                          </a:rPr>
                          <m:t>7</m:t>
                        </m:r>
                      </m:den>
                    </m:f>
                    <m:r>
                      <a:rPr lang="ro-RO" sz="2000" i="1">
                        <a:latin typeface="Cambria Math" panose="02040503050406030204" pitchFamily="18" charset="0"/>
                      </a:rPr>
                      <m:t>=…</m:t>
                    </m:r>
                  </m:oMath>
                </a14:m>
                <a:r>
                  <a:rPr lang="ro-RO" sz="2000" b="1" dirty="0"/>
                  <a:t> d)</a:t>
                </a:r>
                <a14:m>
                  <m:oMath xmlns:m="http://schemas.openxmlformats.org/officeDocument/2006/math">
                    <m:f>
                      <m:fPr>
                        <m:ctrlPr>
                          <a:rPr lang="ro-RO" sz="2000" i="1">
                            <a:latin typeface="Cambria Math" panose="02040503050406030204" pitchFamily="18" charset="0"/>
                          </a:rPr>
                        </m:ctrlPr>
                      </m:fPr>
                      <m:num>
                        <m:r>
                          <a:rPr lang="ro-RO" sz="2000">
                            <a:latin typeface="Cambria Math" panose="02040503050406030204" pitchFamily="18" charset="0"/>
                          </a:rPr>
                          <m:t>3</m:t>
                        </m:r>
                      </m:num>
                      <m:den>
                        <m:r>
                          <a:rPr lang="ro-RO" sz="2000">
                            <a:latin typeface="Cambria Math" panose="02040503050406030204" pitchFamily="18" charset="0"/>
                          </a:rPr>
                          <m:t>4</m:t>
                        </m:r>
                      </m:den>
                    </m:f>
                    <m:r>
                      <a:rPr lang="ro-RO" sz="2000" i="1">
                        <a:latin typeface="Cambria Math" panose="02040503050406030204" pitchFamily="18" charset="0"/>
                      </a:rPr>
                      <m:t>−</m:t>
                    </m:r>
                    <m:f>
                      <m:fPr>
                        <m:ctrlPr>
                          <a:rPr lang="ro-RO" sz="2000" i="1">
                            <a:latin typeface="Cambria Math" panose="02040503050406030204" pitchFamily="18" charset="0"/>
                          </a:rPr>
                        </m:ctrlPr>
                      </m:fPr>
                      <m:num>
                        <m:r>
                          <a:rPr lang="ro-RO" sz="2000">
                            <a:latin typeface="Cambria Math" panose="02040503050406030204" pitchFamily="18" charset="0"/>
                          </a:rPr>
                          <m:t>1</m:t>
                        </m:r>
                      </m:num>
                      <m:den>
                        <m:r>
                          <a:rPr lang="ro-RO" sz="2000" i="1">
                            <a:latin typeface="Cambria Math" panose="02040503050406030204" pitchFamily="18" charset="0"/>
                          </a:rPr>
                          <m:t>2</m:t>
                        </m:r>
                      </m:den>
                    </m:f>
                    <m:r>
                      <a:rPr lang="ro-RO" sz="2000" i="1">
                        <a:latin typeface="Cambria Math" panose="02040503050406030204" pitchFamily="18" charset="0"/>
                      </a:rPr>
                      <m:t>=…</m:t>
                    </m:r>
                  </m:oMath>
                </a14:m>
                <a:endParaRPr lang="ro-RO" sz="2000" dirty="0"/>
              </a:p>
              <a:p>
                <a:endParaRPr lang="ro-RO"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500"/>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538020" y="3044267"/>
            <a:ext cx="3700212" cy="2032287"/>
          </a:xfrm>
          <a:prstGeom prst="rect">
            <a:avLst/>
          </a:prstGeom>
        </p:spPr>
      </p:pic>
    </p:spTree>
    <p:extLst>
      <p:ext uri="{BB962C8B-B14F-4D97-AF65-F5344CB8AC3E}">
        <p14:creationId xmlns:p14="http://schemas.microsoft.com/office/powerpoint/2010/main" val="47774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Operații cu fracții ordinare</a:t>
            </a:r>
          </a:p>
        </p:txBody>
      </p:sp>
      <p:sp>
        <p:nvSpPr>
          <p:cNvPr id="3" name="Content Placeholder 2"/>
          <p:cNvSpPr>
            <a:spLocks noGrp="1"/>
          </p:cNvSpPr>
          <p:nvPr>
            <p:ph idx="1"/>
          </p:nvPr>
        </p:nvSpPr>
        <p:spPr/>
        <p:txBody>
          <a:bodyPr/>
          <a:lstStyle/>
          <a:p>
            <a:r>
              <a:rPr lang="ro-RO" sz="2800" b="1" dirty="0"/>
              <a:t>Adunarea.</a:t>
            </a:r>
            <a:r>
              <a:rPr lang="ro-RO" sz="2800" dirty="0"/>
              <a:t> Pentru a aduna două numere raționale exprimate prin fracții ordinare se aduc termenii la același numitor (c.m.m.m.c. al numitorilor), se copiază numitorul comun și se adună numărătorii, aplicând regula semnelor de la adunarea numerelor întregi.</a:t>
            </a:r>
          </a:p>
          <a:p>
            <a:pPr marL="0" indent="0">
              <a:buNone/>
            </a:pPr>
            <a:endParaRPr lang="ro-RO" sz="2800" dirty="0"/>
          </a:p>
          <a:p>
            <a:r>
              <a:rPr lang="ro-RO" sz="2800" b="1" dirty="0"/>
              <a:t>Scăderea.</a:t>
            </a:r>
            <a:r>
              <a:rPr lang="ro-RO" sz="2800" dirty="0"/>
              <a:t> Diferența a două numere raționale se obține prin adunarea descăzutului cu opusul scăzătorului.</a:t>
            </a:r>
          </a:p>
          <a:p>
            <a:endParaRPr lang="ro-RO" sz="2800" dirty="0"/>
          </a:p>
        </p:txBody>
      </p:sp>
    </p:spTree>
    <p:extLst>
      <p:ext uri="{BB962C8B-B14F-4D97-AF65-F5344CB8AC3E}">
        <p14:creationId xmlns:p14="http://schemas.microsoft.com/office/powerpoint/2010/main" val="4113187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51</TotalTime>
  <Words>1498</Words>
  <Application>Microsoft Office PowerPoint</Application>
  <PresentationFormat>Widescreen</PresentationFormat>
  <Paragraphs>145</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Adobe Heiti Std R</vt:lpstr>
      <vt:lpstr>Arial</vt:lpstr>
      <vt:lpstr>Calibri</vt:lpstr>
      <vt:lpstr>Cambria Math</vt:lpstr>
      <vt:lpstr>Office Theme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Operații cu fracții ordinare</vt:lpstr>
      <vt:lpstr>Surse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Operații cu fracții ordinare</dc:title>
  <dc:creator>Microsoft account</dc:creator>
  <cp:lastModifiedBy>Ioana-Alina Zidaru</cp:lastModifiedBy>
  <cp:revision>6</cp:revision>
  <dcterms:created xsi:type="dcterms:W3CDTF">2022-06-19T20:10:40Z</dcterms:created>
  <dcterms:modified xsi:type="dcterms:W3CDTF">2023-01-25T11:42:03Z</dcterms:modified>
</cp:coreProperties>
</file>