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8"/>
  </p:notesMasterIdLst>
  <p:sldIdLst>
    <p:sldId id="256" r:id="rId2"/>
    <p:sldId id="266" r:id="rId3"/>
    <p:sldId id="267" r:id="rId4"/>
    <p:sldId id="268" r:id="rId5"/>
    <p:sldId id="269" r:id="rId6"/>
    <p:sldId id="273" r:id="rId7"/>
    <p:sldId id="274" r:id="rId8"/>
    <p:sldId id="277" r:id="rId9"/>
    <p:sldId id="281" r:id="rId10"/>
    <p:sldId id="282" r:id="rId11"/>
    <p:sldId id="283" r:id="rId12"/>
    <p:sldId id="284" r:id="rId13"/>
    <p:sldId id="285" r:id="rId14"/>
    <p:sldId id="288" r:id="rId15"/>
    <p:sldId id="289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27" r:id="rId28"/>
    <p:sldId id="304" r:id="rId29"/>
    <p:sldId id="265" r:id="rId30"/>
    <p:sldId id="305" r:id="rId31"/>
    <p:sldId id="306" r:id="rId32"/>
    <p:sldId id="307" r:id="rId33"/>
    <p:sldId id="270" r:id="rId34"/>
    <p:sldId id="271" r:id="rId35"/>
    <p:sldId id="272" r:id="rId36"/>
    <p:sldId id="308" r:id="rId3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68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25.01.2023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0094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460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489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33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quest.ro/home/ch?c=6" TargetMode="External"/><Relationship Id="rId2" Type="http://schemas.openxmlformats.org/officeDocument/2006/relationships/hyperlink" Target="https://mquest.ro/home/learnunitnew?id=3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coalaintuitext.ro/blog/matematica-clasa-a-iii-a-2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r>
              <a:rPr lang="en-US" b="1" dirty="0" err="1"/>
              <a:t>Compararea</a:t>
            </a:r>
            <a:r>
              <a:rPr lang="en-US" b="1" dirty="0"/>
              <a:t> </a:t>
            </a:r>
            <a:r>
              <a:rPr lang="en-US" b="1" dirty="0" err="1"/>
              <a:t>Fractiilor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7F23D-A64D-7FB4-C603-54854B07E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D527D-DCA3-F595-0092-C1BE41C91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GB" sz="1800" b="1" i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GB" sz="1800" b="1" i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sz="1800" b="1" i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sz="1800" b="1" i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</a:t>
            </a:r>
            <a:r>
              <a:rPr lang="en-GB" sz="1800" b="1" i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b="1" i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Operațiile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presupun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aducerea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același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(ex: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adunarea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scăderea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compararea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uneori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asta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presupune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efectuarea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greoaie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măsură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pot fi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cu care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ușor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lucrat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reducând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astfel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efortul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rezultat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1800" b="1" i="1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Învață</a:t>
            </a:r>
            <a:r>
              <a:rPr lang="en-GB" sz="1800" b="1" i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cum se </a:t>
            </a:r>
            <a:r>
              <a:rPr lang="en-GB" sz="1800" b="1" i="1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compară</a:t>
            </a:r>
            <a:r>
              <a:rPr lang="en-GB" sz="1800" b="1" i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b="1" i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ordinare</a:t>
            </a:r>
            <a:r>
              <a:rPr lang="en-GB" sz="1800" b="1" i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800" b="1" i="1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Pași</a:t>
            </a:r>
            <a:r>
              <a:rPr lang="en-GB" sz="1800" b="1" i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800" b="1" i="1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Explicații</a:t>
            </a:r>
            <a:r>
              <a:rPr lang="en-GB" sz="1800" b="1" i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kern="1400" spc="-50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06350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398E6-3223-9AF3-A883-6E9951644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FE314-5B51-2A07-555E-1672A3F6E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 se </a:t>
            </a:r>
            <a:r>
              <a:rPr lang="en-GB" sz="180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compară</a:t>
            </a:r>
            <a:r>
              <a:rPr lang="en-GB" sz="180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două</a:t>
            </a:r>
            <a:r>
              <a:rPr lang="en-GB" sz="180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18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semn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diferit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pozitivă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ex: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&gt; -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O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subunitară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alta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supraunitară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pozitivă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supraunitară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decăt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pozitivă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echiunitară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care la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rândul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pozitivă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subunitară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ex: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&gt; 1 &gt;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supraunitară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decăt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echiunitară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care la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rândul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subunitară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ex: -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&lt; -1 &lt; -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dar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egale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ex: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89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89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100771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D3961-ECF4-EF98-60C9-DC7975DB3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7A878-387B-9984-DAE1-D9E390385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dar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pozitive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se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care 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ex: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&gt;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49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negative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care 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mic: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ex: -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&lt; -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dar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egali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pozitive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care 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mic: ex: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&gt;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negative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care 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ex: -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&lt; -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38402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810CD-4D3B-2D64-B8E3-6F218FFC9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99CBD-7FB2-1599-3BC3-0B26F0AEC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4478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le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trebuie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aduse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întâi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ușor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aduse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cazul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forma lor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Descompune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exact, sub forma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unui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produs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scrierea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exponenți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CMMDC, 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înmulțește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acestora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unic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Vom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căte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 CMMDC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CMMDC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folosit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Împarte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lor, CMMDC.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moment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forma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 se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modifică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doar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36565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1CB7F-7964-EBED-3250-034D97141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D323D-8AE2-1356-A920-1B5F4594D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noilor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moment,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aduse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așa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rămâne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compare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negative,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mic. 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GB" sz="1800" b="1" i="1" u="sng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compară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două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semn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explicații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1800" b="1" baseline="30000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baseline="-25000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vs. </a:t>
            </a:r>
            <a:r>
              <a:rPr lang="en-GB" sz="1800" b="1" baseline="30000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baseline="-25000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97494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81BD-51FF-6D2A-5508-E129AFB69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A70DC-DC9A-E634-256B-713235154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GB" sz="18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GB" sz="1800" b="1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Simplificăm</a:t>
            </a:r>
            <a:r>
              <a:rPr lang="en-GB" sz="18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forma lor </a:t>
            </a:r>
            <a:r>
              <a:rPr lang="en-GB" sz="1800" b="1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sz="18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</a:t>
            </a:r>
            <a:r>
              <a:rPr lang="en-GB" sz="18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simplă</a:t>
            </a:r>
            <a:r>
              <a:rPr lang="en-GB" sz="18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irediuctibilă</a:t>
            </a:r>
            <a:r>
              <a:rPr lang="en-GB" sz="18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28270" lvl="0" indent="0" algn="just">
              <a:lnSpc>
                <a:spcPct val="120000"/>
              </a:lnSpc>
              <a:spcBef>
                <a:spcPts val="0"/>
              </a:spcBef>
              <a:spcAft>
                <a:spcPts val="1010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produs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notație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exponențială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28270" lvl="0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 = 2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28270" lvl="0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= 2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× 3;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28270" lvl="0" indent="0" algn="just">
              <a:lnSpc>
                <a:spcPct val="120000"/>
              </a:lnSpc>
              <a:spcBef>
                <a:spcPts val="0"/>
              </a:spcBef>
              <a:spcAft>
                <a:spcPts val="1010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CMMDC, al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înmulțește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toți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lor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28270" lvl="0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CMMDC (16; 24) = CMMDC (2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× 3) = 2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28270" lvl="0" indent="0" algn="just">
              <a:lnSpc>
                <a:spcPct val="120000"/>
              </a:lnSpc>
              <a:spcBef>
                <a:spcPts val="0"/>
              </a:spcBef>
              <a:spcAft>
                <a:spcPts val="1010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Împarte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CMMDC: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28270" lvl="0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× 3)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(24 : 23)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((2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× 3) : 2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839929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6086-7588-3A2B-5F84-CB4699EE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78ECE-D125-8FFC-D2F0-7204A5B7A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avănd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acum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același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rămâne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doar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comparăm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număratorii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07000"/>
              </a:lnSpc>
              <a:spcBef>
                <a:spcPts val="1075"/>
              </a:spcBef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&gt; 9 =&gt; 		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&gt;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=&gt; 	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&gt;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07000"/>
              </a:lnSpc>
              <a:spcBef>
                <a:spcPts val="1075"/>
              </a:spcBef>
              <a:spcAft>
                <a:spcPts val="8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05046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B9AD6-2323-E8D0-0ED4-F2BF794D3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E66FC-CCAC-9F52-2C55-1965E5EEF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Învață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cum se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sortează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ordine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crescătoare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număratori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endParaRPr lang="ro-RO" sz="2000" kern="1400" spc="-50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ctr">
              <a:lnSpc>
                <a:spcPct val="120000"/>
              </a:lnSpc>
              <a:spcBef>
                <a:spcPts val="0"/>
              </a:spcBef>
            </a:pPr>
            <a:r>
              <a:rPr lang="en-GB" sz="155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Teorie</a:t>
            </a:r>
            <a:r>
              <a:rPr lang="en-GB" sz="155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55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sortarea</a:t>
            </a:r>
            <a:r>
              <a:rPr lang="en-GB" sz="155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5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55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5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ordinare</a:t>
            </a:r>
            <a:r>
              <a:rPr lang="en-GB" sz="155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multiple</a:t>
            </a:r>
            <a:endParaRPr lang="ro-RO" sz="13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GB" sz="155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 se </a:t>
            </a:r>
            <a:r>
              <a:rPr lang="en-GB" sz="155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sortează</a:t>
            </a:r>
            <a:r>
              <a:rPr lang="en-GB" sz="155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5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55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5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multe</a:t>
            </a:r>
            <a:r>
              <a:rPr lang="en-GB" sz="155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50" b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550" b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13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44780" lvl="0" indent="-342900" algn="just">
              <a:lnSpc>
                <a:spcPct val="12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Sortarea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ușurată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întâi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aranjează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categorii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trebuie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sortate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negative,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supraunitare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44780" lvl="0" indent="-342900" algn="just">
              <a:lnSpc>
                <a:spcPct val="12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281305" lvl="1" indent="-285750" algn="just">
              <a:lnSpc>
                <a:spcPct val="120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supraunitară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mare...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281305" lvl="1" indent="-285750" algn="just">
              <a:lnSpc>
                <a:spcPct val="120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echiunitară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care 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mare...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281305" lvl="1" indent="-285750" algn="just">
              <a:lnSpc>
                <a:spcPct val="120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care 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mare...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281305" lvl="1" indent="-285750" algn="just">
              <a:lnSpc>
                <a:spcPct val="120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zero, care 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mare...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281305" lvl="1" indent="-285750" algn="just">
              <a:lnSpc>
                <a:spcPct val="120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negativă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care 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mare...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281305" lvl="1" indent="-285750" algn="just">
              <a:lnSpc>
                <a:spcPct val="120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echiunitară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negativă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care 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mare...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281305" lvl="1" indent="-285750" algn="just">
              <a:lnSpc>
                <a:spcPct val="120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negativă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supraunitară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44780" lvl="0" indent="-342900" algn="just">
              <a:lnSpc>
                <a:spcPct val="12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toate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din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categorii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diferite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atunci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foarte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ușor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sortat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urmând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sus.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44780" lvl="0" indent="-342900" algn="just">
              <a:lnSpc>
                <a:spcPct val="12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avem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o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categorie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trebuie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întâi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să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comparăm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categorie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sortăm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urmând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sus.</a:t>
            </a:r>
            <a:endParaRPr lang="ro-R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84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130CD-7638-B7BA-6B0C-BAB3DC867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BEE28-F9AE-F76A-BA4C-47EA4C55F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vom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sorta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ordine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crescătoare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subunitare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pozitive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sortare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explicații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vs.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vs.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Simplificăm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Descompune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Împarte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obținut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înmulțind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numărătorului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numitorului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puterile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acesta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divizor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CMMDC;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Simplificăm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-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coprime, nu au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nu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poate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ireductibilă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Simplificăm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× 3)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(24 : 23)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((2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× 3) : 2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Simplificăm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(32 × 5)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 × 5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((32 × 5) : (3 × 5))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((3 × 5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: (3 × 5))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moment,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37265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E5BF3-2007-2DF2-21A2-4E531F62B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1D961-E743-1DE3-52E1-EAAE3A90E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Calculăm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multiplu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CMMMC, al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numitorilor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noilor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simplificare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CMMMC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putem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Descompunem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alegem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unic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toți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înmulțindu-i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prim, nu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descompus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prim, nu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descompus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prim, nu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descompus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CMMMC (2; 3; 5) = 2 × 3 × 5 = 30.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3635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7312F-0751-B908-1DBB-06C35DD05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7862"/>
            <a:ext cx="10972800" cy="1143000"/>
          </a:xfrm>
        </p:spPr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7AD4A-29E2-890A-C0B1-F3049F4CE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51591"/>
            <a:ext cx="10972800" cy="4525963"/>
          </a:xfrm>
        </p:spPr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 se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compară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4478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au </a:t>
            </a:r>
            <a:r>
              <a:rPr lang="en-GB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atunci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cealaltă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&lt;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7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dintr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-un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mare, 6,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întotdeauna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dintr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-un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mic, 2;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44780" marR="144780" algn="just">
              <a:lnSpc>
                <a:spcPct val="107000"/>
              </a:lnSpc>
              <a:spcAft>
                <a:spcPts val="800"/>
              </a:spcAft>
            </a:pP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4478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au </a:t>
            </a:r>
            <a:r>
              <a:rPr lang="en-GB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cealaltă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&lt;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Când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împărțim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aceeași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cantitate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5,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puține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7,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atunci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când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împărțim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9;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08315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6AE7B-AE97-BE54-249E-263A9CCDE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A61F9-E8F3-9B4F-E515-8DC912CE0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Aducem</a:t>
            </a:r>
            <a:r>
              <a:rPr lang="en-GB" sz="16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6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6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6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6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amplificându</a:t>
            </a:r>
            <a:r>
              <a:rPr lang="en-GB" sz="16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-le:</a:t>
            </a:r>
            <a:endParaRPr lang="ro-RO" sz="16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al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împărțind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CMMMC la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1371600" algn="l"/>
              </a:tabLst>
            </a:pP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prima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30 : 2 = 15;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1371600" algn="l"/>
              </a:tabLst>
            </a:pP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2-a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30 : 3 = 10;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1371600" algn="l"/>
              </a:tabLst>
            </a:pP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3-a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30 : 5 = 6.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GB" sz="16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aduc</a:t>
            </a: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6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amplificându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-le pe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"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propriu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137160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prima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(15 × 1)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(15 × 2)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137160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2-a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 × 2)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 × 3)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137160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3-a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(6 × 3)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(6 × 5)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6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sortate</a:t>
            </a:r>
            <a:r>
              <a:rPr lang="en-GB" sz="16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sunt:</a:t>
            </a:r>
            <a:endParaRPr lang="ro-RO" sz="16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&lt;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&lt;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=&gt;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&lt;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&lt;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=&gt;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&lt;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&lt; 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285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7A622-3B0B-5F4F-7E94-CBB57DEB2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6EF17-9577-C869-8F79-3EB061734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Adunarea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teorie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pași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practic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explicat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Cum se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adună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u="sng" kern="1400" spc="-50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ordinare</a:t>
            </a:r>
            <a:r>
              <a:rPr lang="en-GB" sz="2000" b="1" u="sng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2000" kern="1400" spc="-50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două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cazuri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referitor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atunci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cănd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adunăm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ordinare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 Cum se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adună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ordinare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au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chiar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999272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D2EEB-7613-066F-E7A0-2234C062C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C7A64-B509-B9AD-701B-1D1F7F3A7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adunare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au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explicații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b="1" i="1" baseline="30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i="1" baseline="-25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+ </a:t>
            </a:r>
            <a:r>
              <a:rPr lang="en-GB" sz="1800" b="1" i="1" baseline="30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i="1" baseline="-25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+ </a:t>
            </a:r>
            <a:r>
              <a:rPr lang="en-GB" sz="1800" b="1" i="1" baseline="30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i="1" baseline="-25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="1" i="1" baseline="30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 + 4 + 5)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i="1" baseline="-25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="1" i="1" baseline="30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i="1" baseline="-25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07000"/>
              </a:lnSpc>
              <a:spcBef>
                <a:spcPts val="1140"/>
              </a:spcBef>
              <a:spcAft>
                <a:spcPts val="1140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adunat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3 + 4 + 5 = 12;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07000"/>
              </a:lnSpc>
              <a:spcBef>
                <a:spcPts val="1140"/>
              </a:spcBef>
              <a:spcAft>
                <a:spcPts val="1140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18;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1800" b="1" i="1" baseline="30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i="1" baseline="-25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="1" i="1" baseline="30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 : 6)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i="1" baseline="-25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(18 : 6)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800" b="1" i="1" baseline="30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="1" i="1" baseline="-25000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5417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51100-E178-6FF9-8985-F920A413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aduna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au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trebuie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aduse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Cum se face?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forma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Descompune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CMMDC,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None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CMMDC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produsul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tuturor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Împarte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divizor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cmmdc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după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această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operațiune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forma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echivalentă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5195B-FAEC-B459-8F4A-A5C54AA82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98113-136B-DAC7-C5DD-1DE3E6319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multiplu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CMMMC, al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noilor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CMMMC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toți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CMMMC se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înmulțind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toți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unici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apar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descompunerea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716090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CF3E8-9FBF-6F32-CFEE-202A26E77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9D008-0865-B001-0529-0CBC930B5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natural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zero care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folosit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multiplica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aduce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Împarte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CMMMC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punctul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anterior,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obținându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-se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astfel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517570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91E26-3F32-0D6F-D634-A324E27BC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4253D-A18E-D8C3-7BD3-FF3667B06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5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Înmulțește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"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5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După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aduse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5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tuturor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5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egal cu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adunate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multiplu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numitorilor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sus.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GB" sz="18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nevoie</a:t>
            </a:r>
            <a:r>
              <a:rPr lang="en-GB" sz="18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705786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77255"/>
            <a:ext cx="8229600" cy="1143000"/>
          </a:xfrm>
        </p:spPr>
        <p:txBody>
          <a:bodyPr/>
          <a:lstStyle/>
          <a:p>
            <a:r>
              <a:rPr lang="en-US" dirty="0" err="1"/>
              <a:t>Surse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/>
          </a:p>
          <a:p>
            <a:r>
              <a:rPr lang="en-US" u="sng" dirty="0">
                <a:hlinkClick r:id="rId2"/>
              </a:rPr>
              <a:t>https://mquest.ro/home/learnunitnew?id=32</a:t>
            </a:r>
            <a:r>
              <a:rPr lang="en-US" dirty="0"/>
              <a:t> </a:t>
            </a:r>
            <a:r>
              <a:rPr lang="en-US" u="sng" dirty="0">
                <a:hlinkClick r:id="rId3"/>
              </a:rPr>
              <a:t>https://mquest.ro/home/ch?c=6</a:t>
            </a:r>
            <a:r>
              <a:rPr lang="en-US" dirty="0"/>
              <a:t> </a:t>
            </a:r>
            <a:r>
              <a:rPr lang="en-US" u="sng" dirty="0">
                <a:hlinkClick r:id="rId4"/>
              </a:rPr>
              <a:t>https://www.scoalaintuitext.ro/blog/matematica-clasa-a-iii-a-2/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035246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2604"/>
            <a:ext cx="10972800" cy="1143000"/>
          </a:xfrm>
        </p:spPr>
        <p:txBody>
          <a:bodyPr/>
          <a:lstStyle/>
          <a:p>
            <a:pPr algn="ctr"/>
            <a:r>
              <a:rPr lang="ro-RO" dirty="0"/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10054488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77903"/>
            <a:ext cx="10972800" cy="504826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continuare</a:t>
            </a:r>
            <a:r>
              <a:rPr lang="en-US" dirty="0"/>
              <a:t> </a:t>
            </a:r>
            <a:r>
              <a:rPr lang="en-US" dirty="0" err="1"/>
              <a:t>voi</a:t>
            </a:r>
            <a:r>
              <a:rPr lang="en-US" dirty="0"/>
              <a:t> </a:t>
            </a:r>
            <a:r>
              <a:rPr lang="en-US" dirty="0" err="1"/>
              <a:t>compara</a:t>
            </a:r>
            <a:r>
              <a:rPr lang="en-US" dirty="0"/>
              <a:t> </a:t>
            </a:r>
            <a:r>
              <a:rPr lang="en-US" dirty="0" err="1"/>
              <a:t>părți</a:t>
            </a:r>
            <a:r>
              <a:rPr lang="en-US" dirty="0"/>
              <a:t> </a:t>
            </a:r>
            <a:r>
              <a:rPr lang="en-US" dirty="0" err="1"/>
              <a:t>egale</a:t>
            </a:r>
            <a:r>
              <a:rPr lang="en-US" dirty="0"/>
              <a:t> care nu </a:t>
            </a:r>
            <a:r>
              <a:rPr lang="en-US" dirty="0" err="1"/>
              <a:t>aparțin</a:t>
            </a:r>
            <a:r>
              <a:rPr lang="en-US" dirty="0"/>
              <a:t> </a:t>
            </a:r>
            <a:r>
              <a:rPr lang="en-US" dirty="0" err="1"/>
              <a:t>aceluiași</a:t>
            </a:r>
            <a:r>
              <a:rPr lang="en-US" dirty="0"/>
              <a:t> </a:t>
            </a:r>
            <a:r>
              <a:rPr lang="en-US" dirty="0" err="1"/>
              <a:t>întreg</a:t>
            </a:r>
            <a:r>
              <a:rPr lang="en-US" dirty="0"/>
              <a:t>. </a:t>
            </a:r>
            <a:r>
              <a:rPr lang="en-US" dirty="0" err="1"/>
              <a:t>Doi</a:t>
            </a:r>
            <a:r>
              <a:rPr lang="en-US" dirty="0"/>
              <a:t> </a:t>
            </a:r>
            <a:r>
              <a:rPr lang="en-US" dirty="0" err="1"/>
              <a:t>frați</a:t>
            </a:r>
            <a:r>
              <a:rPr lang="en-US" dirty="0"/>
              <a:t>, </a:t>
            </a:r>
            <a:r>
              <a:rPr lang="en-US" dirty="0" err="1"/>
              <a:t>Vlad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Radu</a:t>
            </a:r>
            <a:r>
              <a:rPr lang="en-US" dirty="0"/>
              <a:t>, au </a:t>
            </a:r>
            <a:r>
              <a:rPr lang="en-US" dirty="0" err="1"/>
              <a:t>preparat</a:t>
            </a:r>
            <a:r>
              <a:rPr lang="en-US" dirty="0"/>
              <a:t> </a:t>
            </a:r>
            <a:r>
              <a:rPr lang="en-US" dirty="0" err="1"/>
              <a:t>două</a:t>
            </a:r>
            <a:r>
              <a:rPr lang="en-US" dirty="0"/>
              <a:t> pizza </a:t>
            </a:r>
            <a:r>
              <a:rPr lang="en-US" dirty="0" err="1"/>
              <a:t>identice</a:t>
            </a:r>
            <a:r>
              <a:rPr lang="en-US" dirty="0"/>
              <a:t>, </a:t>
            </a:r>
            <a:r>
              <a:rPr lang="en-US" dirty="0" err="1"/>
              <a:t>apoi</a:t>
            </a:r>
            <a:r>
              <a:rPr lang="en-US" dirty="0"/>
              <a:t> s-au </a:t>
            </a:r>
            <a:r>
              <a:rPr lang="en-US" dirty="0" err="1"/>
              <a:t>așezat</a:t>
            </a:r>
            <a:r>
              <a:rPr lang="en-US" dirty="0"/>
              <a:t> la </a:t>
            </a:r>
            <a:r>
              <a:rPr lang="en-US" dirty="0" err="1"/>
              <a:t>masă</a:t>
            </a:r>
            <a:r>
              <a:rPr lang="en-US" dirty="0"/>
              <a:t>. </a:t>
            </a:r>
            <a:r>
              <a:rPr lang="en-US" dirty="0" err="1"/>
              <a:t>Fiecare</a:t>
            </a:r>
            <a:r>
              <a:rPr lang="en-US" dirty="0"/>
              <a:t> pizza a </a:t>
            </a:r>
            <a:r>
              <a:rPr lang="en-US" dirty="0" err="1"/>
              <a:t>fost</a:t>
            </a:r>
            <a:r>
              <a:rPr lang="en-US" dirty="0"/>
              <a:t> </a:t>
            </a:r>
            <a:r>
              <a:rPr lang="en-US" dirty="0" err="1"/>
              <a:t>tăiată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8 </a:t>
            </a:r>
            <a:r>
              <a:rPr lang="en-US" dirty="0" err="1"/>
              <a:t>felii</a:t>
            </a:r>
            <a:r>
              <a:rPr lang="en-US" dirty="0"/>
              <a:t> de </a:t>
            </a:r>
            <a:r>
              <a:rPr lang="en-US" dirty="0" err="1"/>
              <a:t>mărimi</a:t>
            </a:r>
            <a:r>
              <a:rPr lang="en-US" dirty="0"/>
              <a:t> </a:t>
            </a:r>
            <a:r>
              <a:rPr lang="en-US" dirty="0" err="1"/>
              <a:t>egale</a:t>
            </a:r>
            <a:r>
              <a:rPr lang="en-US" dirty="0"/>
              <a:t>. </a:t>
            </a:r>
            <a:r>
              <a:rPr lang="en-US" dirty="0" err="1"/>
              <a:t>Iată</a:t>
            </a:r>
            <a:r>
              <a:rPr lang="en-US" dirty="0"/>
              <a:t> </a:t>
            </a:r>
            <a:r>
              <a:rPr lang="en-US" dirty="0" err="1"/>
              <a:t>cât</a:t>
            </a:r>
            <a:r>
              <a:rPr lang="en-US" dirty="0"/>
              <a:t> a </a:t>
            </a:r>
            <a:r>
              <a:rPr lang="en-US" dirty="0" err="1"/>
              <a:t>mâncat</a:t>
            </a:r>
            <a:r>
              <a:rPr lang="en-US" dirty="0"/>
              <a:t> </a:t>
            </a:r>
            <a:r>
              <a:rPr lang="en-US" dirty="0" err="1"/>
              <a:t>fiecare</a:t>
            </a:r>
            <a:r>
              <a:rPr lang="en-US" dirty="0"/>
              <a:t> </a:t>
            </a:r>
            <a:r>
              <a:rPr lang="en-US" dirty="0" err="1"/>
              <a:t>băiat</a:t>
            </a:r>
            <a:r>
              <a:rPr lang="en-US" dirty="0"/>
              <a:t>, </a:t>
            </a:r>
            <a:r>
              <a:rPr lang="en-US" dirty="0" err="1"/>
              <a:t>după</a:t>
            </a:r>
            <a:r>
              <a:rPr lang="en-US" dirty="0"/>
              <a:t> un </a:t>
            </a:r>
            <a:r>
              <a:rPr lang="en-US" dirty="0" err="1"/>
              <a:t>sfert</a:t>
            </a:r>
            <a:r>
              <a:rPr lang="en-US" dirty="0"/>
              <a:t> de </a:t>
            </a:r>
            <a:r>
              <a:rPr lang="en-US" dirty="0" err="1"/>
              <a:t>oră</a:t>
            </a:r>
            <a:r>
              <a:rPr lang="en-US" dirty="0"/>
              <a:t>:</a:t>
            </a: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 </a:t>
            </a:r>
            <a:r>
              <a:rPr lang="en-US" dirty="0" err="1"/>
              <a:t>Privește</a:t>
            </a:r>
            <a:r>
              <a:rPr lang="en-US" dirty="0"/>
              <a:t> </a:t>
            </a:r>
            <a:r>
              <a:rPr lang="en-US" dirty="0" err="1"/>
              <a:t>desenul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spune</a:t>
            </a:r>
            <a:r>
              <a:rPr lang="en-US" dirty="0"/>
              <a:t> cine a </a:t>
            </a:r>
            <a:r>
              <a:rPr lang="en-US" dirty="0" err="1"/>
              <a:t>mâncat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puțin</a:t>
            </a:r>
            <a:r>
              <a:rPr lang="en-US" dirty="0"/>
              <a:t>. 3 </a:t>
            </a:r>
            <a:r>
              <a:rPr lang="en-US" dirty="0" err="1"/>
              <a:t>felii</a:t>
            </a:r>
            <a:r>
              <a:rPr lang="en-US" dirty="0"/>
              <a:t> </a:t>
            </a:r>
            <a:r>
              <a:rPr lang="en-US" dirty="0" err="1"/>
              <a:t>consumate</a:t>
            </a:r>
            <a:r>
              <a:rPr lang="en-US" dirty="0"/>
              <a:t> de </a:t>
            </a:r>
            <a:r>
              <a:rPr lang="en-US" dirty="0" err="1"/>
              <a:t>Vlad</a:t>
            </a:r>
            <a:r>
              <a:rPr lang="en-US" dirty="0"/>
              <a:t>, </a:t>
            </a:r>
            <a:r>
              <a:rPr lang="en-US" dirty="0" err="1"/>
              <a:t>adică</a:t>
            </a:r>
            <a:r>
              <a:rPr lang="en-US" dirty="0"/>
              <a:t> 3/8 </a:t>
            </a:r>
            <a:r>
              <a:rPr lang="ro-RO" dirty="0"/>
              <a:t>        </a:t>
            </a:r>
            <a:r>
              <a:rPr lang="en-US" dirty="0"/>
              <a:t>din pizza, </a:t>
            </a:r>
            <a:r>
              <a:rPr lang="en-US" dirty="0" err="1"/>
              <a:t>reprezintă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puțin</a:t>
            </a:r>
            <a:r>
              <a:rPr lang="en-US" dirty="0"/>
              <a:t> </a:t>
            </a:r>
            <a:r>
              <a:rPr lang="en-US" dirty="0" err="1"/>
              <a:t>decât</a:t>
            </a:r>
            <a:r>
              <a:rPr lang="en-US" dirty="0"/>
              <a:t> 5 </a:t>
            </a:r>
            <a:r>
              <a:rPr lang="en-US" dirty="0" err="1"/>
              <a:t>felii</a:t>
            </a:r>
            <a:r>
              <a:rPr lang="en-US" dirty="0"/>
              <a:t>, </a:t>
            </a:r>
            <a:r>
              <a:rPr lang="en-US" dirty="0" err="1"/>
              <a:t>adică</a:t>
            </a:r>
            <a:r>
              <a:rPr lang="en-US" dirty="0"/>
              <a:t> 5/8 </a:t>
            </a:r>
            <a:r>
              <a:rPr lang="en-US" dirty="0" err="1"/>
              <a:t>pe</a:t>
            </a:r>
            <a:r>
              <a:rPr lang="en-US" dirty="0"/>
              <a:t> care le-a </a:t>
            </a:r>
            <a:r>
              <a:rPr lang="en-US" dirty="0" err="1"/>
              <a:t>consumat</a:t>
            </a:r>
            <a:r>
              <a:rPr lang="en-US" dirty="0"/>
              <a:t> </a:t>
            </a:r>
            <a:r>
              <a:rPr lang="en-US" dirty="0" err="1"/>
              <a:t>Radu</a:t>
            </a:r>
            <a:r>
              <a:rPr lang="en-US" dirty="0"/>
              <a:t>.</a:t>
            </a: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2770964" y="2310790"/>
            <a:ext cx="4913180" cy="214283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1A2F6-CF72-5780-7713-1207DA60A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101" y="457201"/>
            <a:ext cx="10972800" cy="1143000"/>
          </a:xfrm>
        </p:spPr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BB589-2628-31CC-3E1E-B4D702480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cazul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 </a:t>
            </a:r>
            <a:r>
              <a:rPr lang="en-GB" sz="1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(care 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1) 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echiunitară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(care 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1), care la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rândul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său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supraunitară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(care 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1):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6525" marR="136525" algn="just">
              <a:lnSpc>
                <a:spcPct val="107000"/>
              </a:lnSpc>
              <a:spcAft>
                <a:spcPts val="800"/>
              </a:spcAft>
            </a:pP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&lt; 1 &lt; 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36525" lvl="0" indent="-342900" algn="just">
              <a:lnSpc>
                <a:spcPct val="107000"/>
              </a:lnSpc>
              <a:spcBef>
                <a:spcPts val="1075"/>
              </a:spcBef>
              <a:spcAft>
                <a:spcPts val="10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ambele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supraunitare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aduc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întâi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cealaltă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6525" marR="136525" algn="just">
              <a:lnSpc>
                <a:spcPct val="130000"/>
              </a:lnSpc>
              <a:spcBef>
                <a:spcPts val="0"/>
              </a:spcBef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8/9 ? 5/7</a:t>
            </a:r>
            <a:endParaRPr lang="ro-RO" sz="16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136525" marR="136525" algn="just">
              <a:lnSpc>
                <a:spcPct val="130000"/>
              </a:lnSpc>
              <a:spcBef>
                <a:spcPts val="0"/>
              </a:spcBef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(8 × 7) / (9 × 7) ? (5 × 9) / (7 × 9)</a:t>
            </a:r>
            <a:endParaRPr lang="ro-RO" sz="16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136525" marR="136525" algn="just">
              <a:lnSpc>
                <a:spcPct val="130000"/>
              </a:lnSpc>
              <a:spcBef>
                <a:spcPts val="0"/>
              </a:spcBef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56/63 &gt; 45/63</a:t>
            </a:r>
            <a:endParaRPr lang="ro-RO" sz="16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136525" marR="136525" algn="just">
              <a:lnSpc>
                <a:spcPct val="130000"/>
              </a:lnSpc>
              <a:spcBef>
                <a:spcPts val="0"/>
              </a:spcBef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8/9 &gt; 5/7 </a:t>
            </a:r>
            <a:endParaRPr lang="ro-RO" sz="16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867354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3009"/>
            <a:ext cx="10972800" cy="5363155"/>
          </a:xfrm>
        </p:spPr>
        <p:txBody>
          <a:bodyPr/>
          <a:lstStyle/>
          <a:p>
            <a:r>
              <a:rPr lang="en-US" b="1" dirty="0" err="1"/>
              <a:t>Putem</a:t>
            </a:r>
            <a:r>
              <a:rPr lang="en-US" b="1" dirty="0"/>
              <a:t> </a:t>
            </a:r>
            <a:r>
              <a:rPr lang="en-US" b="1" dirty="0" err="1"/>
              <a:t>compara</a:t>
            </a:r>
            <a:r>
              <a:rPr lang="en-US" b="1" dirty="0"/>
              <a:t> </a:t>
            </a:r>
            <a:r>
              <a:rPr lang="en-US" b="1" dirty="0" err="1"/>
              <a:t>două</a:t>
            </a:r>
            <a:r>
              <a:rPr lang="en-US" b="1" dirty="0"/>
              <a:t> </a:t>
            </a:r>
            <a:r>
              <a:rPr lang="en-US" b="1" dirty="0" err="1"/>
              <a:t>fracții</a:t>
            </a:r>
            <a:r>
              <a:rPr lang="en-US" b="1" dirty="0"/>
              <a:t> </a:t>
            </a:r>
            <a:r>
              <a:rPr lang="en-US" b="1" dirty="0" err="1"/>
              <a:t>numai</a:t>
            </a:r>
            <a:r>
              <a:rPr lang="en-US" b="1" dirty="0"/>
              <a:t> </a:t>
            </a:r>
            <a:r>
              <a:rPr lang="en-US" b="1" dirty="0" err="1"/>
              <a:t>dacă</a:t>
            </a:r>
            <a:r>
              <a:rPr lang="en-US" b="1" dirty="0"/>
              <a:t> </a:t>
            </a:r>
            <a:r>
              <a:rPr lang="en-US" b="1" dirty="0" err="1"/>
              <a:t>sunt</a:t>
            </a:r>
            <a:r>
              <a:rPr lang="en-US" b="1" dirty="0"/>
              <a:t> </a:t>
            </a:r>
            <a:r>
              <a:rPr lang="en-US" b="1" dirty="0" err="1"/>
              <a:t>părți</a:t>
            </a:r>
            <a:r>
              <a:rPr lang="en-US" b="1" dirty="0"/>
              <a:t> </a:t>
            </a:r>
            <a:r>
              <a:rPr lang="en-US" b="1" dirty="0" err="1"/>
              <a:t>egale</a:t>
            </a:r>
            <a:r>
              <a:rPr lang="en-US" b="1" dirty="0"/>
              <a:t> ale </a:t>
            </a:r>
            <a:r>
              <a:rPr lang="en-US" b="1" dirty="0" err="1"/>
              <a:t>aceluiași</a:t>
            </a:r>
            <a:r>
              <a:rPr lang="en-US" b="1" dirty="0"/>
              <a:t> </a:t>
            </a:r>
            <a:r>
              <a:rPr lang="en-US" b="1" dirty="0" err="1"/>
              <a:t>întreg</a:t>
            </a:r>
            <a:r>
              <a:rPr lang="en-US" b="1" dirty="0"/>
              <a:t> </a:t>
            </a:r>
            <a:r>
              <a:rPr lang="en-US" b="1" dirty="0" err="1"/>
              <a:t>sau</a:t>
            </a:r>
            <a:r>
              <a:rPr lang="en-US" b="1" dirty="0"/>
              <a:t> </a:t>
            </a:r>
            <a:r>
              <a:rPr lang="en-US" b="1" dirty="0" err="1"/>
              <a:t>părți</a:t>
            </a:r>
            <a:r>
              <a:rPr lang="en-US" b="1" dirty="0"/>
              <a:t> </a:t>
            </a:r>
            <a:r>
              <a:rPr lang="en-US" b="1" dirty="0" err="1"/>
              <a:t>egale</a:t>
            </a:r>
            <a:r>
              <a:rPr lang="en-US" b="1" dirty="0"/>
              <a:t> din </a:t>
            </a:r>
            <a:r>
              <a:rPr lang="en-US" b="1" dirty="0" err="1"/>
              <a:t>întregi</a:t>
            </a:r>
            <a:r>
              <a:rPr lang="en-US" b="1" dirty="0"/>
              <a:t> </a:t>
            </a:r>
            <a:r>
              <a:rPr lang="en-US" b="1" dirty="0" err="1"/>
              <a:t>identici</a:t>
            </a:r>
            <a:r>
              <a:rPr lang="en-US" b="1" dirty="0"/>
              <a:t>.</a:t>
            </a:r>
            <a:r>
              <a:rPr lang="en-US" dirty="0"/>
              <a:t>  </a:t>
            </a:r>
            <a:r>
              <a:rPr lang="en-US" dirty="0" err="1"/>
              <a:t>Rodica</a:t>
            </a:r>
            <a:r>
              <a:rPr lang="en-US" dirty="0"/>
              <a:t> l-a </a:t>
            </a:r>
            <a:r>
              <a:rPr lang="en-US" dirty="0" err="1"/>
              <a:t>ajutat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bunicul</a:t>
            </a:r>
            <a:r>
              <a:rPr lang="en-US" dirty="0"/>
              <a:t> </a:t>
            </a:r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</a:t>
            </a:r>
            <a:r>
              <a:rPr lang="en-US" dirty="0" err="1"/>
              <a:t>planteze</a:t>
            </a:r>
            <a:r>
              <a:rPr lang="en-US" dirty="0"/>
              <a:t> legume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grădină</a:t>
            </a:r>
            <a:r>
              <a:rPr lang="en-US" dirty="0"/>
              <a:t>. </a:t>
            </a:r>
            <a:r>
              <a:rPr lang="en-US" dirty="0" err="1"/>
              <a:t>Legumele</a:t>
            </a:r>
            <a:r>
              <a:rPr lang="en-US" dirty="0"/>
              <a:t> au </a:t>
            </a:r>
            <a:r>
              <a:rPr lang="en-US" dirty="0" err="1"/>
              <a:t>fost</a:t>
            </a:r>
            <a:r>
              <a:rPr lang="en-US" dirty="0"/>
              <a:t> </a:t>
            </a:r>
            <a:r>
              <a:rPr lang="en-US" dirty="0" err="1"/>
              <a:t>repartizate</a:t>
            </a:r>
            <a:r>
              <a:rPr lang="en-US" dirty="0"/>
              <a:t> </a:t>
            </a:r>
            <a:r>
              <a:rPr lang="en-US" dirty="0" err="1"/>
              <a:t>după</a:t>
            </a:r>
            <a:r>
              <a:rPr lang="en-US" dirty="0"/>
              <a:t> schema </a:t>
            </a:r>
            <a:r>
              <a:rPr lang="en-US" dirty="0" err="1"/>
              <a:t>următoare</a:t>
            </a:r>
            <a:r>
              <a:rPr lang="en-US" dirty="0"/>
              <a:t>:</a:t>
            </a:r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2442081" y="3041240"/>
            <a:ext cx="6290250" cy="243784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20621"/>
            <a:ext cx="10972800" cy="397249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/>
              <a:t>Observăm</a:t>
            </a:r>
            <a:r>
              <a:rPr lang="en-US" sz="2400" dirty="0"/>
              <a:t> </a:t>
            </a:r>
            <a:r>
              <a:rPr lang="en-US" sz="2400" dirty="0" err="1"/>
              <a:t>că</a:t>
            </a:r>
            <a:r>
              <a:rPr lang="en-US" sz="2400" dirty="0"/>
              <a:t>:</a:t>
            </a:r>
            <a:endParaRPr lang="ro-RO" sz="2400" dirty="0"/>
          </a:p>
          <a:p>
            <a:pPr lvl="0"/>
            <a:r>
              <a:rPr lang="en-US" sz="2400" dirty="0" err="1"/>
              <a:t>pe</a:t>
            </a:r>
            <a:r>
              <a:rPr lang="en-US" sz="2400" dirty="0"/>
              <a:t> 2/10 din </a:t>
            </a:r>
            <a:r>
              <a:rPr lang="en-US" sz="2400" dirty="0" err="1"/>
              <a:t>suprafața</a:t>
            </a:r>
            <a:r>
              <a:rPr lang="en-US" sz="2400" dirty="0"/>
              <a:t> </a:t>
            </a:r>
            <a:r>
              <a:rPr lang="en-US" sz="2400" dirty="0" err="1"/>
              <a:t>grădinii</a:t>
            </a:r>
            <a:r>
              <a:rPr lang="en-US" sz="2400" dirty="0"/>
              <a:t> au </a:t>
            </a:r>
            <a:r>
              <a:rPr lang="en-US" sz="2400" dirty="0" err="1"/>
              <a:t>plantat</a:t>
            </a:r>
            <a:r>
              <a:rPr lang="en-US" sz="2400" dirty="0"/>
              <a:t> </a:t>
            </a:r>
            <a:r>
              <a:rPr lang="en-US" sz="2400" dirty="0" err="1"/>
              <a:t>fasole</a:t>
            </a:r>
            <a:r>
              <a:rPr lang="en-US" sz="2400" dirty="0"/>
              <a:t>,</a:t>
            </a:r>
            <a:endParaRPr lang="ro-RO" sz="2400" dirty="0"/>
          </a:p>
          <a:p>
            <a:pPr lvl="0"/>
            <a:r>
              <a:rPr lang="en-US" sz="2400" dirty="0" err="1"/>
              <a:t>tomate</a:t>
            </a:r>
            <a:r>
              <a:rPr lang="en-US" sz="2400" dirty="0"/>
              <a:t>, </a:t>
            </a:r>
            <a:r>
              <a:rPr lang="en-US" sz="2400" dirty="0" err="1"/>
              <a:t>pe</a:t>
            </a:r>
            <a:r>
              <a:rPr lang="en-US" sz="2400" dirty="0"/>
              <a:t> 4/10  din </a:t>
            </a:r>
            <a:r>
              <a:rPr lang="en-US" sz="2400" dirty="0" err="1"/>
              <a:t>întreaga</a:t>
            </a:r>
            <a:r>
              <a:rPr lang="en-US" sz="2400" dirty="0"/>
              <a:t> </a:t>
            </a:r>
            <a:r>
              <a:rPr lang="en-US" sz="2400" dirty="0" err="1"/>
              <a:t>grădină</a:t>
            </a:r>
            <a:r>
              <a:rPr lang="en-US" sz="2400" dirty="0"/>
              <a:t>,</a:t>
            </a:r>
            <a:endParaRPr lang="ro-RO" sz="2400" dirty="0"/>
          </a:p>
          <a:p>
            <a:pPr lvl="0"/>
            <a:r>
              <a:rPr lang="en-US" sz="2400" dirty="0"/>
              <a:t> 1/10 din </a:t>
            </a:r>
            <a:r>
              <a:rPr lang="en-US" sz="2400" dirty="0" err="1"/>
              <a:t>suprafață</a:t>
            </a:r>
            <a:r>
              <a:rPr lang="en-US" sz="2400" dirty="0"/>
              <a:t> e </a:t>
            </a:r>
            <a:r>
              <a:rPr lang="en-US" sz="2400" dirty="0" err="1"/>
              <a:t>ocupată</a:t>
            </a:r>
            <a:r>
              <a:rPr lang="en-US" sz="2400" dirty="0"/>
              <a:t> cu </a:t>
            </a:r>
            <a:r>
              <a:rPr lang="en-US" sz="2400" dirty="0" err="1"/>
              <a:t>ardei</a:t>
            </a:r>
            <a:r>
              <a:rPr lang="en-US" sz="2400" dirty="0"/>
              <a:t>,</a:t>
            </a:r>
            <a:endParaRPr lang="ro-RO" sz="2400" dirty="0"/>
          </a:p>
          <a:p>
            <a:pPr lvl="0"/>
            <a:r>
              <a:rPr lang="en-US" sz="2400" dirty="0" err="1"/>
              <a:t>pe</a:t>
            </a:r>
            <a:r>
              <a:rPr lang="en-US" sz="2400" dirty="0"/>
              <a:t> 3/10 din </a:t>
            </a:r>
            <a:r>
              <a:rPr lang="en-US" sz="2400" dirty="0" err="1"/>
              <a:t>suprafața</a:t>
            </a:r>
            <a:r>
              <a:rPr lang="en-US" sz="2400" dirty="0"/>
              <a:t> </a:t>
            </a:r>
            <a:r>
              <a:rPr lang="en-US" sz="2400" dirty="0" err="1"/>
              <a:t>grădinii</a:t>
            </a:r>
            <a:r>
              <a:rPr lang="en-US" sz="2400" dirty="0"/>
              <a:t> au </a:t>
            </a:r>
            <a:r>
              <a:rPr lang="en-US" sz="2400" dirty="0" err="1"/>
              <a:t>plantat</a:t>
            </a:r>
            <a:r>
              <a:rPr lang="en-US" sz="2400" dirty="0"/>
              <a:t> </a:t>
            </a:r>
            <a:r>
              <a:rPr lang="en-US" sz="2400" dirty="0" err="1"/>
              <a:t>varză</a:t>
            </a:r>
            <a:r>
              <a:rPr lang="en-US" sz="2400" dirty="0"/>
              <a:t>.</a:t>
            </a:r>
            <a:endParaRPr lang="ro-RO" sz="2400" dirty="0"/>
          </a:p>
          <a:p>
            <a:pPr marL="0" indent="0">
              <a:buNone/>
            </a:pPr>
            <a:r>
              <a:rPr lang="en-US" sz="2400" dirty="0" err="1"/>
              <a:t>Cea</a:t>
            </a:r>
            <a:r>
              <a:rPr lang="en-US" sz="2400" dirty="0"/>
              <a:t> </a:t>
            </a:r>
            <a:r>
              <a:rPr lang="en-US" sz="2400" dirty="0" err="1"/>
              <a:t>mai</a:t>
            </a:r>
            <a:r>
              <a:rPr lang="en-US" sz="2400" dirty="0"/>
              <a:t> mare </a:t>
            </a:r>
            <a:r>
              <a:rPr lang="en-US" sz="2400" dirty="0" err="1"/>
              <a:t>suprafață</a:t>
            </a:r>
            <a:r>
              <a:rPr lang="en-US" sz="2400" dirty="0"/>
              <a:t> </a:t>
            </a:r>
            <a:r>
              <a:rPr lang="en-US" sz="2400" dirty="0" err="1"/>
              <a:t>este</a:t>
            </a:r>
            <a:r>
              <a:rPr lang="en-US" sz="2400" dirty="0"/>
              <a:t> </a:t>
            </a:r>
            <a:r>
              <a:rPr lang="en-US" sz="2400" dirty="0" err="1"/>
              <a:t>cultivată</a:t>
            </a:r>
            <a:r>
              <a:rPr lang="en-US" sz="2400" dirty="0"/>
              <a:t> cu </a:t>
            </a:r>
            <a:r>
              <a:rPr lang="en-US" sz="2400" dirty="0" err="1"/>
              <a:t>tomate</a:t>
            </a:r>
            <a:r>
              <a:rPr lang="en-US" sz="2400" dirty="0"/>
              <a:t> (4/10), </a:t>
            </a:r>
            <a:r>
              <a:rPr lang="en-US" sz="2400" dirty="0" err="1"/>
              <a:t>iar</a:t>
            </a:r>
            <a:r>
              <a:rPr lang="en-US" sz="2400" dirty="0"/>
              <a:t> </a:t>
            </a:r>
            <a:r>
              <a:rPr lang="en-US" sz="2400" dirty="0" err="1"/>
              <a:t>cea</a:t>
            </a:r>
            <a:r>
              <a:rPr lang="en-US" sz="2400" dirty="0"/>
              <a:t> </a:t>
            </a:r>
            <a:r>
              <a:rPr lang="en-US" sz="2400" dirty="0" err="1"/>
              <a:t>mai</a:t>
            </a:r>
            <a:r>
              <a:rPr lang="en-US" sz="2400" dirty="0"/>
              <a:t> </a:t>
            </a:r>
            <a:r>
              <a:rPr lang="en-US" sz="2400" dirty="0" err="1"/>
              <a:t>mică</a:t>
            </a:r>
            <a:r>
              <a:rPr lang="en-US" sz="2400" dirty="0"/>
              <a:t> </a:t>
            </a:r>
            <a:r>
              <a:rPr lang="en-US" sz="2400" dirty="0" err="1"/>
              <a:t>suprafață</a:t>
            </a:r>
            <a:r>
              <a:rPr lang="en-US" sz="2400" dirty="0"/>
              <a:t> cu </a:t>
            </a:r>
            <a:r>
              <a:rPr lang="en-US" sz="2400" dirty="0" err="1"/>
              <a:t>ardei</a:t>
            </a:r>
            <a:r>
              <a:rPr lang="en-US" sz="2400" dirty="0"/>
              <a:t> (1/10).</a:t>
            </a:r>
            <a:endParaRPr lang="ro-RO" sz="2400" dirty="0"/>
          </a:p>
          <a:p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50899"/>
            <a:ext cx="10972800" cy="5375266"/>
          </a:xfrm>
        </p:spPr>
        <p:txBody>
          <a:bodyPr/>
          <a:lstStyle/>
          <a:p>
            <a:r>
              <a:rPr lang="en-US" b="1" i="1" dirty="0" err="1"/>
              <a:t>Exerciții</a:t>
            </a:r>
            <a:r>
              <a:rPr lang="en-US" b="1" i="1" dirty="0"/>
              <a:t> </a:t>
            </a:r>
            <a:r>
              <a:rPr lang="en-US" b="1" i="1" dirty="0" err="1"/>
              <a:t>și</a:t>
            </a:r>
            <a:r>
              <a:rPr lang="en-US" b="1" i="1" dirty="0"/>
              <a:t> </a:t>
            </a:r>
            <a:r>
              <a:rPr lang="en-US" b="1" i="1" dirty="0" err="1"/>
              <a:t>probleme</a:t>
            </a:r>
            <a:r>
              <a:rPr lang="en-US" b="1" i="1" dirty="0"/>
              <a:t>:</a:t>
            </a:r>
            <a:endParaRPr lang="ro-RO" dirty="0"/>
          </a:p>
          <a:p>
            <a:pPr marL="0" lvl="0" indent="0">
              <a:buNone/>
            </a:pPr>
            <a:r>
              <a:rPr lang="en-US" dirty="0"/>
              <a:t>1) </a:t>
            </a:r>
            <a:r>
              <a:rPr lang="en-US" dirty="0" err="1"/>
              <a:t>Scrie</a:t>
            </a:r>
            <a:r>
              <a:rPr lang="en-US" dirty="0"/>
              <a:t>, </a:t>
            </a:r>
            <a:r>
              <a:rPr lang="en-US" dirty="0" err="1"/>
              <a:t>apoi</a:t>
            </a:r>
            <a:r>
              <a:rPr lang="en-US" dirty="0"/>
              <a:t> </a:t>
            </a:r>
            <a:r>
              <a:rPr lang="en-US" dirty="0" err="1"/>
              <a:t>compară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</a:t>
            </a:r>
            <a:r>
              <a:rPr lang="en-US" dirty="0" err="1"/>
              <a:t>reprezentate</a:t>
            </a:r>
            <a:r>
              <a:rPr lang="en-US" dirty="0"/>
              <a:t>, </a:t>
            </a:r>
            <a:r>
              <a:rPr lang="en-US" dirty="0" err="1"/>
              <a:t>folosind</a:t>
            </a:r>
            <a:r>
              <a:rPr lang="en-US" dirty="0"/>
              <a:t> </a:t>
            </a:r>
            <a:r>
              <a:rPr lang="en-US" dirty="0" err="1"/>
              <a:t>semnele</a:t>
            </a:r>
            <a:r>
              <a:rPr lang="en-US" dirty="0"/>
              <a:t> de </a:t>
            </a:r>
            <a:r>
              <a:rPr lang="en-US" dirty="0" err="1"/>
              <a:t>relație</a:t>
            </a:r>
            <a:r>
              <a:rPr lang="en-US" dirty="0"/>
              <a:t> (&lt;, &gt;, = ); </a:t>
            </a:r>
            <a:endParaRPr lang="ro-RO" dirty="0"/>
          </a:p>
          <a:p>
            <a:endParaRPr lang="ro-RO" dirty="0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391898" y="2874647"/>
            <a:ext cx="8397656" cy="234315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17511"/>
            <a:ext cx="10972800" cy="5308654"/>
          </a:xfrm>
        </p:spPr>
        <p:txBody>
          <a:bodyPr/>
          <a:lstStyle/>
          <a:p>
            <a:r>
              <a:rPr lang="en-US" dirty="0"/>
              <a:t>2)  </a:t>
            </a:r>
            <a:r>
              <a:rPr lang="en-US" dirty="0" err="1"/>
              <a:t>Completează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,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ca</a:t>
            </a:r>
            <a:r>
              <a:rPr lang="en-US" dirty="0"/>
              <a:t> </a:t>
            </a:r>
            <a:r>
              <a:rPr lang="en-US" dirty="0" err="1"/>
              <a:t>egalitățile</a:t>
            </a:r>
            <a:r>
              <a:rPr lang="en-US" dirty="0"/>
              <a:t> </a:t>
            </a:r>
            <a:r>
              <a:rPr lang="en-US" dirty="0" err="1"/>
              <a:t>următoare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fie </a:t>
            </a:r>
            <a:r>
              <a:rPr lang="en-US" dirty="0" err="1"/>
              <a:t>adevărate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3. </a:t>
            </a:r>
            <a:r>
              <a:rPr lang="en-US" dirty="0" err="1"/>
              <a:t>Scrie</a:t>
            </a:r>
            <a:r>
              <a:rPr lang="en-US" dirty="0"/>
              <a:t> o </a:t>
            </a:r>
            <a:r>
              <a:rPr lang="en-US" dirty="0" err="1"/>
              <a:t>fracție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mică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o </a:t>
            </a:r>
            <a:r>
              <a:rPr lang="en-US" dirty="0" err="1"/>
              <a:t>fracție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mare </a:t>
            </a:r>
            <a:r>
              <a:rPr lang="en-US" dirty="0" err="1"/>
              <a:t>decât</a:t>
            </a:r>
            <a:r>
              <a:rPr lang="en-US" dirty="0"/>
              <a:t> </a:t>
            </a:r>
            <a:r>
              <a:rPr lang="en-US" dirty="0" err="1"/>
              <a:t>cele</a:t>
            </a:r>
            <a:r>
              <a:rPr lang="en-US" dirty="0"/>
              <a:t> date:</a:t>
            </a:r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473288" y="2097033"/>
            <a:ext cx="8679031" cy="1002192"/>
          </a:xfrm>
          <a:prstGeom prst="rect">
            <a:avLst/>
          </a:prstGeom>
          <a:ln/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1070395" y="4658654"/>
            <a:ext cx="3605122" cy="87950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53845"/>
            <a:ext cx="10972800" cy="5272320"/>
          </a:xfrm>
        </p:spPr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Scrie</a:t>
            </a:r>
            <a:r>
              <a:rPr lang="en-US" dirty="0"/>
              <a:t> </a:t>
            </a:r>
            <a:r>
              <a:rPr lang="en-US" dirty="0" err="1"/>
              <a:t>toate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mici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egale</a:t>
            </a:r>
            <a:r>
              <a:rPr lang="en-US" dirty="0"/>
              <a:t> cu 5/8.</a:t>
            </a:r>
            <a:endParaRPr lang="ro-RO" dirty="0"/>
          </a:p>
          <a:p>
            <a:r>
              <a:rPr lang="en-US" dirty="0"/>
              <a:t>5. </a:t>
            </a:r>
            <a:r>
              <a:rPr lang="en-US" dirty="0" err="1"/>
              <a:t>Scrie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ordine</a:t>
            </a:r>
            <a:r>
              <a:rPr lang="en-US" dirty="0"/>
              <a:t> </a:t>
            </a:r>
            <a:r>
              <a:rPr lang="en-US" dirty="0" err="1"/>
              <a:t>crescătoare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</a:t>
            </a:r>
            <a:r>
              <a:rPr lang="en-US" dirty="0" err="1"/>
              <a:t>reprezentate</a:t>
            </a:r>
            <a:r>
              <a:rPr lang="en-US" dirty="0"/>
              <a:t>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colorare</a:t>
            </a:r>
            <a:r>
              <a:rPr lang="en-US" dirty="0"/>
              <a:t>:</a:t>
            </a:r>
            <a:endParaRPr lang="ro-RO" dirty="0"/>
          </a:p>
          <a:p>
            <a:endParaRPr lang="ro-RO" dirty="0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2057186" y="2663874"/>
            <a:ext cx="6614933" cy="293118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90343"/>
            <a:ext cx="10972800" cy="5435822"/>
          </a:xfrm>
        </p:spPr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Așază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ordine</a:t>
            </a:r>
            <a:r>
              <a:rPr lang="en-US" dirty="0"/>
              <a:t> </a:t>
            </a:r>
            <a:r>
              <a:rPr lang="en-US" dirty="0" err="1"/>
              <a:t>descrescătoare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</a:t>
            </a:r>
            <a:r>
              <a:rPr lang="en-US" dirty="0" err="1"/>
              <a:t>cuprinse</a:t>
            </a:r>
            <a:r>
              <a:rPr lang="en-US" dirty="0"/>
              <a:t> </a:t>
            </a:r>
            <a:r>
              <a:rPr lang="en-US" dirty="0" err="1"/>
              <a:t>între</a:t>
            </a:r>
            <a:r>
              <a:rPr lang="en-US" dirty="0"/>
              <a:t> 2/7 </a:t>
            </a:r>
            <a:r>
              <a:rPr lang="en-US" dirty="0" err="1"/>
              <a:t>și</a:t>
            </a:r>
            <a:r>
              <a:rPr lang="en-US" dirty="0"/>
              <a:t>  6/7 .</a:t>
            </a:r>
            <a:endParaRPr lang="ro-RO" dirty="0"/>
          </a:p>
          <a:p>
            <a:r>
              <a:rPr lang="en-US" dirty="0"/>
              <a:t>7. </a:t>
            </a:r>
            <a:r>
              <a:rPr lang="en-US" dirty="0" err="1"/>
              <a:t>Ordonează</a:t>
            </a:r>
            <a:r>
              <a:rPr lang="en-US" dirty="0"/>
              <a:t> </a:t>
            </a:r>
            <a:r>
              <a:rPr lang="en-US" dirty="0" err="1"/>
              <a:t>crescător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cu </a:t>
            </a:r>
            <a:r>
              <a:rPr lang="en-US" dirty="0" err="1"/>
              <a:t>numitorul</a:t>
            </a:r>
            <a:r>
              <a:rPr lang="en-US" dirty="0"/>
              <a:t> 8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numărătorul</a:t>
            </a:r>
            <a:r>
              <a:rPr lang="en-US" dirty="0"/>
              <a:t> un </a:t>
            </a:r>
            <a:r>
              <a:rPr lang="en-US" dirty="0" err="1"/>
              <a:t>număr</a:t>
            </a:r>
            <a:r>
              <a:rPr lang="en-US" dirty="0"/>
              <a:t> </a:t>
            </a:r>
            <a:r>
              <a:rPr lang="en-US" dirty="0" err="1"/>
              <a:t>impar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mic </a:t>
            </a:r>
            <a:r>
              <a:rPr lang="en-US" dirty="0" err="1"/>
              <a:t>decât</a:t>
            </a:r>
            <a:r>
              <a:rPr lang="en-US" dirty="0"/>
              <a:t> 6.</a:t>
            </a:r>
            <a:endParaRPr lang="ro-RO" dirty="0"/>
          </a:p>
          <a:p>
            <a:endParaRPr lang="ro-RO" dirty="0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1973238" y="3044304"/>
            <a:ext cx="7742047" cy="32686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731013" y="1052644"/>
            <a:ext cx="7933266" cy="423152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74CC-07C9-D045-EAA0-D146D30BF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557FD-B32F-2C92-E4A3-EA3E22D64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5259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 se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compară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negative: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Dacă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două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negative au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același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numitor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atunci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care are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mică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decât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cealaltă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 - 2/7 &gt; - 6/7</a:t>
            </a:r>
            <a:endParaRPr lang="ro-RO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endParaRPr lang="ro-RO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144780" lv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Dacă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două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negative au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același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numărător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cu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numitor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decât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cealaltă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 - 5/9 &gt; - 5/7</a:t>
            </a:r>
            <a:endParaRPr lang="ro-RO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3274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E7FB8-D511-608D-3106-CABD92634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36D7F-3C76-FBD9-6C27-62BC74CEAF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În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cazul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a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două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negative cu 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numărători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și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numitori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diferiți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endParaRPr lang="ro-RO" sz="3300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4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orice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negativă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subunitară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(care 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mare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decât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-1) 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mare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decât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orice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echiunitară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negativă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(care 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egală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cu -1), care la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rândul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său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mare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decât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orice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supraunitară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negativă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(care 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mică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decât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-1):</a:t>
            </a:r>
            <a:endParaRPr lang="ro-RO" sz="3300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- 3/7 &gt; -1 &gt; - 5/2</a:t>
            </a:r>
            <a:endParaRPr lang="ro-RO" sz="3300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136525" lvl="0" indent="0" algn="just">
              <a:lnSpc>
                <a:spcPct val="14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dacă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fracțiile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sunt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ambele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subunitare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sau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supraunitare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ele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se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aduc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întâi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la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același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numitor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fracția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cu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numărător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mare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este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mai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mică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decât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3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cealaltă</a:t>
            </a: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endParaRPr lang="ro-RO" sz="3300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- 8/9 ? - 5/7</a:t>
            </a:r>
            <a:endParaRPr lang="ro-RO" sz="3300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- (8 × 7) / (9 × 7) ? - (5 × 9) / (7 × 9)</a:t>
            </a:r>
            <a:endParaRPr lang="ro-RO" sz="3300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- 56/63 &lt; - 45/63</a:t>
            </a:r>
            <a:endParaRPr lang="ro-RO" sz="3300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136525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33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- 8/9 &lt; - 5/7</a:t>
            </a:r>
            <a:endParaRPr lang="ro-RO" sz="3300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29800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4EF5-652D-1D87-4CA8-310B1BC56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pot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4780" marR="144780" indent="312420" algn="just"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ordinară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 </a:t>
            </a:r>
            <a:r>
              <a:rPr lang="en-GB" sz="1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</a:t>
            </a:r>
            <a:r>
              <a:rPr lang="en-GB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coprime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singurul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lor factor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1) se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numește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44780" marR="144780" indent="312420" algn="just">
              <a:lnSpc>
                <a:spcPct val="107000"/>
              </a:lnSpc>
              <a:spcAft>
                <a:spcPts val="800"/>
              </a:spcAft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nu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din moment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16 se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divid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4.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44780" marR="144780" algn="just">
              <a:lnSpc>
                <a:spcPct val="107000"/>
              </a:lnSpc>
              <a:spcAft>
                <a:spcPts val="800"/>
              </a:spcAft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schimb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din moment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singurul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factor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1.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44780" marR="144780" algn="just">
              <a:lnSpc>
                <a:spcPct val="107000"/>
              </a:lnSpc>
              <a:spcBef>
                <a:spcPts val="1140"/>
              </a:spcBef>
              <a:spcAft>
                <a:spcPts val="1140"/>
              </a:spcAft>
            </a:pP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concluzie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conțin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1,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adică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numerele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 sunt coprime.</a:t>
            </a:r>
            <a:endParaRPr lang="ro-RO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131C9-3CF5-FABB-0DD0-A40985AE1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68254"/>
            <a:ext cx="10972800" cy="1143000"/>
          </a:xfrm>
        </p:spPr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8DBB8-D0EA-FD12-6C17-162809600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36207"/>
            <a:ext cx="10972800" cy="36318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simplificăm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sz="1800" b="1" dirty="0" err="1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18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deoarece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această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micșorează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valoarea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numitorului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numărătorului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ușurându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calculele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folosite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respectivele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8250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CF001-9D08-5559-3525-04E8ED9A6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9645"/>
            <a:ext cx="10972800" cy="1143000"/>
          </a:xfrm>
        </p:spPr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D3237-FBC7-76A8-87EB-B78D81485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08875"/>
            <a:ext cx="10972800" cy="2360180"/>
          </a:xfrm>
        </p:spPr>
        <p:txBody>
          <a:bodyPr/>
          <a:lstStyle/>
          <a:p>
            <a:pPr algn="just"/>
            <a:r>
              <a:rPr lang="en-GB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GB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se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numește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inițiale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adică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reprezintă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aceeași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aceeași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proporție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întreg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fost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inițială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simplificare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s-au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numărul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67524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1B7C4-FBBA-3DCC-ED10-A75FA21E4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Compararea</a:t>
            </a:r>
            <a:r>
              <a:rPr lang="en-US" dirty="0"/>
              <a:t> </a:t>
            </a:r>
            <a:r>
              <a:rPr lang="en-US" dirty="0" err="1"/>
              <a:t>Fractiilor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03B3B-7591-8A1F-38CC-2E4811EA9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final,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forma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ireductibilă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împarte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CMMDC: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(12 : 4)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/ 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(16 : 4)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¾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ireductibilă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astfel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obținută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numește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ireductibilă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adică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nu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poate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forma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prime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între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nu au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divizori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afară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1).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echivalentă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inițiale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adică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reprezintă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aceeași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valoare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aceeași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Așa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cum am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văzut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sus: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= 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-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toate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acesta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sunt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echivalente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obținute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pot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obține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echivalente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nu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doar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simplificare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amplificarea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unei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adică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înmulțirea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numărătorului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numitorului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același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diferit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zero,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adică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procesul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invers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simplificării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aceasta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altă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discuție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98824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</TotalTime>
  <Words>3123</Words>
  <Application>Microsoft Office PowerPoint</Application>
  <PresentationFormat>Widescreen</PresentationFormat>
  <Paragraphs>233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Adobe Heiti Std R</vt:lpstr>
      <vt:lpstr>Arial</vt:lpstr>
      <vt:lpstr>Calibri</vt:lpstr>
      <vt:lpstr>Calibri Light</vt:lpstr>
      <vt:lpstr>Courier New</vt:lpstr>
      <vt:lpstr>Symbol</vt:lpstr>
      <vt:lpstr>Office Theme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Compararea Fractiilor</vt:lpstr>
      <vt:lpstr>Surse</vt:lpstr>
      <vt:lpstr>Exemple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lastModifiedBy>Ioana-Alina Zidaru</cp:lastModifiedBy>
  <cp:revision>16</cp:revision>
  <dcterms:created xsi:type="dcterms:W3CDTF">2022-06-19T18:34:58Z</dcterms:created>
  <dcterms:modified xsi:type="dcterms:W3CDTF">2023-01-25T11:52:32Z</dcterms:modified>
</cp:coreProperties>
</file>