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256" r:id="rId2"/>
    <p:sldId id="268" r:id="rId3"/>
    <p:sldId id="269" r:id="rId4"/>
    <p:sldId id="270" r:id="rId5"/>
    <p:sldId id="271" r:id="rId6"/>
  </p:sldIdLst>
  <p:sldSz cx="9144000" cy="6858000" type="screen4x3"/>
  <p:notesSz cx="6858000" cy="9144000"/>
  <p:defaultTextStyle>
    <a:defPPr>
      <a:defRPr lang="el-G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66C5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>
      <p:cViewPr varScale="1">
        <p:scale>
          <a:sx n="63" d="100"/>
          <a:sy n="63" d="100"/>
        </p:scale>
        <p:origin x="1370" y="19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94" d="100"/>
          <a:sy n="94" d="100"/>
        </p:scale>
        <p:origin x="4392" y="1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>
            <a:extLst>
              <a:ext uri="{FF2B5EF4-FFF2-40B4-BE49-F238E27FC236}">
                <a16:creationId xmlns:a16="http://schemas.microsoft.com/office/drawing/2014/main" id="{D8A5AE34-1DFB-CC4D-9014-8DD2D342F1E5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B4FAA0C0-042D-B049-B12E-612B6D5D919F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AEA603A-52FC-A843-A4FF-78F320F77747}" type="datetimeFigureOut">
              <a:rPr lang="it-IT" smtClean="0"/>
              <a:t>25/01/2023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4DA2F5DD-CDCA-5143-A4CF-4E8AD356A4AE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33F48A0E-F25C-C54E-ABAA-6F7E5B2283A9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34C8DB0-DDF1-1A44-A00D-86B1BC4526C7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5352116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κεφαλίδας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3" name="2 - Θέση ημερομηνίας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1287230-FEEE-4023-9621-AC41121D7D24}" type="datetimeFigureOut">
              <a:rPr lang="el-GR" smtClean="0"/>
              <a:t>25/1/2023</a:t>
            </a:fld>
            <a:endParaRPr lang="el-GR"/>
          </a:p>
        </p:txBody>
      </p:sp>
      <p:sp>
        <p:nvSpPr>
          <p:cNvPr id="4" name="3 - Θέση εικόνας διαφάνειας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l-GR"/>
          </a:p>
        </p:txBody>
      </p:sp>
      <p:sp>
        <p:nvSpPr>
          <p:cNvPr id="5" name="4 - Θέση σημειώσεων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l-GR"/>
              <a:t>Kλικ για επεξεργασία των στυλ του υποδείγματος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AFB1656-30CE-4964-8324-EF746C507530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9282343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0" y="5805265"/>
            <a:ext cx="8964488" cy="108012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7992" y="1052736"/>
            <a:ext cx="7772400" cy="14700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en-US" dirty="0"/>
              <a:t>Click to edit Master title style</a:t>
            </a:r>
            <a:endParaRPr lang="el-G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23528" y="2636912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  <a:endParaRPr lang="el-GR" dirty="0"/>
          </a:p>
        </p:txBody>
      </p:sp>
      <p:pic>
        <p:nvPicPr>
          <p:cNvPr id="8" name="Picture 2" descr="C:\Users\mkomod05.cs8500\Google Drive\SEIT lab\Projects\World of Physics\Kick-off\eu flag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141" y="6275280"/>
            <a:ext cx="766959" cy="511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19"/>
          <p:cNvSpPr txBox="1"/>
          <p:nvPr userDrawn="1"/>
        </p:nvSpPr>
        <p:spPr>
          <a:xfrm>
            <a:off x="1000100" y="6519470"/>
            <a:ext cx="120609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Erasmus</a:t>
            </a:r>
            <a:r>
              <a:rPr lang="en-GB" sz="14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+</a:t>
            </a:r>
            <a:endParaRPr lang="el-GR" sz="1400" dirty="0">
              <a:solidFill>
                <a:srgbClr val="003996"/>
              </a:solidFill>
              <a:ea typeface="Adobe Heiti Std R" pitchFamily="34" charset="-128"/>
            </a:endParaRPr>
          </a:p>
        </p:txBody>
      </p:sp>
      <p:pic>
        <p:nvPicPr>
          <p:cNvPr id="11" name="Immagine 10">
            <a:extLst>
              <a:ext uri="{FF2B5EF4-FFF2-40B4-BE49-F238E27FC236}">
                <a16:creationId xmlns:a16="http://schemas.microsoft.com/office/drawing/2014/main" id="{DF91AAC3-92D8-CC47-A11C-AB37DE0F403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8064" y="5661248"/>
            <a:ext cx="1356424" cy="1356424"/>
          </a:xfrm>
          <a:prstGeom prst="rect">
            <a:avLst/>
          </a:prstGeom>
        </p:spPr>
      </p:pic>
      <p:sp>
        <p:nvSpPr>
          <p:cNvPr id="14" name="Rectangle 9">
            <a:extLst>
              <a:ext uri="{FF2B5EF4-FFF2-40B4-BE49-F238E27FC236}">
                <a16:creationId xmlns:a16="http://schemas.microsoft.com/office/drawing/2014/main" id="{57BBC6BC-0C3C-4842-9D96-8F55EF4C1DF9}"/>
              </a:ext>
            </a:extLst>
          </p:cNvPr>
          <p:cNvSpPr/>
          <p:nvPr userDrawn="1"/>
        </p:nvSpPr>
        <p:spPr>
          <a:xfrm>
            <a:off x="0" y="0"/>
            <a:ext cx="9144000" cy="6885385"/>
          </a:xfrm>
          <a:prstGeom prst="rect">
            <a:avLst/>
          </a:prstGeom>
          <a:solidFill>
            <a:schemeClr val="bg1"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19414129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0" y="0"/>
            <a:ext cx="9144000" cy="6885385"/>
          </a:xfrm>
          <a:prstGeom prst="rect">
            <a:avLst/>
          </a:prstGeom>
          <a:solidFill>
            <a:schemeClr val="bg1"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l-GR" dirty="0"/>
          </a:p>
        </p:txBody>
      </p:sp>
      <p:sp>
        <p:nvSpPr>
          <p:cNvPr id="8" name="Slide Number Placeholder 5"/>
          <p:cNvSpPr txBox="1">
            <a:spLocks/>
          </p:cNvSpPr>
          <p:nvPr userDrawn="1"/>
        </p:nvSpPr>
        <p:spPr>
          <a:xfrm>
            <a:off x="3438532" y="6520259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l-GR"/>
            </a:defPPr>
            <a:lvl1pPr marL="0" algn="ctr" defTabSz="914400" rtl="0" eaLnBrk="1" latinLnBrk="0" hangingPunct="1">
              <a:defRPr sz="16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EDAB268-0B51-4CAC-88D5-22A3F9569ABE}" type="slidenum">
              <a:rPr lang="el-GR" sz="1400" b="1" smtClean="0"/>
              <a:pPr/>
              <a:t>‹#›</a:t>
            </a:fld>
            <a:endParaRPr lang="el-GR" sz="1400" b="1" dirty="0"/>
          </a:p>
        </p:txBody>
      </p:sp>
      <p:pic>
        <p:nvPicPr>
          <p:cNvPr id="14" name="Picture 2" descr="C:\Users\mkomod05.cs8500\Google Drive\SEIT lab\Projects\World of Physics\Kick-off\eu flag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141" y="6275280"/>
            <a:ext cx="766959" cy="511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Box 19"/>
          <p:cNvSpPr txBox="1"/>
          <p:nvPr userDrawn="1"/>
        </p:nvSpPr>
        <p:spPr>
          <a:xfrm>
            <a:off x="1000100" y="6519470"/>
            <a:ext cx="120609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Erasmus</a:t>
            </a:r>
            <a:r>
              <a:rPr lang="en-GB" sz="14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+</a:t>
            </a:r>
            <a:endParaRPr lang="el-GR" sz="1400" dirty="0">
              <a:solidFill>
                <a:srgbClr val="003996"/>
              </a:solidFill>
              <a:ea typeface="Adobe Heiti Std R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3412044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0" y="0"/>
            <a:ext cx="9144000" cy="6885385"/>
          </a:xfrm>
          <a:prstGeom prst="rect">
            <a:avLst/>
          </a:prstGeom>
          <a:solidFill>
            <a:schemeClr val="bg1"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Slide Number Placeholder 5"/>
          <p:cNvSpPr txBox="1">
            <a:spLocks/>
          </p:cNvSpPr>
          <p:nvPr userDrawn="1"/>
        </p:nvSpPr>
        <p:spPr>
          <a:xfrm>
            <a:off x="3438532" y="6520259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l-GR"/>
            </a:defPPr>
            <a:lvl1pPr marL="0" algn="ctr" defTabSz="914400" rtl="0" eaLnBrk="1" latinLnBrk="0" hangingPunct="1">
              <a:defRPr sz="16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EDAB268-0B51-4CAC-88D5-22A3F9569ABE}" type="slidenum">
              <a:rPr lang="el-GR" sz="1400" b="1" smtClean="0"/>
              <a:pPr/>
              <a:t>‹#›</a:t>
            </a:fld>
            <a:endParaRPr lang="el-GR" sz="1400" b="1" dirty="0"/>
          </a:p>
        </p:txBody>
      </p:sp>
      <p:pic>
        <p:nvPicPr>
          <p:cNvPr id="14" name="Picture 2" descr="C:\Users\mkomod05.cs8500\Google Drive\SEIT lab\Projects\World of Physics\Kick-off\eu flag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141" y="6275280"/>
            <a:ext cx="766959" cy="511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Box 19"/>
          <p:cNvSpPr txBox="1"/>
          <p:nvPr userDrawn="1"/>
        </p:nvSpPr>
        <p:spPr>
          <a:xfrm>
            <a:off x="1000100" y="6519470"/>
            <a:ext cx="120609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Erasmus</a:t>
            </a:r>
            <a:r>
              <a:rPr lang="en-GB" sz="14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+</a:t>
            </a:r>
            <a:endParaRPr lang="el-GR" sz="1400" dirty="0">
              <a:solidFill>
                <a:srgbClr val="003996"/>
              </a:solidFill>
              <a:ea typeface="Adobe Heiti Std R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8605417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1.jpe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alpha val="29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mkomod05.cs8500\Google Drive\SEIT lab\Projects\World of Physics\Kick-off\eu flag.JPG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141" y="6275280"/>
            <a:ext cx="766959" cy="511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19"/>
          <p:cNvSpPr txBox="1"/>
          <p:nvPr userDrawn="1"/>
        </p:nvSpPr>
        <p:spPr>
          <a:xfrm>
            <a:off x="1000100" y="6519470"/>
            <a:ext cx="120609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Erasmus</a:t>
            </a:r>
            <a:r>
              <a:rPr lang="en-GB" sz="14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+</a:t>
            </a:r>
            <a:endParaRPr lang="el-GR" sz="1400" dirty="0">
              <a:solidFill>
                <a:srgbClr val="003996"/>
              </a:solidFill>
              <a:ea typeface="Adobe Heiti Std R" pitchFamily="34" charset="-128"/>
            </a:endParaRPr>
          </a:p>
        </p:txBody>
      </p:sp>
      <p:sp>
        <p:nvSpPr>
          <p:cNvPr id="6" name="TextBox 5"/>
          <p:cNvSpPr txBox="1"/>
          <p:nvPr userDrawn="1"/>
        </p:nvSpPr>
        <p:spPr>
          <a:xfrm>
            <a:off x="5621849" y="116632"/>
            <a:ext cx="348614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600" dirty="0">
                <a:solidFill>
                  <a:schemeClr val="tx1"/>
                </a:solidFill>
              </a:rPr>
              <a:t>Mathesis - </a:t>
            </a:r>
            <a:r>
              <a:rPr lang="it-IT" sz="16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2020-1-RO01-KA201-080410</a:t>
            </a:r>
            <a:endParaRPr lang="en-US" sz="1600" dirty="0">
              <a:solidFill>
                <a:schemeClr val="tx1"/>
              </a:solidFill>
            </a:endParaRPr>
          </a:p>
        </p:txBody>
      </p:sp>
      <p:pic>
        <p:nvPicPr>
          <p:cNvPr id="8" name="Immagine 7">
            <a:extLst>
              <a:ext uri="{FF2B5EF4-FFF2-40B4-BE49-F238E27FC236}">
                <a16:creationId xmlns:a16="http://schemas.microsoft.com/office/drawing/2014/main" id="{11E8045F-D0EB-B840-B99A-AACDB1255D31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8064" y="5661248"/>
            <a:ext cx="1356424" cy="1356424"/>
          </a:xfrm>
          <a:prstGeom prst="rect">
            <a:avLst/>
          </a:prstGeom>
        </p:spPr>
      </p:pic>
      <p:pic>
        <p:nvPicPr>
          <p:cNvPr id="7" name="Immagine 6">
            <a:extLst>
              <a:ext uri="{FF2B5EF4-FFF2-40B4-BE49-F238E27FC236}">
                <a16:creationId xmlns:a16="http://schemas.microsoft.com/office/drawing/2014/main" id="{C03D61F6-AC6D-484D-BC35-A044D823193E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36495" y="-1"/>
            <a:ext cx="107505" cy="68853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16183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hf sldNum="0" hdr="0" ft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oleObject" Target="../embeddings/oleObject1.bin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wmf"/><Relationship Id="rId4" Type="http://schemas.openxmlformats.org/officeDocument/2006/relationships/oleObject" Target="../embeddings/oleObject2.bin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oleObject" Target="../embeddings/oleObject3.bin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wmf"/><Relationship Id="rId4" Type="http://schemas.openxmlformats.org/officeDocument/2006/relationships/oleObject" Target="../embeddings/oleObject4.bin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oleObject" Target="../embeddings/oleObject5.bin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wmf"/><Relationship Id="rId4" Type="http://schemas.openxmlformats.org/officeDocument/2006/relationships/oleObject" Target="../embeddings/oleObject6.bin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7" Type="http://schemas.openxmlformats.org/officeDocument/2006/relationships/image" Target="../media/image12.wmf"/><Relationship Id="rId2" Type="http://schemas.openxmlformats.org/officeDocument/2006/relationships/oleObject" Target="../embeddings/oleObject7.bin"/><Relationship Id="rId1" Type="http://schemas.openxmlformats.org/officeDocument/2006/relationships/slideLayout" Target="../slideLayouts/slideLayout2.xml"/><Relationship Id="rId6" Type="http://schemas.openxmlformats.org/officeDocument/2006/relationships/oleObject" Target="../embeddings/oleObject9.bin"/><Relationship Id="rId5" Type="http://schemas.openxmlformats.org/officeDocument/2006/relationships/image" Target="../media/image11.wmf"/><Relationship Id="rId4" Type="http://schemas.openxmlformats.org/officeDocument/2006/relationships/oleObject" Target="../embeddings/oleObject8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5536" y="2204864"/>
            <a:ext cx="8276456" cy="1470025"/>
          </a:xfrm>
        </p:spPr>
        <p:txBody>
          <a:bodyPr/>
          <a:lstStyle/>
          <a:p>
            <a:pPr marL="0" marR="0" algn="ctr">
              <a:lnSpc>
                <a:spcPct val="107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b="1" dirty="0" err="1"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Fracţii</a:t>
            </a:r>
            <a:r>
              <a:rPr lang="en-US" b="1" dirty="0"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b="1" dirty="0" err="1"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zecimale</a:t>
            </a:r>
            <a:endParaRPr lang="en-US" dirty="0"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969167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" name="Object 19">
            <a:extLst>
              <a:ext uri="{FF2B5EF4-FFF2-40B4-BE49-F238E27FC236}">
                <a16:creationId xmlns:a16="http://schemas.microsoft.com/office/drawing/2014/main" id="{840844C5-0B3E-29D2-A747-F2D26AB03D1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34975651"/>
              </p:ext>
            </p:extLst>
          </p:nvPr>
        </p:nvGraphicFramePr>
        <p:xfrm>
          <a:off x="1852964" y="4149080"/>
          <a:ext cx="650875" cy="377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2" imgW="660400" imgH="368300" progId="Equation.DSMT4">
                  <p:embed/>
                </p:oleObj>
              </mc:Choice>
              <mc:Fallback>
                <p:oleObj r:id="rId2" imgW="660400" imgH="368300" progId="Equation.DSMT4">
                  <p:embed/>
                  <p:pic>
                    <p:nvPicPr>
                      <p:cNvPr id="0" name="Object 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52964" y="4149080"/>
                        <a:ext cx="650875" cy="3778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" name="Object 20">
            <a:extLst>
              <a:ext uri="{FF2B5EF4-FFF2-40B4-BE49-F238E27FC236}">
                <a16:creationId xmlns:a16="http://schemas.microsoft.com/office/drawing/2014/main" id="{DA47D358-36D1-E69F-F6F5-50EE88CCA4B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62951453"/>
              </p:ext>
            </p:extLst>
          </p:nvPr>
        </p:nvGraphicFramePr>
        <p:xfrm>
          <a:off x="1835696" y="4653136"/>
          <a:ext cx="1143000" cy="384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4" imgW="1143000" imgH="393700" progId="Equation.DSMT4">
                  <p:embed/>
                </p:oleObj>
              </mc:Choice>
              <mc:Fallback>
                <p:oleObj r:id="rId4" imgW="1143000" imgH="393700" progId="Equation.DSMT4">
                  <p:embed/>
                  <p:pic>
                    <p:nvPicPr>
                      <p:cNvPr id="0" name="Object 1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35696" y="4653136"/>
                        <a:ext cx="1143000" cy="3841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" name="Rectangle 18">
            <a:extLst>
              <a:ext uri="{FF2B5EF4-FFF2-40B4-BE49-F238E27FC236}">
                <a16:creationId xmlns:a16="http://schemas.microsoft.com/office/drawing/2014/main" id="{B710A86F-7A43-95CA-0E52-04E2F7082F01}"/>
              </a:ext>
            </a:extLst>
          </p:cNvPr>
          <p:cNvSpPr>
            <a:spLocks noChangeArrowheads="1"/>
          </p:cNvSpPr>
          <p:nvPr/>
        </p:nvSpPr>
        <p:spPr bwMode="auto">
          <a:xfrm>
            <a:off x="899592" y="1260323"/>
            <a:ext cx="7884368" cy="30776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152352" rIns="0" bIns="152352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kumimoji="0" lang="en-US" altLang="en-US" b="1" i="0" u="none" strike="noStrike" cap="none" normalizeH="0" baseline="0" dirty="0" err="1" bmk="">
                <a:ln>
                  <a:noFill/>
                </a:ln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racție</a:t>
            </a:r>
            <a:r>
              <a:rPr kumimoji="0" lang="en-US" altLang="en-US" b="1" i="0" u="none" strike="noStrike" cap="none" normalizeH="0" baseline="0" dirty="0" bmk="">
                <a:ln>
                  <a:noFill/>
                </a:ln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en-US" altLang="en-US" b="1" i="0" u="none" strike="noStrike" cap="none" normalizeH="0" baseline="0" dirty="0" err="1" bmk="">
                <a:ln>
                  <a:noFill/>
                </a:ln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ordinară</a:t>
            </a:r>
            <a:r>
              <a:rPr kumimoji="0" lang="en-US" altLang="en-US" b="1" i="0" u="none" strike="noStrike" cap="none" normalizeH="0" baseline="0" dirty="0" bmk="">
                <a:ln>
                  <a:noFill/>
                </a:ln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cu </a:t>
            </a:r>
            <a:r>
              <a:rPr kumimoji="0" lang="en-US" altLang="en-US" b="1" i="0" u="none" strike="noStrike" cap="none" normalizeH="0" baseline="0" dirty="0" err="1" bmk="">
                <a:ln>
                  <a:noFill/>
                </a:ln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numitorul</a:t>
            </a:r>
            <a:r>
              <a:rPr kumimoji="0" lang="en-US" altLang="en-US" b="1" i="0" u="none" strike="noStrike" cap="none" normalizeH="0" baseline="0" dirty="0" bmk="">
                <a:ln>
                  <a:noFill/>
                </a:ln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en-US" altLang="en-US" b="1" i="0" u="none" strike="noStrike" cap="none" normalizeH="0" baseline="0" dirty="0" err="1" bmk="">
                <a:ln>
                  <a:noFill/>
                </a:ln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putere</a:t>
            </a:r>
            <a:r>
              <a:rPr kumimoji="0" lang="en-US" altLang="en-US" b="1" i="0" u="none" strike="noStrike" cap="none" normalizeH="0" baseline="0" dirty="0" bmk="">
                <a:ln>
                  <a:noFill/>
                </a:ln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a </a:t>
            </a:r>
            <a:r>
              <a:rPr kumimoji="0" lang="en-US" altLang="en-US" b="1" i="0" u="none" strike="noStrike" cap="none" normalizeH="0" baseline="0" dirty="0" err="1" bmk="">
                <a:ln>
                  <a:noFill/>
                </a:ln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lui</a:t>
            </a:r>
            <a:r>
              <a:rPr kumimoji="0" lang="en-US" altLang="en-US" b="1" i="0" u="none" strike="noStrike" cap="none" normalizeH="0" baseline="0" dirty="0" bmk="">
                <a:ln>
                  <a:noFill/>
                </a:ln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en-US" altLang="en-US" b="1" i="0" u="none" strike="noStrike" cap="none" normalizeH="0" baseline="0" dirty="0" err="1" bmk="">
                <a:ln>
                  <a:noFill/>
                </a:ln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zece</a:t>
            </a:r>
            <a:endParaRPr kumimoji="0" lang="en-US" altLang="en-US" b="1" i="0" u="none" strike="noStrike" cap="none" normalizeH="0" baseline="0" dirty="0" bmk="">
              <a:ln>
                <a:noFill/>
              </a:ln>
              <a:solidFill>
                <a:schemeClr val="tx1"/>
              </a:solidFill>
              <a:effectLst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altLang="en-US" b="1" dirty="0" bmk=""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b="0" i="0" u="none" strike="noStrike" cap="none" normalizeH="0" baseline="0" dirty="0">
              <a:ln>
                <a:noFill/>
              </a:ln>
              <a:solidFill>
                <a:srgbClr val="2E74B5"/>
              </a:solidFill>
              <a:effectLst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Orice</a:t>
            </a: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kumimoji="0" lang="en-US" altLang="en-US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fracție</a:t>
            </a: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kumimoji="0" lang="en-US" altLang="en-US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ordinară</a:t>
            </a: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cu </a:t>
            </a:r>
            <a:r>
              <a:rPr kumimoji="0" lang="en-US" altLang="en-US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numitorul</a:t>
            </a: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kumimoji="0" lang="en-US" altLang="en-US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putere</a:t>
            </a: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a </a:t>
            </a:r>
            <a:r>
              <a:rPr kumimoji="0" lang="en-US" altLang="en-US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lui</a:t>
            </a: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kumimoji="0" lang="en-US" altLang="en-US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zece</a:t>
            </a: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se </a:t>
            </a:r>
            <a:r>
              <a:rPr kumimoji="0" lang="en-US" altLang="en-US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scrie</a:t>
            </a: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sub </a:t>
            </a:r>
            <a:r>
              <a:rPr kumimoji="0" lang="en-US" altLang="en-US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formă</a:t>
            </a: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de </a:t>
            </a:r>
            <a:r>
              <a:rPr kumimoji="0" lang="en-US" altLang="en-US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fracție</a:t>
            </a: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kumimoji="0" lang="en-US" altLang="en-US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zecimală</a:t>
            </a: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, </a:t>
            </a:r>
            <a:r>
              <a:rPr kumimoji="0" lang="en-US" altLang="en-US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punând</a:t>
            </a: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o </a:t>
            </a:r>
            <a:r>
              <a:rPr kumimoji="0" lang="en-US" altLang="en-US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virgulă</a:t>
            </a: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kumimoji="0" lang="en-US" altLang="en-US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înaintea</a:t>
            </a: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kumimoji="0" lang="en-US" altLang="en-US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unui</a:t>
            </a: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kumimoji="0" lang="en-US" altLang="en-US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număr</a:t>
            </a: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de </a:t>
            </a:r>
            <a:r>
              <a:rPr kumimoji="0" lang="en-US" altLang="en-US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cifre</a:t>
            </a: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ale </a:t>
            </a:r>
            <a:r>
              <a:rPr kumimoji="0" lang="en-US" altLang="en-US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numărătorului</a:t>
            </a: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kumimoji="0" lang="en-US" altLang="en-US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numărate</a:t>
            </a: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de la </a:t>
            </a:r>
            <a:r>
              <a:rPr kumimoji="0" lang="en-US" altLang="en-US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dreapta</a:t>
            </a: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la </a:t>
            </a:r>
            <a:r>
              <a:rPr kumimoji="0" lang="en-US" altLang="en-US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stânga</a:t>
            </a: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, egal cu </a:t>
            </a:r>
            <a:r>
              <a:rPr kumimoji="0" lang="en-US" altLang="en-US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exponentul</a:t>
            </a: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kumimoji="0" lang="en-US" altLang="en-US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lui</a:t>
            </a: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10 de la </a:t>
            </a:r>
            <a:r>
              <a:rPr kumimoji="0" lang="en-US" altLang="en-US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numitor</a:t>
            </a: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kumimoji="0" lang="es-ES" altLang="en-US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Dacă</a:t>
            </a:r>
            <a:r>
              <a:rPr kumimoji="0" lang="es-ES" alt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este </a:t>
            </a:r>
            <a:r>
              <a:rPr kumimoji="0" lang="es-ES" altLang="en-US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necesar</a:t>
            </a:r>
            <a:r>
              <a:rPr kumimoji="0" lang="es-ES" alt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, se </a:t>
            </a:r>
            <a:r>
              <a:rPr kumimoji="0" lang="es-ES" altLang="en-US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scriu</a:t>
            </a:r>
            <a:r>
              <a:rPr kumimoji="0" lang="es-ES" alt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kumimoji="0" lang="es-ES" altLang="en-US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zerouri</a:t>
            </a:r>
            <a:r>
              <a:rPr kumimoji="0" lang="es-ES" alt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kumimoji="0" lang="es-ES" altLang="en-US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în</a:t>
            </a:r>
            <a:r>
              <a:rPr kumimoji="0" lang="es-ES" alt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kumimoji="0" lang="es-ES" altLang="en-US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fața</a:t>
            </a:r>
            <a:r>
              <a:rPr kumimoji="0" lang="es-ES" alt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kumimoji="0" lang="es-ES" altLang="en-US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numărătorului</a:t>
            </a:r>
            <a:r>
              <a:rPr kumimoji="0" lang="es-ES" alt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altLang="en-US" b="0" i="1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Exemple</a:t>
            </a:r>
            <a:r>
              <a:rPr kumimoji="0" lang="es-ES" altLang="en-US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:</a:t>
            </a:r>
            <a:endParaRPr kumimoji="0" lang="en-US" altLang="en-US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23" name="Rectangle 19">
            <a:extLst>
              <a:ext uri="{FF2B5EF4-FFF2-40B4-BE49-F238E27FC236}">
                <a16:creationId xmlns:a16="http://schemas.microsoft.com/office/drawing/2014/main" id="{B22F43B9-0263-985C-099A-CACECC149C1E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511860"/>
            <a:ext cx="237566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altLang="en-US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kumimoji="0" lang="en-US" altLang="en-US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24" name="Rectangle 20">
            <a:extLst>
              <a:ext uri="{FF2B5EF4-FFF2-40B4-BE49-F238E27FC236}">
                <a16:creationId xmlns:a16="http://schemas.microsoft.com/office/drawing/2014/main" id="{4B3674B7-6B5A-B692-323D-517771B0ABE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53217" y="1034534"/>
            <a:ext cx="237566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altLang="en-US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kumimoji="0" lang="es-ES" altLang="en-US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8189314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>
            <a:extLst>
              <a:ext uri="{FF2B5EF4-FFF2-40B4-BE49-F238E27FC236}">
                <a16:creationId xmlns:a16="http://schemas.microsoft.com/office/drawing/2014/main" id="{D6377BA5-812B-AA0B-4104-2E9B4DCDE0F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0131357"/>
              </p:ext>
            </p:extLst>
          </p:nvPr>
        </p:nvGraphicFramePr>
        <p:xfrm>
          <a:off x="1907704" y="3326283"/>
          <a:ext cx="650875" cy="377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2" imgW="660400" imgH="368300" progId="Equation.DSMT4">
                  <p:embed/>
                </p:oleObj>
              </mc:Choice>
              <mc:Fallback>
                <p:oleObj r:id="rId2" imgW="660400" imgH="368300" progId="Equation.DSMT4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07704" y="3326283"/>
                        <a:ext cx="650875" cy="3778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4">
            <a:extLst>
              <a:ext uri="{FF2B5EF4-FFF2-40B4-BE49-F238E27FC236}">
                <a16:creationId xmlns:a16="http://schemas.microsoft.com/office/drawing/2014/main" id="{735F0691-51C2-C1C9-698A-8DA1316CE8E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55158892"/>
              </p:ext>
            </p:extLst>
          </p:nvPr>
        </p:nvGraphicFramePr>
        <p:xfrm>
          <a:off x="1926472" y="3824607"/>
          <a:ext cx="800100" cy="377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4" imgW="800100" imgH="368300" progId="Equation.DSMT4">
                  <p:embed/>
                </p:oleObj>
              </mc:Choice>
              <mc:Fallback>
                <p:oleObj r:id="rId4" imgW="800100" imgH="368300" progId="Equation.DSMT4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26472" y="3824607"/>
                        <a:ext cx="800100" cy="3778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ctangle 3">
            <a:extLst>
              <a:ext uri="{FF2B5EF4-FFF2-40B4-BE49-F238E27FC236}">
                <a16:creationId xmlns:a16="http://schemas.microsoft.com/office/drawing/2014/main" id="{B2198A28-3C35-1392-413C-8C17C0902629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5576" y="869232"/>
            <a:ext cx="6876256" cy="28006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152352" rIns="0" bIns="152352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altLang="en-US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kumimoji="0" lang="es-ES" altLang="en-US" b="1" i="0" u="none" strike="noStrike" cap="none" normalizeH="0" baseline="0" dirty="0" err="1" bmk="">
                <a:ln>
                  <a:noFill/>
                </a:ln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racție</a:t>
            </a:r>
            <a:r>
              <a:rPr kumimoji="0" lang="es-ES" altLang="en-US" b="1" i="0" u="none" strike="noStrike" cap="none" normalizeH="0" baseline="0" dirty="0" bmk="">
                <a:ln>
                  <a:noFill/>
                </a:ln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es-ES" altLang="en-US" b="1" i="0" u="none" strike="noStrike" cap="none" normalizeH="0" baseline="0" dirty="0" err="1" bmk="">
                <a:ln>
                  <a:noFill/>
                </a:ln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zecimală</a:t>
            </a:r>
            <a:r>
              <a:rPr kumimoji="0" lang="es-ES" altLang="en-US" b="1" i="0" u="none" strike="noStrike" cap="none" normalizeH="0" baseline="0" dirty="0" bmk="">
                <a:ln>
                  <a:noFill/>
                </a:ln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es-ES" altLang="en-US" b="1" i="0" u="none" strike="noStrike" cap="none" normalizeH="0" baseline="0" dirty="0" err="1" bmk="">
                <a:ln>
                  <a:noFill/>
                </a:ln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cu</a:t>
            </a:r>
            <a:r>
              <a:rPr kumimoji="0" lang="es-ES" altLang="en-US" b="1" i="0" u="none" strike="noStrike" cap="none" normalizeH="0" baseline="0" dirty="0" bmk="">
                <a:ln>
                  <a:noFill/>
                </a:ln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un </a:t>
            </a:r>
            <a:r>
              <a:rPr kumimoji="0" lang="es-ES" altLang="en-US" b="1" i="0" u="none" strike="noStrike" cap="none" normalizeH="0" baseline="0" dirty="0" err="1" bmk="">
                <a:ln>
                  <a:noFill/>
                </a:ln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număr</a:t>
            </a:r>
            <a:r>
              <a:rPr kumimoji="0" lang="es-ES" altLang="en-US" b="1" i="0" u="none" strike="noStrike" cap="none" normalizeH="0" baseline="0" dirty="0" bmk="">
                <a:ln>
                  <a:noFill/>
                </a:ln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es-ES" altLang="en-US" b="1" i="0" u="none" strike="noStrike" cap="none" normalizeH="0" baseline="0" dirty="0" err="1" bmk="">
                <a:ln>
                  <a:noFill/>
                </a:ln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finit</a:t>
            </a:r>
            <a:r>
              <a:rPr kumimoji="0" lang="es-ES" altLang="en-US" b="1" i="0" u="none" strike="noStrike" cap="none" normalizeH="0" baseline="0" dirty="0" bmk="">
                <a:ln>
                  <a:noFill/>
                </a:ln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de </a:t>
            </a:r>
            <a:r>
              <a:rPr kumimoji="0" lang="es-ES" altLang="en-US" b="1" i="0" u="none" strike="noStrike" cap="none" normalizeH="0" baseline="0" dirty="0" err="1" bmk="">
                <a:ln>
                  <a:noFill/>
                </a:ln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zecimale</a:t>
            </a:r>
            <a:endParaRPr kumimoji="0" lang="es-ES" altLang="en-US" b="1" i="0" u="none" strike="noStrike" cap="none" normalizeH="0" baseline="0" dirty="0" bmk="">
              <a:ln>
                <a:noFill/>
              </a:ln>
              <a:solidFill>
                <a:schemeClr val="tx1"/>
              </a:solidFill>
              <a:effectLst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b="0" i="0" u="none" strike="noStrike" cap="none" normalizeH="0" baseline="0" dirty="0">
              <a:ln>
                <a:noFill/>
              </a:ln>
              <a:solidFill>
                <a:srgbClr val="2E74B5"/>
              </a:solidFill>
              <a:effectLst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altLang="en-US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Orice</a:t>
            </a:r>
            <a:r>
              <a:rPr kumimoji="0" lang="es-ES" alt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kumimoji="0" lang="es-ES" altLang="en-US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fracție</a:t>
            </a:r>
            <a:r>
              <a:rPr kumimoji="0" lang="es-ES" alt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kumimoji="0" lang="es-ES" altLang="en-US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zecimală</a:t>
            </a:r>
            <a:r>
              <a:rPr kumimoji="0" lang="es-ES" alt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kumimoji="0" lang="es-ES" altLang="en-US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cu</a:t>
            </a:r>
            <a:r>
              <a:rPr kumimoji="0" lang="es-ES" alt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un </a:t>
            </a:r>
            <a:r>
              <a:rPr kumimoji="0" lang="es-ES" altLang="en-US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număr</a:t>
            </a:r>
            <a:r>
              <a:rPr kumimoji="0" lang="es-ES" alt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kumimoji="0" lang="es-ES" altLang="en-US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finit</a:t>
            </a:r>
            <a:r>
              <a:rPr kumimoji="0" lang="es-ES" alt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de </a:t>
            </a:r>
            <a:r>
              <a:rPr kumimoji="0" lang="es-ES" altLang="en-US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zecimale</a:t>
            </a:r>
            <a:r>
              <a:rPr kumimoji="0" lang="es-ES" alt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se </a:t>
            </a:r>
            <a:r>
              <a:rPr kumimoji="0" lang="es-ES" altLang="en-US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transformă</a:t>
            </a:r>
            <a:r>
              <a:rPr kumimoji="0" lang="es-ES" alt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kumimoji="0" lang="es-ES" altLang="en-US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într</a:t>
            </a:r>
            <a:r>
              <a:rPr kumimoji="0" lang="es-ES" alt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‑o </a:t>
            </a:r>
            <a:r>
              <a:rPr kumimoji="0" lang="es-ES" altLang="en-US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fracție</a:t>
            </a:r>
            <a:r>
              <a:rPr kumimoji="0" lang="es-ES" alt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kumimoji="0" lang="es-ES" altLang="en-US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ordinară</a:t>
            </a:r>
            <a:r>
              <a:rPr kumimoji="0" lang="es-ES" alt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kumimoji="0" lang="es-ES" altLang="en-US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cu</a:t>
            </a:r>
            <a:r>
              <a:rPr kumimoji="0" lang="es-ES" alt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kumimoji="0" lang="es-ES" altLang="en-US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numărătorul</a:t>
            </a:r>
            <a:r>
              <a:rPr kumimoji="0" lang="es-ES" alt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kumimoji="0" lang="es-ES" altLang="en-US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format</a:t>
            </a:r>
            <a:r>
              <a:rPr kumimoji="0" lang="es-ES" alt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din </a:t>
            </a:r>
            <a:r>
              <a:rPr kumimoji="0" lang="es-ES" altLang="en-US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numărul</a:t>
            </a:r>
            <a:r>
              <a:rPr kumimoji="0" lang="es-ES" alt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natural </a:t>
            </a:r>
            <a:r>
              <a:rPr kumimoji="0" lang="es-ES" altLang="en-US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obținut</a:t>
            </a:r>
            <a:r>
              <a:rPr kumimoji="0" lang="es-ES" alt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din </a:t>
            </a:r>
            <a:r>
              <a:rPr kumimoji="0" lang="es-ES" altLang="en-US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fracția</a:t>
            </a:r>
            <a:r>
              <a:rPr kumimoji="0" lang="es-ES" alt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kumimoji="0" lang="es-ES" altLang="en-US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zecimală</a:t>
            </a:r>
            <a:r>
              <a:rPr kumimoji="0" lang="es-ES" alt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kumimoji="0" lang="es-ES" altLang="en-US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prin</a:t>
            </a:r>
            <a:r>
              <a:rPr kumimoji="0" lang="es-ES" alt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kumimoji="0" lang="es-ES" altLang="en-US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eliminarea</a:t>
            </a:r>
            <a:r>
              <a:rPr kumimoji="0" lang="es-ES" alt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kumimoji="0" lang="es-ES" altLang="en-US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virgulei</a:t>
            </a:r>
            <a:r>
              <a:rPr kumimoji="0" lang="es-ES" alt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kumimoji="0" lang="es-ES" altLang="en-US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și</a:t>
            </a:r>
            <a:r>
              <a:rPr kumimoji="0" lang="es-ES" alt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kumimoji="0" lang="es-ES" altLang="en-US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numitorul</a:t>
            </a:r>
            <a:r>
              <a:rPr kumimoji="0" lang="es-ES" alt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o putere a lui 10 </a:t>
            </a:r>
            <a:r>
              <a:rPr kumimoji="0" lang="es-ES" altLang="en-US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cu</a:t>
            </a:r>
            <a:r>
              <a:rPr kumimoji="0" lang="es-ES" alt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kumimoji="0" lang="es-ES" altLang="en-US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exponentul</a:t>
            </a:r>
            <a:r>
              <a:rPr kumimoji="0" lang="es-ES" alt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kumimoji="0" lang="es-ES" altLang="en-US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egal</a:t>
            </a:r>
            <a:r>
              <a:rPr kumimoji="0" lang="es-ES" alt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kumimoji="0" lang="es-ES" altLang="en-US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cu</a:t>
            </a:r>
            <a:r>
              <a:rPr kumimoji="0" lang="es-ES" alt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kumimoji="0" lang="es-ES" altLang="en-US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numărul</a:t>
            </a:r>
            <a:r>
              <a:rPr kumimoji="0" lang="es-ES" alt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de </a:t>
            </a:r>
            <a:r>
              <a:rPr kumimoji="0" lang="es-ES" altLang="en-US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zecimale</a:t>
            </a:r>
            <a:r>
              <a:rPr kumimoji="0" lang="es-ES" alt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finite ale </a:t>
            </a:r>
            <a:r>
              <a:rPr kumimoji="0" lang="es-ES" altLang="en-US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fracției</a:t>
            </a:r>
            <a:r>
              <a:rPr kumimoji="0" lang="es-ES" alt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b="0" i="1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Exemple</a:t>
            </a:r>
            <a:r>
              <a:rPr kumimoji="0" lang="en-US" altLang="en-US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:</a:t>
            </a:r>
            <a:endParaRPr kumimoji="0" lang="en-US" altLang="en-US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F33A654E-83A0-5F20-F968-9BA9C371FF65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83502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kumimoji="0" lang="en-US" altLang="en-US" sz="3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F1E9A464-9812-FDAE-7278-2CC0D2C24D0D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12128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047065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7">
            <a:extLst>
              <a:ext uri="{FF2B5EF4-FFF2-40B4-BE49-F238E27FC236}">
                <a16:creationId xmlns:a16="http://schemas.microsoft.com/office/drawing/2014/main" id="{244796FA-3BF0-5848-1901-3A597B987632}"/>
              </a:ext>
            </a:extLst>
          </p:cNvPr>
          <p:cNvSpPr>
            <a:spLocks noChangeArrowheads="1"/>
          </p:cNvSpPr>
          <p:nvPr/>
        </p:nvSpPr>
        <p:spPr bwMode="auto">
          <a:xfrm>
            <a:off x="827584" y="1196752"/>
            <a:ext cx="2654573" cy="5908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152352" rIns="0" bIns="152352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>
              <a:lnSpc>
                <a:spcPct val="107000"/>
              </a:lnSpc>
              <a:spcBef>
                <a:spcPts val="1200"/>
              </a:spcBef>
              <a:spcAft>
                <a:spcPts val="1200"/>
              </a:spcAft>
            </a:pPr>
            <a:r>
              <a:rPr lang="en-US" b="1" kern="0" dirty="0" err="1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Fracție</a:t>
            </a:r>
            <a:r>
              <a:rPr lang="en-US" b="1" kern="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kern="0" dirty="0" err="1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ordinară</a:t>
            </a:r>
            <a:r>
              <a:rPr lang="en-US" b="1" kern="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kern="0" dirty="0" err="1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ireductibilă</a:t>
            </a:r>
            <a:endParaRPr lang="en-US" b="1" kern="0" dirty="0">
              <a:effectLst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1" name="Object 30">
            <a:extLst>
              <a:ext uri="{FF2B5EF4-FFF2-40B4-BE49-F238E27FC236}">
                <a16:creationId xmlns:a16="http://schemas.microsoft.com/office/drawing/2014/main" id="{A78B7888-61D4-6C81-38B1-AFCBB037E84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48515497"/>
              </p:ext>
            </p:extLst>
          </p:nvPr>
        </p:nvGraphicFramePr>
        <p:xfrm>
          <a:off x="3040470" y="1852936"/>
          <a:ext cx="149225" cy="377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2" imgW="139700" imgH="368300" progId="Equation.DSMT4">
                  <p:embed/>
                </p:oleObj>
              </mc:Choice>
              <mc:Fallback>
                <p:oleObj r:id="rId2" imgW="139700" imgH="368300" progId="Equation.DSMT4">
                  <p:embed/>
                  <p:pic>
                    <p:nvPicPr>
                      <p:cNvPr id="0" name="Object 2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40470" y="1852936"/>
                        <a:ext cx="149225" cy="3778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2" name="Object 31">
            <a:extLst>
              <a:ext uri="{FF2B5EF4-FFF2-40B4-BE49-F238E27FC236}">
                <a16:creationId xmlns:a16="http://schemas.microsoft.com/office/drawing/2014/main" id="{F69D7814-07B8-4AC8-2255-AC27A039516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03668430"/>
              </p:ext>
            </p:extLst>
          </p:nvPr>
        </p:nvGraphicFramePr>
        <p:xfrm>
          <a:off x="3325788" y="1954564"/>
          <a:ext cx="312738" cy="1603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4" imgW="317087" imgH="164885" progId="Equation.DSMT4">
                  <p:embed/>
                </p:oleObj>
              </mc:Choice>
              <mc:Fallback>
                <p:oleObj r:id="rId4" imgW="317087" imgH="164885" progId="Equation.DSMT4">
                  <p:embed/>
                  <p:pic>
                    <p:nvPicPr>
                      <p:cNvPr id="0" name="Object 2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25788" y="1954564"/>
                        <a:ext cx="312738" cy="1603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3" name="Rectangle 30">
            <a:extLst>
              <a:ext uri="{FF2B5EF4-FFF2-40B4-BE49-F238E27FC236}">
                <a16:creationId xmlns:a16="http://schemas.microsoft.com/office/drawing/2014/main" id="{02FB1849-3B22-0018-DAD0-7296E22125FC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3928" y="1883196"/>
            <a:ext cx="2283767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Orice</a:t>
            </a: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kumimoji="0" lang="en-US" altLang="en-US" sz="12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fracție</a:t>
            </a: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kumimoji="0" lang="en-US" altLang="en-US" sz="12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ordinară</a:t>
            </a: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kumimoji="0" lang="en-US" altLang="en-US" sz="12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ireductibilă</a:t>
            </a: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35" name="Rectangle 32">
            <a:extLst>
              <a:ext uri="{FF2B5EF4-FFF2-40B4-BE49-F238E27FC236}">
                <a16:creationId xmlns:a16="http://schemas.microsoft.com/office/drawing/2014/main" id="{AEF8EEB1-DB27-D33B-66F5-F02F98CFF3D9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38526" y="1867202"/>
            <a:ext cx="4706738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, se </a:t>
            </a:r>
            <a:r>
              <a:rPr kumimoji="0" lang="en-US" altLang="en-US" sz="12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transformă</a:t>
            </a: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kumimoji="0" lang="en-US" altLang="en-US" sz="12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folosind</a:t>
            </a: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kumimoji="0" lang="en-US" altLang="en-US" sz="12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algoritmul</a:t>
            </a: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de </a:t>
            </a:r>
            <a:r>
              <a:rPr kumimoji="0" lang="en-US" altLang="en-US" sz="12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împărţire</a:t>
            </a: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a </a:t>
            </a:r>
            <a:r>
              <a:rPr kumimoji="0" lang="en-US" altLang="en-US" sz="12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numerelor</a:t>
            </a: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natural, </a:t>
            </a:r>
            <a:r>
              <a:rPr kumimoji="0" lang="en-US" altLang="en-US" sz="12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în</a:t>
            </a: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: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FE628A8B-FADE-1FD7-C99D-3BE912B007A8}"/>
              </a:ext>
            </a:extLst>
          </p:cNvPr>
          <p:cNvSpPr txBox="1"/>
          <p:nvPr/>
        </p:nvSpPr>
        <p:spPr>
          <a:xfrm>
            <a:off x="2231232" y="4976353"/>
            <a:ext cx="61926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62" name="Rectangle 57">
            <a:extLst>
              <a:ext uri="{FF2B5EF4-FFF2-40B4-BE49-F238E27FC236}">
                <a16:creationId xmlns:a16="http://schemas.microsoft.com/office/drawing/2014/main" id="{BE4A4CD3-5C35-808F-78C8-D7F708B12535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1932" y="2276201"/>
            <a:ext cx="6841938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171450" indent="-171450" algn="just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kumimoji="0" lang="es-ES" altLang="en-US" sz="12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fracție</a:t>
            </a:r>
            <a:r>
              <a:rPr kumimoji="0" lang="es-ES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kumimoji="0" lang="es-ES" altLang="en-US" sz="12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zecimală</a:t>
            </a:r>
            <a:r>
              <a:rPr kumimoji="0" lang="es-ES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finite, </a:t>
            </a:r>
            <a:r>
              <a:rPr kumimoji="0" lang="es-ES" altLang="en-US" sz="12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dacă</a:t>
            </a:r>
            <a:r>
              <a:rPr kumimoji="0" lang="es-ES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kumimoji="0" lang="es-ES" altLang="en-US" sz="12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descompunerea</a:t>
            </a:r>
            <a:r>
              <a:rPr kumimoji="0" lang="es-ES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lui </a:t>
            </a:r>
            <a:r>
              <a:rPr kumimoji="0" lang="es-ES" altLang="en-US" sz="12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b</a:t>
            </a:r>
            <a:r>
              <a:rPr kumimoji="0" lang="es-ES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kumimoji="0" lang="es-ES" altLang="en-US" sz="12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în</a:t>
            </a:r>
            <a:r>
              <a:rPr kumimoji="0" lang="es-ES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kumimoji="0" lang="es-ES" altLang="en-US" sz="12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produs</a:t>
            </a:r>
            <a:r>
              <a:rPr kumimoji="0" lang="es-ES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de </a:t>
            </a:r>
            <a:r>
              <a:rPr kumimoji="0" lang="es-ES" altLang="en-US" sz="12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factori</a:t>
            </a:r>
            <a:r>
              <a:rPr kumimoji="0" lang="es-ES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kumimoji="0" lang="es-ES" altLang="en-US" sz="12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primi</a:t>
            </a:r>
            <a:r>
              <a:rPr kumimoji="0" lang="es-ES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kumimoji="0" lang="es-ES" altLang="en-US" sz="12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conţine</a:t>
            </a:r>
            <a:r>
              <a:rPr kumimoji="0" lang="es-ES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kumimoji="0" lang="es-ES" altLang="en-US" sz="12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doar</a:t>
            </a:r>
            <a:r>
              <a:rPr kumimoji="0" lang="es-ES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kumimoji="0" lang="es-ES" altLang="en-US" sz="12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factorii</a:t>
            </a:r>
            <a:r>
              <a:rPr kumimoji="0" lang="es-ES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2 </a:t>
            </a:r>
            <a:r>
              <a:rPr kumimoji="0" lang="es-ES" altLang="en-US" sz="12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sau</a:t>
            </a:r>
            <a:r>
              <a:rPr kumimoji="0" lang="es-ES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5; </a:t>
            </a:r>
            <a:endParaRPr kumimoji="0" lang="es-E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s-ES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kumimoji="0" lang="es-E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64" name="Rectangle 59">
            <a:extLst>
              <a:ext uri="{FF2B5EF4-FFF2-40B4-BE49-F238E27FC236}">
                <a16:creationId xmlns:a16="http://schemas.microsoft.com/office/drawing/2014/main" id="{1CCA16FD-A966-9ACA-6386-11AF35DEFD1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1932" y="3142787"/>
            <a:ext cx="7617879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kumimoji="0" lang="es-ES" altLang="en-US" sz="12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fracție</a:t>
            </a:r>
            <a:r>
              <a:rPr kumimoji="0" lang="es-ES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kumimoji="0" lang="es-ES" altLang="en-US" sz="12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zecimală</a:t>
            </a:r>
            <a:r>
              <a:rPr kumimoji="0" lang="es-ES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kumimoji="0" lang="es-ES" altLang="en-US" sz="12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periodică</a:t>
            </a:r>
            <a:r>
              <a:rPr kumimoji="0" lang="es-ES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kumimoji="0" lang="es-ES" altLang="en-US" sz="12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mixtă</a:t>
            </a:r>
            <a:r>
              <a:rPr kumimoji="0" lang="es-ES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kumimoji="0" lang="es-ES" altLang="en-US" sz="12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dacă</a:t>
            </a:r>
            <a:r>
              <a:rPr kumimoji="0" lang="es-ES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kumimoji="0" lang="es-ES" altLang="en-US" sz="12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descompunerea</a:t>
            </a:r>
            <a:r>
              <a:rPr kumimoji="0" lang="es-ES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 lui </a:t>
            </a:r>
            <a:r>
              <a:rPr kumimoji="0" lang="es-ES" altLang="en-US" sz="12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în</a:t>
            </a:r>
            <a:r>
              <a:rPr kumimoji="0" lang="es-ES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kumimoji="0" lang="es-ES" altLang="en-US" sz="12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produs</a:t>
            </a:r>
            <a:r>
              <a:rPr kumimoji="0" lang="es-ES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 de </a:t>
            </a:r>
            <a:r>
              <a:rPr kumimoji="0" lang="es-ES" altLang="en-US" sz="12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factori</a:t>
            </a:r>
            <a:r>
              <a:rPr kumimoji="0" lang="es-ES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kumimoji="0" lang="es-ES" altLang="en-US" sz="12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primi</a:t>
            </a:r>
            <a:r>
              <a:rPr kumimoji="0" lang="es-ES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kumimoji="0" lang="es-ES" altLang="en-US" sz="12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conţine</a:t>
            </a:r>
            <a:r>
              <a:rPr kumimoji="0" lang="es-ES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kumimoji="0" lang="es-ES" altLang="en-US" sz="12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cel</a:t>
            </a:r>
            <a:r>
              <a:rPr kumimoji="0" lang="es-ES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kumimoji="0" lang="es-ES" altLang="en-US" sz="12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puţin</a:t>
            </a:r>
            <a:r>
              <a:rPr kumimoji="0" lang="es-ES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kumimoji="0" lang="es-ES" altLang="en-US" sz="12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unul</a:t>
            </a:r>
            <a:r>
              <a:rPr kumimoji="0" lang="es-ES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kumimoji="0" lang="es-ES" altLang="en-US" sz="12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dintre</a:t>
            </a:r>
            <a:r>
              <a:rPr kumimoji="0" lang="es-ES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kumimoji="0" lang="es-ES" altLang="en-US" sz="12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factorii</a:t>
            </a:r>
            <a:r>
              <a:rPr kumimoji="0" lang="es-ES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kumimoji="0" lang="es-ES" altLang="en-US" sz="12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primi</a:t>
            </a:r>
            <a:r>
              <a:rPr kumimoji="0" lang="es-ES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 2 </a:t>
            </a:r>
            <a:r>
              <a:rPr kumimoji="0" lang="es-ES" altLang="en-US" sz="12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şi</a:t>
            </a:r>
            <a:r>
              <a:rPr kumimoji="0" lang="es-ES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 5 </a:t>
            </a:r>
            <a:r>
              <a:rPr kumimoji="0" lang="es-ES" altLang="en-US" sz="12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şi</a:t>
            </a:r>
            <a:r>
              <a:rPr kumimoji="0" lang="es-ES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kumimoji="0" lang="es-ES" altLang="en-US" sz="12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cel</a:t>
            </a:r>
            <a:r>
              <a:rPr kumimoji="0" lang="es-ES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kumimoji="0" lang="es-ES" altLang="en-US" sz="12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puţin</a:t>
            </a:r>
            <a:r>
              <a:rPr kumimoji="0" lang="es-ES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 un </a:t>
            </a:r>
            <a:r>
              <a:rPr kumimoji="0" lang="es-ES" altLang="en-US" sz="12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alt</a:t>
            </a:r>
            <a:r>
              <a:rPr kumimoji="0" lang="es-ES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 factor </a:t>
            </a:r>
            <a:r>
              <a:rPr kumimoji="0" lang="es-ES" altLang="en-US" sz="12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prim</a:t>
            </a:r>
            <a:r>
              <a:rPr kumimoji="0" lang="es-ES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kumimoji="0" lang="es-ES" altLang="en-US" sz="12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diferit</a:t>
            </a:r>
            <a:r>
              <a:rPr kumimoji="0" lang="es-ES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 de 2 </a:t>
            </a:r>
            <a:r>
              <a:rPr kumimoji="0" lang="es-ES" altLang="en-US" sz="12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şi</a:t>
            </a:r>
            <a:r>
              <a:rPr kumimoji="0" lang="es-ES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 de 5. </a:t>
            </a:r>
            <a:endParaRPr kumimoji="0" lang="es-E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sp>
        <p:nvSpPr>
          <p:cNvPr id="65" name="Rectangle 60">
            <a:extLst>
              <a:ext uri="{FF2B5EF4-FFF2-40B4-BE49-F238E27FC236}">
                <a16:creationId xmlns:a16="http://schemas.microsoft.com/office/drawing/2014/main" id="{3F265B8D-8B13-CAB4-9E8E-27EDE4A4E5B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1932" y="2622523"/>
            <a:ext cx="7736236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171450" indent="-171450" algn="just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kumimoji="0" lang="es-ES" altLang="en-US" sz="12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fracție</a:t>
            </a:r>
            <a:r>
              <a:rPr kumimoji="0" lang="es-ES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kumimoji="0" lang="es-ES" altLang="en-US" sz="12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zecimală</a:t>
            </a:r>
            <a:r>
              <a:rPr kumimoji="0" lang="es-ES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kumimoji="0" lang="es-ES" altLang="en-US" sz="12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periodică</a:t>
            </a:r>
            <a:r>
              <a:rPr kumimoji="0" lang="es-ES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kumimoji="0" lang="es-ES" altLang="en-US" sz="12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simplă</a:t>
            </a:r>
            <a:r>
              <a:rPr kumimoji="0" lang="es-ES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kumimoji="0" lang="es-ES" altLang="en-US" sz="12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dacă</a:t>
            </a:r>
            <a:r>
              <a:rPr kumimoji="0" lang="es-ES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kumimoji="0" lang="es-ES" altLang="en-US" sz="12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descompunerea</a:t>
            </a:r>
            <a:r>
              <a:rPr kumimoji="0" lang="es-ES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lu</a:t>
            </a:r>
            <a:r>
              <a:rPr lang="es-ES" altLang="en-US" sz="1200" dirty="0">
                <a:ea typeface="Calibri" panose="020F0502020204030204" pitchFamily="34" charset="0"/>
                <a:cs typeface="Times New Roman" panose="02020603050405020304" pitchFamily="18" charset="0"/>
              </a:rPr>
              <a:t>i </a:t>
            </a:r>
            <a:r>
              <a:rPr lang="es-ES" altLang="en-US" sz="1200" i="1" dirty="0">
                <a:ea typeface="Calibri" panose="020F0502020204030204" pitchFamily="34" charset="0"/>
                <a:cs typeface="Times New Roman" panose="02020603050405020304" pitchFamily="18" charset="0"/>
              </a:rPr>
              <a:t>b</a:t>
            </a:r>
            <a:r>
              <a:rPr lang="es-ES" altLang="en-US" sz="1200" dirty="0"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kumimoji="0" lang="es-ES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kumimoji="0" lang="es-ES" altLang="en-US" sz="12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în</a:t>
            </a:r>
            <a:r>
              <a:rPr kumimoji="0" lang="es-ES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kumimoji="0" lang="es-ES" altLang="en-US" sz="12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produs</a:t>
            </a:r>
            <a:r>
              <a:rPr kumimoji="0" lang="es-ES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de </a:t>
            </a:r>
            <a:r>
              <a:rPr kumimoji="0" lang="es-ES" altLang="en-US" sz="12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factori</a:t>
            </a:r>
            <a:r>
              <a:rPr kumimoji="0" lang="es-ES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kumimoji="0" lang="es-ES" altLang="en-US" sz="12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primi</a:t>
            </a:r>
            <a:r>
              <a:rPr kumimoji="0" lang="es-ES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kumimoji="0" lang="es-ES" altLang="en-US" sz="12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nu</a:t>
            </a:r>
            <a:r>
              <a:rPr kumimoji="0" lang="es-ES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kumimoji="0" lang="es-ES" altLang="en-US" sz="12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conţine</a:t>
            </a:r>
            <a:r>
              <a:rPr kumimoji="0" lang="es-ES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kumimoji="0" lang="es-ES" altLang="en-US" sz="12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nici</a:t>
            </a:r>
            <a:r>
              <a:rPr kumimoji="0" lang="es-ES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kumimoji="0" lang="es-ES" altLang="en-US" sz="12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factorul</a:t>
            </a:r>
            <a:r>
              <a:rPr kumimoji="0" lang="es-ES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kumimoji="0" lang="es-ES" altLang="en-US" sz="12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prim</a:t>
            </a:r>
            <a:r>
              <a:rPr kumimoji="0" lang="es-ES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2, </a:t>
            </a:r>
            <a:r>
              <a:rPr kumimoji="0" lang="es-ES" altLang="en-US" sz="12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nici</a:t>
            </a:r>
            <a:r>
              <a:rPr kumimoji="0" lang="es-ES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kumimoji="0" lang="es-ES" altLang="en-US" sz="12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factorul</a:t>
            </a:r>
            <a:r>
              <a:rPr kumimoji="0" lang="es-ES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kumimoji="0" lang="es-ES" altLang="en-US" sz="12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prim</a:t>
            </a:r>
            <a:r>
              <a:rPr kumimoji="0" lang="es-ES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5;</a:t>
            </a:r>
            <a:endParaRPr kumimoji="0" lang="en-US" altLang="en-US" sz="3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4064132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Object 9">
            <a:extLst>
              <a:ext uri="{FF2B5EF4-FFF2-40B4-BE49-F238E27FC236}">
                <a16:creationId xmlns:a16="http://schemas.microsoft.com/office/drawing/2014/main" id="{52061BE9-4DEC-6CA9-E0DE-924FF1AF97C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75633955"/>
              </p:ext>
            </p:extLst>
          </p:nvPr>
        </p:nvGraphicFramePr>
        <p:xfrm>
          <a:off x="1552671" y="1889241"/>
          <a:ext cx="1474788" cy="419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2" imgW="1473200" imgH="419100" progId="Equation.DSMT4">
                  <p:embed/>
                </p:oleObj>
              </mc:Choice>
              <mc:Fallback>
                <p:oleObj r:id="rId2" imgW="1473200" imgH="419100" progId="Equation.DSMT4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52671" y="1889241"/>
                        <a:ext cx="1474788" cy="4191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Object 10">
            <a:extLst>
              <a:ext uri="{FF2B5EF4-FFF2-40B4-BE49-F238E27FC236}">
                <a16:creationId xmlns:a16="http://schemas.microsoft.com/office/drawing/2014/main" id="{485DABFC-99EF-E3FF-826B-6E56C1D71B1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45178302"/>
              </p:ext>
            </p:extLst>
          </p:nvPr>
        </p:nvGraphicFramePr>
        <p:xfrm>
          <a:off x="1475656" y="3089052"/>
          <a:ext cx="1831975" cy="419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4" imgW="1841500" imgH="419100" progId="Equation.DSMT4">
                  <p:embed/>
                </p:oleObj>
              </mc:Choice>
              <mc:Fallback>
                <p:oleObj r:id="rId4" imgW="1841500" imgH="419100" progId="Equation.DSMT4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75656" y="3089052"/>
                        <a:ext cx="1831975" cy="4191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Object 11">
            <a:extLst>
              <a:ext uri="{FF2B5EF4-FFF2-40B4-BE49-F238E27FC236}">
                <a16:creationId xmlns:a16="http://schemas.microsoft.com/office/drawing/2014/main" id="{2D557CEB-AAFB-C3AB-3C20-4E42C0EBEE0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6747307"/>
              </p:ext>
            </p:extLst>
          </p:nvPr>
        </p:nvGraphicFramePr>
        <p:xfrm>
          <a:off x="1004975" y="4430434"/>
          <a:ext cx="3230563" cy="609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6" imgW="3225800" imgH="609600" progId="Equation.DSMT4">
                  <p:embed/>
                </p:oleObj>
              </mc:Choice>
              <mc:Fallback>
                <p:oleObj r:id="rId6" imgW="3225800" imgH="609600" progId="Equation.DSMT4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04975" y="4430434"/>
                        <a:ext cx="3230563" cy="609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Rectangle 10">
            <a:extLst>
              <a:ext uri="{FF2B5EF4-FFF2-40B4-BE49-F238E27FC236}">
                <a16:creationId xmlns:a16="http://schemas.microsoft.com/office/drawing/2014/main" id="{5A673D99-D90E-F901-8F81-FE0A269B2784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0580" y="811092"/>
            <a:ext cx="3594958" cy="1261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152352" rIns="0" bIns="152352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600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kumimoji="0" lang="en-US" altLang="en-US" sz="1600" b="1" i="0" u="none" strike="noStrike" cap="none" normalizeH="0" baseline="0" dirty="0" err="1" bmk="">
                <a:ln>
                  <a:noFill/>
                </a:ln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ransformări</a:t>
            </a:r>
            <a:endParaRPr kumimoji="0" lang="en-US" altLang="en-US" sz="1600" b="1" i="0" u="none" strike="noStrike" cap="none" normalizeH="0" baseline="0" dirty="0" bmk="">
              <a:ln>
                <a:noFill/>
              </a:ln>
              <a:solidFill>
                <a:schemeClr val="tx1"/>
              </a:solidFill>
              <a:effectLst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600" b="0" i="0" u="none" strike="noStrike" cap="none" normalizeH="0" baseline="0" dirty="0">
              <a:ln>
                <a:noFill/>
              </a:ln>
              <a:solidFill>
                <a:srgbClr val="2E74B5"/>
              </a:solidFill>
              <a:effectLst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Transformarea</a:t>
            </a: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kumimoji="0" lang="en-US" altLang="en-US" sz="12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fracțiilor</a:t>
            </a: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kumimoji="0" lang="en-US" altLang="en-US" sz="12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zecimale</a:t>
            </a: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finite </a:t>
            </a:r>
            <a:r>
              <a:rPr kumimoji="0" lang="en-US" altLang="en-US" sz="12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în</a:t>
            </a: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kumimoji="0" lang="en-US" altLang="en-US" sz="12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fracţii</a:t>
            </a: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kumimoji="0" lang="en-US" altLang="en-US" sz="12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ordinare</a:t>
            </a: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:</a:t>
            </a:r>
            <a:endParaRPr kumimoji="0" lang="en-US" altLang="en-US" sz="3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14" name="Rectangle 11">
            <a:extLst>
              <a:ext uri="{FF2B5EF4-FFF2-40B4-BE49-F238E27FC236}">
                <a16:creationId xmlns:a16="http://schemas.microsoft.com/office/drawing/2014/main" id="{468B45C6-9782-ED3E-EA02-DE386E4C56C5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9552" y="2502824"/>
            <a:ext cx="4450642" cy="7386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kumimoji="0" lang="en-US" altLang="en-US" sz="3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altLang="en-US" sz="12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Transformarea</a:t>
            </a:r>
            <a:r>
              <a:rPr kumimoji="0" lang="es-ES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kumimoji="0" lang="es-ES" altLang="en-US" sz="12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fracțiilor</a:t>
            </a:r>
            <a:r>
              <a:rPr kumimoji="0" lang="es-ES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kumimoji="0" lang="es-ES" altLang="en-US" sz="12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zecimale</a:t>
            </a:r>
            <a:r>
              <a:rPr kumimoji="0" lang="es-ES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periodice simple </a:t>
            </a:r>
            <a:r>
              <a:rPr kumimoji="0" lang="es-ES" altLang="en-US" sz="12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în</a:t>
            </a:r>
            <a:r>
              <a:rPr kumimoji="0" lang="es-ES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kumimoji="0" lang="es-ES" altLang="en-US" sz="12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fracţii</a:t>
            </a:r>
            <a:r>
              <a:rPr kumimoji="0" lang="es-ES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ordinare:</a:t>
            </a:r>
            <a:endParaRPr kumimoji="0" lang="en-US" altLang="en-US" sz="3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15" name="Rectangle 12">
            <a:extLst>
              <a:ext uri="{FF2B5EF4-FFF2-40B4-BE49-F238E27FC236}">
                <a16:creationId xmlns:a16="http://schemas.microsoft.com/office/drawing/2014/main" id="{BF41EED9-453B-E4E2-FFDF-37AA4202417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8479" y="3876436"/>
            <a:ext cx="4391715" cy="553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altLang="en-US" sz="12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Transformarea</a:t>
            </a:r>
            <a:r>
              <a:rPr kumimoji="0" lang="es-ES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kumimoji="0" lang="es-ES" altLang="en-US" sz="12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fracțiilor</a:t>
            </a:r>
            <a:r>
              <a:rPr kumimoji="0" lang="es-ES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kumimoji="0" lang="es-ES" altLang="en-US" sz="12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zecimale</a:t>
            </a:r>
            <a:r>
              <a:rPr kumimoji="0" lang="es-ES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periodice mixte </a:t>
            </a:r>
            <a:r>
              <a:rPr kumimoji="0" lang="es-ES" altLang="en-US" sz="12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în</a:t>
            </a:r>
            <a:r>
              <a:rPr kumimoji="0" lang="es-ES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kumimoji="0" lang="es-ES" altLang="en-US" sz="12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fracţii</a:t>
            </a:r>
            <a:r>
              <a:rPr kumimoji="0" lang="es-ES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ordinare:</a:t>
            </a:r>
            <a:endParaRPr kumimoji="0" lang="en-US" altLang="en-US" sz="3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411317735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406</TotalTime>
  <Words>262</Words>
  <Application>Microsoft Office PowerPoint</Application>
  <PresentationFormat>On-screen Show (4:3)</PresentationFormat>
  <Paragraphs>29</Paragraphs>
  <Slides>5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1" baseType="lpstr">
      <vt:lpstr>Adobe Heiti Std R</vt:lpstr>
      <vt:lpstr>Arial</vt:lpstr>
      <vt:lpstr>Calibri</vt:lpstr>
      <vt:lpstr>Times New Roman</vt:lpstr>
      <vt:lpstr>Office Theme</vt:lpstr>
      <vt:lpstr>Equation.DSMT4</vt:lpstr>
      <vt:lpstr>Fracţii zecimale</vt:lpstr>
      <vt:lpstr>PowerPoint Presentation</vt:lpstr>
      <vt:lpstr>PowerPoint Presentation</vt:lpstr>
      <vt:lpstr>PowerPoint Presentation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PC</dc:creator>
  <cp:keywords/>
  <dc:description/>
  <cp:lastModifiedBy>Ioana-Alina Zidaru</cp:lastModifiedBy>
  <cp:revision>16</cp:revision>
  <dcterms:created xsi:type="dcterms:W3CDTF">2016-10-07T11:12:08Z</dcterms:created>
  <dcterms:modified xsi:type="dcterms:W3CDTF">2023-01-25T15:50:45Z</dcterms:modified>
  <cp:category/>
</cp:coreProperties>
</file>