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0" r:id="rId1"/>
  </p:sldMasterIdLst>
  <p:notesMasterIdLst>
    <p:notesMasterId r:id="rId64"/>
  </p:notes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70" r:id="rId11"/>
    <p:sldId id="271" r:id="rId12"/>
    <p:sldId id="272" r:id="rId13"/>
    <p:sldId id="273" r:id="rId14"/>
    <p:sldId id="275" r:id="rId15"/>
    <p:sldId id="276" r:id="rId16"/>
    <p:sldId id="278" r:id="rId17"/>
    <p:sldId id="279" r:id="rId18"/>
    <p:sldId id="280" r:id="rId19"/>
    <p:sldId id="286" r:id="rId20"/>
    <p:sldId id="287" r:id="rId21"/>
    <p:sldId id="290" r:id="rId22"/>
    <p:sldId id="291" r:id="rId23"/>
    <p:sldId id="292" r:id="rId24"/>
    <p:sldId id="300" r:id="rId25"/>
    <p:sldId id="304" r:id="rId26"/>
    <p:sldId id="305" r:id="rId27"/>
    <p:sldId id="306" r:id="rId28"/>
    <p:sldId id="307" r:id="rId29"/>
    <p:sldId id="308" r:id="rId30"/>
    <p:sldId id="309" r:id="rId31"/>
    <p:sldId id="310" r:id="rId32"/>
    <p:sldId id="311" r:id="rId33"/>
    <p:sldId id="312" r:id="rId34"/>
    <p:sldId id="313" r:id="rId35"/>
    <p:sldId id="314" r:id="rId36"/>
    <p:sldId id="315" r:id="rId37"/>
    <p:sldId id="316" r:id="rId38"/>
    <p:sldId id="317" r:id="rId39"/>
    <p:sldId id="318" r:id="rId40"/>
    <p:sldId id="319" r:id="rId41"/>
    <p:sldId id="320" r:id="rId42"/>
    <p:sldId id="321" r:id="rId43"/>
    <p:sldId id="322" r:id="rId44"/>
    <p:sldId id="323" r:id="rId45"/>
    <p:sldId id="324" r:id="rId46"/>
    <p:sldId id="325" r:id="rId47"/>
    <p:sldId id="258" r:id="rId48"/>
    <p:sldId id="326" r:id="rId49"/>
    <p:sldId id="327" r:id="rId50"/>
    <p:sldId id="328" r:id="rId51"/>
    <p:sldId id="329" r:id="rId52"/>
    <p:sldId id="330" r:id="rId53"/>
    <p:sldId id="331" r:id="rId54"/>
    <p:sldId id="332" r:id="rId55"/>
    <p:sldId id="266" r:id="rId56"/>
    <p:sldId id="267" r:id="rId57"/>
    <p:sldId id="333" r:id="rId58"/>
    <p:sldId id="269" r:id="rId59"/>
    <p:sldId id="334" r:id="rId60"/>
    <p:sldId id="335" r:id="rId61"/>
    <p:sldId id="336" r:id="rId62"/>
    <p:sldId id="337" r:id="rId63"/>
  </p:sldIdLst>
  <p:sldSz cx="9144000" cy="6858000" type="screen4x3"/>
  <p:notesSz cx="6858000" cy="9144000"/>
  <p:defaultTextStyle>
    <a:defPPr>
      <a:defRPr lang="ro-R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94" d="100"/>
          <a:sy n="94" d="100"/>
        </p:scale>
        <p:origin x="1560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o-RO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44271A-D296-418E-82C3-5CE6F6F86EA5}" type="datetimeFigureOut">
              <a:rPr lang="ro-RO" smtClean="0"/>
              <a:t>27.01.2023</a:t>
            </a:fld>
            <a:endParaRPr lang="ro-RO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o-RO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Kliknutím upravíte štýly hlavného textu</a:t>
            </a:r>
          </a:p>
          <a:p>
            <a:pPr lvl="1"/>
            <a:r>
              <a:rPr lang="en-US"/>
              <a:t>Druhá úroveň</a:t>
            </a:r>
          </a:p>
          <a:p>
            <a:pPr lvl="2"/>
            <a:r>
              <a:rPr lang="en-US"/>
              <a:t>Tretia úroveň</a:t>
            </a:r>
          </a:p>
          <a:p>
            <a:pPr lvl="3"/>
            <a:r>
              <a:rPr lang="en-US"/>
              <a:t>Štvrtá úroveň</a:t>
            </a:r>
          </a:p>
          <a:p>
            <a:pPr lvl="4"/>
            <a:r>
              <a:rPr lang="en-US"/>
              <a:t>Piata úroveň</a:t>
            </a:r>
            <a:endParaRPr lang="ro-R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o-R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C7A244-676C-4D9C-8EFA-18B47D01D032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8164891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o-R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C7A244-676C-4D9C-8EFA-18B47D01D032}" type="slidenum">
              <a:rPr lang="ro-RO" smtClean="0"/>
              <a:t>10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12395333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0" y="5805265"/>
            <a:ext cx="8964488" cy="108012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7992" y="1052736"/>
            <a:ext cx="7772400" cy="14700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en-US" dirty="0"/>
              <a:t>Click to edit Master title style</a:t>
            </a:r>
            <a:endParaRPr lang="el-G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3528" y="2636912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l-GR" dirty="0"/>
          </a:p>
        </p:txBody>
      </p:sp>
      <p:pic>
        <p:nvPicPr>
          <p:cNvPr id="8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141" y="6275280"/>
            <a:ext cx="766959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19"/>
          <p:cNvSpPr txBox="1"/>
          <p:nvPr userDrawn="1"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lang="en-GB" sz="14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400" dirty="0">
              <a:solidFill>
                <a:srgbClr val="003996"/>
              </a:solidFill>
              <a:ea typeface="Adobe Heiti Std R" pitchFamily="34" charset="-128"/>
            </a:endParaRPr>
          </a:p>
        </p:txBody>
      </p:sp>
      <p:pic>
        <p:nvPicPr>
          <p:cNvPr id="11" name="Immagine 10">
            <a:extLst>
              <a:ext uri="{FF2B5EF4-FFF2-40B4-BE49-F238E27FC236}">
                <a16:creationId xmlns:a16="http://schemas.microsoft.com/office/drawing/2014/main" id="{DF91AAC3-92D8-CC47-A11C-AB37DE0F403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8064" y="5661248"/>
            <a:ext cx="1356424" cy="1356424"/>
          </a:xfrm>
          <a:prstGeom prst="rect">
            <a:avLst/>
          </a:prstGeom>
        </p:spPr>
      </p:pic>
      <p:sp>
        <p:nvSpPr>
          <p:cNvPr id="14" name="Rectangle 9">
            <a:extLst>
              <a:ext uri="{FF2B5EF4-FFF2-40B4-BE49-F238E27FC236}">
                <a16:creationId xmlns:a16="http://schemas.microsoft.com/office/drawing/2014/main" id="{57BBC6BC-0C3C-4842-9D96-8F55EF4C1DF9}"/>
              </a:ext>
            </a:extLst>
          </p:cNvPr>
          <p:cNvSpPr/>
          <p:nvPr userDrawn="1"/>
        </p:nvSpPr>
        <p:spPr>
          <a:xfrm>
            <a:off x="0" y="0"/>
            <a:ext cx="9144000" cy="6885385"/>
          </a:xfrm>
          <a:prstGeom prst="rect">
            <a:avLst/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19364335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0"/>
            <a:ext cx="9144000" cy="6885385"/>
          </a:xfrm>
          <a:prstGeom prst="rect">
            <a:avLst/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l-GR" dirty="0"/>
          </a:p>
        </p:txBody>
      </p:sp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3438532" y="6520259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l-GR"/>
            </a:defPPr>
            <a:lvl1pPr marL="0" algn="ctr" defTabSz="914400" rtl="0" eaLnBrk="1" latinLnBrk="0" hangingPunct="1">
              <a:defRPr sz="16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EDAB268-0B51-4CAC-88D5-22A3F9569ABE}" type="slidenum">
              <a:rPr lang="el-GR" sz="1400" b="1" smtClean="0"/>
              <a:pPr/>
              <a:t>‹#›</a:t>
            </a:fld>
            <a:endParaRPr lang="el-GR" sz="1400" b="1" dirty="0"/>
          </a:p>
        </p:txBody>
      </p:sp>
      <p:pic>
        <p:nvPicPr>
          <p:cNvPr id="14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141" y="6275280"/>
            <a:ext cx="766959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9"/>
          <p:cNvSpPr txBox="1"/>
          <p:nvPr userDrawn="1"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lang="en-GB" sz="14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400" dirty="0">
              <a:solidFill>
                <a:srgbClr val="003996"/>
              </a:solidFill>
              <a:ea typeface="Adobe Heiti Std R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779324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0"/>
            <a:ext cx="9144000" cy="6885385"/>
          </a:xfrm>
          <a:prstGeom prst="rect">
            <a:avLst/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Slide Number Placeholder 5"/>
          <p:cNvSpPr txBox="1">
            <a:spLocks/>
          </p:cNvSpPr>
          <p:nvPr userDrawn="1"/>
        </p:nvSpPr>
        <p:spPr>
          <a:xfrm>
            <a:off x="3438532" y="6520259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l-GR"/>
            </a:defPPr>
            <a:lvl1pPr marL="0" algn="ctr" defTabSz="914400" rtl="0" eaLnBrk="1" latinLnBrk="0" hangingPunct="1">
              <a:defRPr sz="16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EDAB268-0B51-4CAC-88D5-22A3F9569ABE}" type="slidenum">
              <a:rPr lang="el-GR" sz="1400" b="1" smtClean="0"/>
              <a:pPr/>
              <a:t>‹#›</a:t>
            </a:fld>
            <a:endParaRPr lang="el-GR" sz="1400" b="1" dirty="0"/>
          </a:p>
        </p:txBody>
      </p:sp>
      <p:pic>
        <p:nvPicPr>
          <p:cNvPr id="14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141" y="6275280"/>
            <a:ext cx="766959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9"/>
          <p:cNvSpPr txBox="1"/>
          <p:nvPr userDrawn="1"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lang="en-GB" sz="14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400" dirty="0">
              <a:solidFill>
                <a:srgbClr val="003996"/>
              </a:solidFill>
              <a:ea typeface="Adobe Heiti Std R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410690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alpha val="2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141" y="6275280"/>
            <a:ext cx="766959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19"/>
          <p:cNvSpPr txBox="1"/>
          <p:nvPr userDrawn="1"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Erasmus+</a:t>
            </a:r>
            <a:endParaRPr lang="el-GR" sz="1400" dirty="0">
              <a:solidFill>
                <a:srgbClr val="003996"/>
              </a:solidFill>
              <a:ea typeface="Adobe Heiti Std R" pitchFamily="34" charset="-128"/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5621849" y="116632"/>
            <a:ext cx="34861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dirty="0">
                <a:solidFill>
                  <a:schemeClr val="tx1"/>
                </a:solidFill>
              </a:rPr>
              <a:t>Mathesis - </a:t>
            </a:r>
            <a:r>
              <a:rPr lang="it-IT" sz="16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2020-1-RO01-KA201-080410</a:t>
            </a:r>
            <a:endParaRPr lang="en-US" sz="1600" dirty="0">
              <a:solidFill>
                <a:schemeClr val="tx1"/>
              </a:solidFill>
            </a:endParaRPr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11E8045F-D0EB-B840-B99A-AACDB1255D31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8064" y="5661248"/>
            <a:ext cx="1356424" cy="1356424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C03D61F6-AC6D-484D-BC35-A044D823193E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6495" y="-1"/>
            <a:ext cx="107505" cy="68853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54032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</p:sldLayoutIdLst>
  <p:hf sldNum="0"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scoalaintuitext.ro/blog/matematica-clasa-a-iii-a-2/" TargetMode="External"/><Relationship Id="rId2" Type="http://schemas.openxmlformats.org/officeDocument/2006/relationships/hyperlink" Target="https://mquest.ro/home/ch?c=6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436498"/>
            <a:ext cx="8229600" cy="1143000"/>
          </a:xfrm>
        </p:spPr>
        <p:txBody>
          <a:bodyPr/>
          <a:lstStyle/>
          <a:p>
            <a:pPr algn="ctr"/>
            <a:r>
              <a:rPr lang="en-US" b="1" dirty="0"/>
              <a:t>Čo sú to zlomky?</a:t>
            </a:r>
            <a:endParaRPr lang="ro-RO" b="1" dirty="0"/>
          </a:p>
        </p:txBody>
      </p:sp>
    </p:spTree>
    <p:extLst>
      <p:ext uri="{BB962C8B-B14F-4D97-AF65-F5344CB8AC3E}">
        <p14:creationId xmlns:p14="http://schemas.microsoft.com/office/powerpoint/2010/main" val="33571279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A19C3A-5061-E58C-2854-B26DC8CF64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649466"/>
            <a:ext cx="8229600" cy="4525963"/>
          </a:xfrm>
        </p:spPr>
        <p:txBody>
          <a:bodyPr>
            <a:normAutofit fontScale="77500" lnSpcReduction="20000"/>
          </a:bodyPr>
          <a:lstStyle/>
          <a:p>
            <a:pPr marL="0" indent="0" algn="ctr">
              <a:buNone/>
            </a:pPr>
            <a:r>
              <a:rPr lang="en-US" b="1" dirty="0">
                <a:solidFill>
                  <a:srgbClr val="2E74B5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Zmeny tvaru. Zosilnenie a zjednodušenie zlomkov</a:t>
            </a:r>
          </a:p>
          <a:p>
            <a:pPr marL="0" indent="0" algn="ctr">
              <a:buNone/>
            </a:pPr>
            <a:endParaRPr lang="en-US" b="1" dirty="0">
              <a:solidFill>
                <a:srgbClr val="2E74B5"/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b="1" dirty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Zmeny tvaru:</a:t>
            </a:r>
          </a:p>
          <a:p>
            <a:pPr marL="0" indent="0">
              <a:buNone/>
            </a:pPr>
            <a:r>
              <a:rPr lang="en-US" dirty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Ak rozdelíme celok na 3 rovnaké časti a potom z neho vyberieme jednu časť, dostaneme rovnaké množstvo, ako keby sme celok rozdelili na 6 rovnakých častí a zobrali dve časti.</a:t>
            </a:r>
          </a:p>
          <a:p>
            <a:pPr marL="0" indent="0">
              <a:buNone/>
            </a:pPr>
            <a:r>
              <a:rPr lang="en-US" dirty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Takže:</a:t>
            </a:r>
          </a:p>
          <a:p>
            <a:pPr marL="0" indent="0">
              <a:buNone/>
            </a:pPr>
            <a:r>
              <a:rPr lang="en-US" dirty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1/3 = 2/6</a:t>
            </a:r>
          </a:p>
          <a:p>
            <a:pPr marL="0" indent="0">
              <a:buNone/>
            </a:pPr>
            <a:r>
              <a:rPr lang="en-US" dirty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Podľa toho, čo bolo uvedené, môžeme napísať:</a:t>
            </a:r>
          </a:p>
          <a:p>
            <a:pPr marL="0" indent="0">
              <a:buNone/>
            </a:pPr>
            <a:r>
              <a:rPr lang="en-US" dirty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2/5 = 4/10</a:t>
            </a:r>
          </a:p>
          <a:p>
            <a:pPr marL="0" indent="0">
              <a:buNone/>
            </a:pPr>
            <a:r>
              <a:rPr lang="en-US" dirty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5/3 = 12/20</a:t>
            </a:r>
          </a:p>
          <a:p>
            <a:pPr marL="0" indent="0">
              <a:buNone/>
            </a:pPr>
            <a:r>
              <a:rPr lang="en-US" dirty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2/3 = 4/6 = 6/9 = ... = 24/36 = ...</a:t>
            </a:r>
            <a:endParaRPr lang="ro-RO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39988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2CC22D-F32E-F01D-172C-33672455DB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5923" y="879580"/>
            <a:ext cx="8229600" cy="4525963"/>
          </a:xfrm>
        </p:spPr>
        <p:txBody>
          <a:bodyPr>
            <a:normAutofit fontScale="85000" lnSpcReduction="20000"/>
          </a:bodyPr>
          <a:lstStyle/>
          <a:p>
            <a:pPr marL="0" marR="35719" indent="0" algn="just">
              <a:lnSpc>
                <a:spcPct val="107000"/>
              </a:lnSpc>
              <a:spcBef>
                <a:spcPts val="1080"/>
              </a:spcBef>
              <a:spcAft>
                <a:spcPts val="675"/>
              </a:spcAft>
              <a:buNone/>
            </a:pPr>
            <a:r>
              <a:rPr lang="en-US" b="1" dirty="0">
                <a:solidFill>
                  <a:srgbClr val="1F4D78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Zosilnenie a zjednodušenie zlomku:</a:t>
            </a:r>
          </a:p>
          <a:p>
            <a:pPr marL="35719" marR="35719" algn="just">
              <a:lnSpc>
                <a:spcPct val="107000"/>
              </a:lnSpc>
              <a:spcBef>
                <a:spcPts val="1080"/>
              </a:spcBef>
              <a:spcAft>
                <a:spcPts val="675"/>
              </a:spcAft>
            </a:pPr>
            <a:r>
              <a:rPr lang="en-US" dirty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Ak čitateľ a menovateľ zlomku A sú násobkami čitateľa a menovateľa iného zlomku B, hovoríme, že zlomok A vznikol vynásobením zlomku B.</a:t>
            </a:r>
          </a:p>
          <a:p>
            <a:pPr marL="35719" marR="35719" algn="just">
              <a:lnSpc>
                <a:spcPct val="107000"/>
              </a:lnSpc>
              <a:spcBef>
                <a:spcPts val="1080"/>
              </a:spcBef>
              <a:spcAft>
                <a:spcPts val="675"/>
              </a:spcAft>
            </a:pPr>
            <a:r>
              <a:rPr lang="en-US" dirty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Napríklad: 8/9 = (8 × 5) / (9 × 5) = 40/45</a:t>
            </a:r>
          </a:p>
          <a:p>
            <a:pPr marL="35719" marR="35719" algn="just">
              <a:lnSpc>
                <a:spcPct val="107000"/>
              </a:lnSpc>
              <a:spcBef>
                <a:spcPts val="1080"/>
              </a:spcBef>
              <a:spcAft>
                <a:spcPts val="675"/>
              </a:spcAft>
            </a:pPr>
            <a:r>
              <a:rPr lang="en-US" dirty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V tomto prípade hovoríme, že zlomok 40/45 vznikol vynásobením zlomku 8/9 - presnejšie vynásobením čitateľa aj menovateľa číslom 5.</a:t>
            </a:r>
            <a:endParaRPr lang="ro-RO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2322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7B4BE0-5710-53BD-BBC0-6DAC33FAA2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64359"/>
            <a:ext cx="8229600" cy="4525963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b="1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Násobenie zlomku </a:t>
            </a:r>
            <a:r>
              <a:rPr lang="en-US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znamená vynásobenie čitateľa aj menovateľa zlomku tým istým nenulovým číslom, pričom táto operácia vytvára ekvivalentný zlomok: a/b = (a × c) / (b × c)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endParaRPr lang="en-US" b="1" dirty="0">
              <a:solidFill>
                <a:schemeClr val="tx1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Opačná operácia zosilnenia sa nazýva zjednodušenie.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en-US" dirty="0">
              <a:solidFill>
                <a:schemeClr val="tx1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b="1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Zjednodušenie </a:t>
            </a:r>
            <a:r>
              <a:rPr lang="en-US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znamená vydelenie čitateľa aj menovateľa zlomku tým istým nenulovým číslom, pričom táto operácia vytvára ekvivalentný zlomok: a/b = (a : c) / (b : c)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endParaRPr lang="en-US" b="1" dirty="0">
              <a:solidFill>
                <a:schemeClr val="tx1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Operácia: 2/7 = (2 × 3) / (7 × 3) = 6/21 predstavuje zľava doprava zosilnenie a sprava doľava zjednodušenie.</a:t>
            </a:r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51597928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CC230D-01D6-F219-D02E-5E519AF463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024915"/>
            <a:ext cx="8229600" cy="4525963"/>
          </a:xfrm>
        </p:spPr>
        <p:txBody>
          <a:bodyPr>
            <a:normAutofit fontScale="70000" lnSpcReduction="20000"/>
          </a:bodyPr>
          <a:lstStyle/>
          <a:p>
            <a:pPr marL="0" marR="35719" indent="0" algn="just">
              <a:lnSpc>
                <a:spcPct val="107000"/>
              </a:lnSpc>
              <a:spcBef>
                <a:spcPts val="1080"/>
              </a:spcBef>
              <a:spcAft>
                <a:spcPts val="675"/>
              </a:spcAft>
              <a:buNone/>
            </a:pPr>
            <a:r>
              <a:rPr lang="en-US" b="1" dirty="0">
                <a:solidFill>
                  <a:srgbClr val="1F4D78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Ktoré zlomky sa dajú zjednodušiť? Neredukovateľné zlomky.</a:t>
            </a:r>
          </a:p>
          <a:p>
            <a:pPr marL="35719" marR="35719" algn="just">
              <a:lnSpc>
                <a:spcPct val="107000"/>
              </a:lnSpc>
              <a:spcBef>
                <a:spcPts val="1080"/>
              </a:spcBef>
              <a:spcAft>
                <a:spcPts val="675"/>
              </a:spcAft>
            </a:pPr>
            <a:r>
              <a:rPr lang="en-US" dirty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Obyčajný zlomok, ktorého čitateľ a menovateľ sú dvojciferné čísla (ich jediným spoločným činiteľom je 1), sa nazýva neredukovateľný zlomok a nemožno ho zjednodušiť.</a:t>
            </a:r>
          </a:p>
          <a:p>
            <a:pPr marL="35719" marR="35719" algn="just">
              <a:lnSpc>
                <a:spcPct val="107000"/>
              </a:lnSpc>
              <a:spcBef>
                <a:spcPts val="1080"/>
              </a:spcBef>
              <a:spcAft>
                <a:spcPts val="675"/>
              </a:spcAft>
            </a:pPr>
            <a:r>
              <a:rPr lang="en-US" dirty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Zlomok 4/16 nie je neredukovateľný a možno ho zjednodušiť, pretože 4 aj 16 sú deliteľné 4.</a:t>
            </a:r>
          </a:p>
          <a:p>
            <a:pPr marL="35719" marR="35719" algn="just">
              <a:lnSpc>
                <a:spcPct val="107000"/>
              </a:lnSpc>
              <a:spcBef>
                <a:spcPts val="1080"/>
              </a:spcBef>
              <a:spcAft>
                <a:spcPts val="675"/>
              </a:spcAft>
            </a:pPr>
            <a:r>
              <a:rPr lang="en-US" dirty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Naopak, zlomok 4/5 je neredukovateľný a nemožno ho zjednodušiť, pretože jediným spoločným činiteľom 4 a 5 je 1.</a:t>
            </a:r>
          </a:p>
          <a:p>
            <a:pPr marL="35719" marR="35719" algn="just">
              <a:lnSpc>
                <a:spcPct val="107000"/>
              </a:lnSpc>
              <a:spcBef>
                <a:spcPts val="1080"/>
              </a:spcBef>
              <a:spcAft>
                <a:spcPts val="675"/>
              </a:spcAft>
            </a:pPr>
            <a:r>
              <a:rPr lang="en-US" dirty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Na záver možno konštatovať, že každý zlomok, v ktorého menovateli a čitateli sa nachádzajú spoločné činitele iné ako 1, možno zjednodušiť, to znamená, že čísla nie sú rovnorodé.</a:t>
            </a:r>
            <a:endParaRPr lang="ro-RO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176547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D95FE3-F1D6-4AA4-C98D-86FC790D94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8199" y="1499077"/>
            <a:ext cx="8229600" cy="3678485"/>
          </a:xfrm>
        </p:spPr>
        <p:txBody>
          <a:bodyPr/>
          <a:lstStyle/>
          <a:p>
            <a:pPr algn="ctr"/>
            <a:r>
              <a:rPr lang="en-US" sz="2400" b="1" i="1" kern="1400" spc="-38" dirty="0"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Naučte sa zjednodušovať zlomky na ekvivalentné tvary. Neredukovateľné zlomky. Spoločné prvočinitele. Najväčší spoločný deliteľ, CMMDC. Príklady</a:t>
            </a:r>
          </a:p>
          <a:p>
            <a:pPr algn="ctr"/>
            <a:endParaRPr lang="en-US" sz="2400" b="1" i="1" kern="1400" spc="-38" dirty="0">
              <a:latin typeface="Calibri Light" panose="020F03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2400" b="1" i="1" kern="1400" spc="-38" dirty="0"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Zjednodušovanie zlomkov. Ekvivalentné zlomky</a:t>
            </a:r>
          </a:p>
          <a:p>
            <a:pPr algn="ctr"/>
            <a:r>
              <a:rPr lang="en-US" sz="2400" b="1" i="1" kern="1400" spc="-38" dirty="0"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Učme sa na príklade, zjednodušme si zlomok: 12/16</a:t>
            </a:r>
            <a:endParaRPr lang="ro-RO" sz="2400" dirty="0"/>
          </a:p>
        </p:txBody>
      </p:sp>
    </p:spTree>
    <p:extLst>
      <p:ext uri="{BB962C8B-B14F-4D97-AF65-F5344CB8AC3E}">
        <p14:creationId xmlns:p14="http://schemas.microsoft.com/office/powerpoint/2010/main" val="77448448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AEFA0D-AE97-ED7B-51E9-775EF7AFB3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055193"/>
            <a:ext cx="8229600" cy="4752155"/>
          </a:xfrm>
        </p:spPr>
        <p:txBody>
          <a:bodyPr>
            <a:normAutofit fontScale="70000" lnSpcReduction="20000"/>
          </a:bodyPr>
          <a:lstStyle/>
          <a:p>
            <a:pPr marL="108585" marR="108585" algn="just">
              <a:lnSpc>
                <a:spcPct val="110000"/>
              </a:lnSpc>
              <a:spcBef>
                <a:spcPts val="0"/>
              </a:spcBef>
            </a:pPr>
            <a:r>
              <a:rPr lang="en-US" b="1" dirty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Čitateľ zlomku. </a:t>
            </a:r>
            <a:r>
              <a:rPr lang="en-US" dirty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Číslo nad zlomkovou čiarou, 12, sa nazýva čitateľ zlomku.</a:t>
            </a:r>
          </a:p>
          <a:p>
            <a:pPr marL="108585" marR="108585" algn="just">
              <a:lnSpc>
                <a:spcPct val="110000"/>
              </a:lnSpc>
              <a:spcBef>
                <a:spcPts val="0"/>
              </a:spcBef>
            </a:pPr>
            <a:r>
              <a:rPr lang="en-US" b="1" dirty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Menovateľ zlomku. </a:t>
            </a:r>
            <a:r>
              <a:rPr lang="en-US" dirty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Číslo pod zlomkovou čiarou, 16, sa nazýva menovateľ zlomku.</a:t>
            </a:r>
          </a:p>
          <a:p>
            <a:pPr marL="108585" marR="108585" algn="just">
              <a:lnSpc>
                <a:spcPct val="110000"/>
              </a:lnSpc>
              <a:spcBef>
                <a:spcPts val="0"/>
              </a:spcBef>
            </a:pPr>
            <a:r>
              <a:rPr lang="en-US" b="1" dirty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Hodnota zlomku. </a:t>
            </a:r>
            <a:r>
              <a:rPr lang="en-US" dirty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Zlomok 12/16 nám hovorí, na koľko rovnakých častí je rozdelené číslo nad zlomkovou čiarou: 12 je rozdelené na 16 rovnakých častí. Hodnota zlomku sa teda vypočíta ako: 12 : 16 = 0.75</a:t>
            </a:r>
          </a:p>
          <a:p>
            <a:pPr marL="108585" marR="108585" algn="just">
              <a:lnSpc>
                <a:spcPct val="110000"/>
              </a:lnSpc>
              <a:spcBef>
                <a:spcPts val="0"/>
              </a:spcBef>
            </a:pPr>
            <a:r>
              <a:rPr lang="en-US" dirty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Všimli sme si, že obe čísla, čitateľ aj menovateľ, sú rovnomerne deliteľné číslom 2, takže ich delíme rovnakým číslom, teda 2: 12/16 = (12 : 2)/(16 : 2) = 6/8</a:t>
            </a:r>
          </a:p>
          <a:p>
            <a:pPr marL="108585" marR="108585" algn="just">
              <a:lnSpc>
                <a:spcPct val="110000"/>
              </a:lnSpc>
              <a:spcBef>
                <a:spcPts val="0"/>
              </a:spcBef>
            </a:pPr>
            <a:r>
              <a:rPr lang="en-US" dirty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Hodnota zlomku 6/8 sa vypočíta ako: 6 : 8 = 0.75</a:t>
            </a:r>
          </a:p>
          <a:p>
            <a:pPr marL="108585" marR="108585" algn="just">
              <a:lnSpc>
                <a:spcPct val="110000"/>
              </a:lnSpc>
              <a:spcBef>
                <a:spcPts val="0"/>
              </a:spcBef>
            </a:pPr>
            <a:r>
              <a:rPr lang="en-US" dirty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Všimli sme si, že hodnota zlomku 6/8 sa rovná hodnote zlomku 12/16, t. j. 0,75</a:t>
            </a:r>
            <a:endParaRPr lang="ro-RO" dirty="0">
              <a:solidFill>
                <a:schemeClr val="tx1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657608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69DF27-4F8F-8672-F4C3-0475DA8C7B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76471"/>
            <a:ext cx="8229600" cy="4525963"/>
          </a:xfrm>
        </p:spPr>
        <p:txBody>
          <a:bodyPr>
            <a:normAutofit fontScale="70000" lnSpcReduction="20000"/>
          </a:bodyPr>
          <a:lstStyle/>
          <a:p>
            <a:pPr algn="just">
              <a:lnSpc>
                <a:spcPct val="107000"/>
              </a:lnSpc>
              <a:spcAft>
                <a:spcPts val="600"/>
              </a:spcAft>
            </a:pPr>
            <a:r>
              <a:rPr lang="en-US" b="1" dirty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Spoločný deliteľ. </a:t>
            </a:r>
            <a:r>
              <a:rPr lang="en-US" dirty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Číslo 2, na ktoré sa delili dve čísla tvoriace zlomok, sa nazýva spoločný deliteľ čitateľa a menovateľa.</a:t>
            </a:r>
          </a:p>
          <a:p>
            <a:pPr algn="just">
              <a:lnSpc>
                <a:spcPct val="107000"/>
              </a:lnSpc>
              <a:spcAft>
                <a:spcPts val="600"/>
              </a:spcAft>
            </a:pPr>
            <a:r>
              <a:rPr lang="en-US" dirty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Zjednodušený zlomok má teraz čitateľa rovného 6 a menovateľa rovného 8.</a:t>
            </a:r>
          </a:p>
          <a:p>
            <a:pPr algn="just">
              <a:lnSpc>
                <a:spcPct val="107000"/>
              </a:lnSpc>
              <a:spcAft>
                <a:spcPts val="600"/>
              </a:spcAft>
            </a:pPr>
            <a:r>
              <a:rPr lang="en-US" dirty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Ďalej si všimneme, že dve nové čísla, nový čitateľ a nový menovateľ, 6 a 8, sú opäť rovnomerne deliteľné 2 (majú spoločného deliteľa 2), takže čitateľa a menovateľa zlomku opäť delíme 2: 6/8 = (6 : 2)/(8 : 2) = ¾</a:t>
            </a:r>
          </a:p>
          <a:p>
            <a:pPr algn="just">
              <a:lnSpc>
                <a:spcPct val="107000"/>
              </a:lnSpc>
              <a:spcAft>
                <a:spcPts val="600"/>
              </a:spcAft>
            </a:pPr>
            <a:r>
              <a:rPr lang="en-US" dirty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Hodnota podielu 3/4 sa vypočíta ako: 3 : 4 = 0.75</a:t>
            </a:r>
          </a:p>
          <a:p>
            <a:pPr algn="just">
              <a:lnSpc>
                <a:spcPct val="107000"/>
              </a:lnSpc>
              <a:spcAft>
                <a:spcPts val="600"/>
              </a:spcAft>
            </a:pPr>
            <a:r>
              <a:rPr lang="en-US" dirty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Získaný nový zlomok 3/4 je teda zjednodušený zlomok, ktorý zodpovedá zlomkom 12/16 a 6/8</a:t>
            </a:r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32408005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1521E3-6894-289A-3767-E7FD98534C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5203" y="1636535"/>
            <a:ext cx="7621009" cy="3165580"/>
          </a:xfrm>
        </p:spPr>
        <p:txBody>
          <a:bodyPr/>
          <a:lstStyle/>
          <a:p>
            <a:pPr algn="just"/>
            <a:r>
              <a:rPr lang="en-US" sz="2400" b="1" dirty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Neredukovateľná frakcia. </a:t>
            </a:r>
            <a:r>
              <a:rPr lang="en-US" sz="2400" dirty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Okrem toho sa zlomok 3/4 nazýva neredukovateľný zlomok, to znamená, že sa už nedá zjednodušiť, je v najjednoduchšom tvare, čísla 3 a 4, čitateľ a menovateľ zlomku, sú koprimárne čísla (prvočísla medzi sebou), takže nemajú okrem 1 žiadneho spoločného deliteľa.</a:t>
            </a:r>
            <a:endParaRPr lang="ro-RO" sz="2400" dirty="0"/>
          </a:p>
        </p:txBody>
      </p:sp>
    </p:spTree>
    <p:extLst>
      <p:ext uri="{BB962C8B-B14F-4D97-AF65-F5344CB8AC3E}">
        <p14:creationId xmlns:p14="http://schemas.microsoft.com/office/powerpoint/2010/main" val="86697197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36FE6C-CEF7-E86F-435B-31C08E321F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055194"/>
            <a:ext cx="8229600" cy="4525963"/>
          </a:xfrm>
        </p:spPr>
        <p:txBody>
          <a:bodyPr>
            <a:normAutofit fontScale="55000" lnSpcReduction="20000"/>
          </a:bodyPr>
          <a:lstStyle/>
          <a:p>
            <a:pPr marL="0" marR="35719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b="1" dirty="0">
                <a:solidFill>
                  <a:srgbClr val="1F4D78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Ako zjednodušíme zlomok 12/16 na najjednoduchší neredukovateľný tvar?</a:t>
            </a:r>
          </a:p>
          <a:p>
            <a:pPr marL="0" marR="35719" indent="0" algn="just">
              <a:lnSpc>
                <a:spcPct val="120000"/>
              </a:lnSpc>
              <a:spcBef>
                <a:spcPts val="0"/>
              </a:spcBef>
              <a:buNone/>
            </a:pPr>
            <a:endParaRPr lang="en-US" b="1" dirty="0">
              <a:solidFill>
                <a:srgbClr val="1F4D78"/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5719" marR="35719" algn="just">
              <a:lnSpc>
                <a:spcPct val="120000"/>
              </a:lnSpc>
              <a:spcBef>
                <a:spcPts val="0"/>
              </a:spcBef>
            </a:pPr>
            <a:r>
              <a:rPr lang="en-US" dirty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Najväčší spoločný deliteľ, CMMDC. Ak chceme zlomok zjednodušiť na jeho najjednoduchší, neredukovateľný tvar, musíme čitateľa aj menovateľa zlomku vydeliť ich najväčším spoločným deliteľom, </a:t>
            </a:r>
            <a:r>
              <a:rPr lang="en-US" dirty="0" err="1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cmdc </a:t>
            </a:r>
            <a:r>
              <a:rPr lang="en-US" dirty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(12; 16).</a:t>
            </a:r>
          </a:p>
          <a:p>
            <a:pPr marL="0" marR="35719" indent="0" algn="just">
              <a:lnSpc>
                <a:spcPct val="120000"/>
              </a:lnSpc>
              <a:spcBef>
                <a:spcPts val="0"/>
              </a:spcBef>
              <a:buNone/>
            </a:pPr>
            <a:endParaRPr lang="en-US" dirty="0">
              <a:solidFill>
                <a:schemeClr val="tx1"/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35719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b="1" dirty="0">
                <a:solidFill>
                  <a:srgbClr val="0070C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1) Rozklad na prvočinitele. </a:t>
            </a:r>
          </a:p>
          <a:p>
            <a:pPr marL="35719" marR="35719" algn="just">
              <a:lnSpc>
                <a:spcPct val="120000"/>
              </a:lnSpc>
              <a:spcBef>
                <a:spcPts val="0"/>
              </a:spcBef>
            </a:pPr>
            <a:r>
              <a:rPr lang="en-US" dirty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Jedným zo spôsobov výpočtu </a:t>
            </a:r>
            <a:r>
              <a:rPr lang="en-US" dirty="0" err="1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cmmdc </a:t>
            </a:r>
            <a:r>
              <a:rPr lang="en-US" dirty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je vynásobiť dve čísla prvočíslami a potom vynásobiť spoločné prvočísla na najnižšie mocniny, pozri nižšie.</a:t>
            </a:r>
          </a:p>
          <a:p>
            <a:pPr marL="35719" marR="35719" algn="just">
              <a:lnSpc>
                <a:spcPct val="120000"/>
              </a:lnSpc>
              <a:spcBef>
                <a:spcPts val="0"/>
              </a:spcBef>
            </a:pPr>
            <a:r>
              <a:rPr lang="en-US" dirty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Čitateľ a menovateľ rozložený na súčiny prvočísel:</a:t>
            </a:r>
          </a:p>
          <a:p>
            <a:pPr marL="35719" marR="35719" algn="just">
              <a:lnSpc>
                <a:spcPct val="120000"/>
              </a:lnSpc>
              <a:spcBef>
                <a:spcPts val="0"/>
              </a:spcBef>
            </a:pPr>
            <a:r>
              <a:rPr lang="en-US" dirty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12 = 2 × 2 × 3 = 22 × 3</a:t>
            </a:r>
          </a:p>
          <a:p>
            <a:pPr marL="35719" marR="35719" algn="just">
              <a:lnSpc>
                <a:spcPct val="120000"/>
              </a:lnSpc>
              <a:spcBef>
                <a:spcPts val="0"/>
              </a:spcBef>
            </a:pPr>
            <a:r>
              <a:rPr lang="en-US" dirty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16 = 2 × 2 × 2 × 2 = 24</a:t>
            </a:r>
          </a:p>
          <a:p>
            <a:pPr marL="35719" marR="35719" algn="just">
              <a:lnSpc>
                <a:spcPct val="120000"/>
              </a:lnSpc>
              <a:spcBef>
                <a:spcPts val="0"/>
              </a:spcBef>
            </a:pPr>
            <a:r>
              <a:rPr lang="en-US" dirty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Najväčší spoločný deliteľ CMMDC (12; 16) sa vypočíta vynásobením všetkých spoločných prvočísel (nachádzajúcich sa v čitateli aj menovateli) na ich najnižšie mocniny takto:</a:t>
            </a:r>
          </a:p>
          <a:p>
            <a:pPr marL="35719" marR="35719" algn="just">
              <a:lnSpc>
                <a:spcPct val="120000"/>
              </a:lnSpc>
              <a:spcBef>
                <a:spcPts val="0"/>
              </a:spcBef>
            </a:pPr>
            <a:r>
              <a:rPr lang="en-US" dirty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LCM (12; 16) = (22 × 3; 24) = 22 = 4</a:t>
            </a:r>
            <a:endParaRPr lang="ro-RO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279813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D84D91-255B-4AE1-F784-AD35E7F5D2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236863"/>
            <a:ext cx="8229600" cy="4525963"/>
          </a:xfrm>
        </p:spPr>
        <p:txBody>
          <a:bodyPr/>
          <a:lstStyle/>
          <a:p>
            <a:pPr marL="0" marR="35719" indent="0" algn="just">
              <a:lnSpc>
                <a:spcPct val="107000"/>
              </a:lnSpc>
              <a:spcBef>
                <a:spcPts val="1080"/>
              </a:spcBef>
              <a:spcAft>
                <a:spcPts val="675"/>
              </a:spcAft>
              <a:buNone/>
            </a:pPr>
            <a:r>
              <a:rPr lang="en-US" sz="2000" b="1" dirty="0">
                <a:solidFill>
                  <a:srgbClr val="2E74B5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2) Vypočítajte najmenší spoločný násobok, CMMMC, všetkých menovateľov zlomkov.</a:t>
            </a:r>
          </a:p>
          <a:p>
            <a:pPr marL="35719" marR="35719" algn="just">
              <a:lnSpc>
                <a:spcPct val="107000"/>
              </a:lnSpc>
              <a:spcBef>
                <a:spcPts val="1080"/>
              </a:spcBef>
              <a:spcAft>
                <a:spcPts val="675"/>
              </a:spcAft>
            </a:pPr>
            <a:r>
              <a:rPr lang="en-US" sz="2000" dirty="0">
                <a:solidFill>
                  <a:schemeClr val="tx1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CMMMC bude novým menovateľom porovnávaných ekvivalentných zlomkov.</a:t>
            </a:r>
          </a:p>
          <a:p>
            <a:pPr marL="35719" marR="35719" algn="just">
              <a:lnSpc>
                <a:spcPct val="107000"/>
              </a:lnSpc>
              <a:spcBef>
                <a:spcPts val="1080"/>
              </a:spcBef>
              <a:spcAft>
                <a:spcPts val="675"/>
              </a:spcAft>
            </a:pPr>
            <a:r>
              <a:rPr lang="en-US" sz="2000" dirty="0">
                <a:solidFill>
                  <a:schemeClr val="tx1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Rozdeliť menovatele zlomkov na prvočinitele ako súčiny prvočiniteľov pri zápise exponentu.</a:t>
            </a:r>
          </a:p>
          <a:p>
            <a:pPr marL="35719" marR="35719" algn="just">
              <a:lnSpc>
                <a:spcPct val="107000"/>
              </a:lnSpc>
              <a:spcBef>
                <a:spcPts val="1080"/>
              </a:spcBef>
              <a:spcAft>
                <a:spcPts val="675"/>
              </a:spcAft>
            </a:pPr>
            <a:r>
              <a:rPr lang="en-US" sz="2000" dirty="0">
                <a:solidFill>
                  <a:schemeClr val="tx1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Na výpočet CMMMC vynásobte všetky prvočinitele, ktoré sa vyskytujú v rozklade menovateľa, jednoznačne na najvyššie mocniny.</a:t>
            </a:r>
            <a:endParaRPr lang="ro-RO" sz="2000" dirty="0">
              <a:solidFill>
                <a:schemeClr val="tx1"/>
              </a:solidFill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84489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1035169" y="4061379"/>
            <a:ext cx="19730872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endParaRPr lang="ro-RO" sz="1350"/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748371" y="4818376"/>
            <a:ext cx="17771128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endParaRPr lang="ro-RO" sz="1350"/>
          </a:p>
        </p:txBody>
      </p:sp>
      <p:pic>
        <p:nvPicPr>
          <p:cNvPr id="1025" name="Picture 1" descr="Fraction Vector Art, Icons, and Graphics for Free Download">
            <a:extLst>
              <a:ext uri="{FF2B5EF4-FFF2-40B4-BE49-F238E27FC236}">
                <a16:creationId xmlns:a16="http://schemas.microsoft.com/office/drawing/2014/main" id="{4BBC0C57-A7DA-47C3-0310-3FDB1F69F9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4271" y="1000518"/>
            <a:ext cx="3504396" cy="2102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3">
            <a:extLst>
              <a:ext uri="{FF2B5EF4-FFF2-40B4-BE49-F238E27FC236}">
                <a16:creationId xmlns:a16="http://schemas.microsoft.com/office/drawing/2014/main" id="{390B2558-DD7E-0577-D02A-2CBC6695FFA1}"/>
              </a:ext>
            </a:extLst>
          </p:cNvPr>
          <p:cNvSpPr>
            <a:spLocks noChangeArrowheads="1"/>
          </p:cNvSpPr>
          <p:nvPr/>
        </p:nvSpPr>
        <p:spPr bwMode="auto">
          <a:xfrm>
            <a:off x="-188595" y="2826157"/>
            <a:ext cx="13856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endParaRPr lang="ro-RO" sz="135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441A13E-A085-3ACA-E9E3-4ACEF3963C73}"/>
              </a:ext>
            </a:extLst>
          </p:cNvPr>
          <p:cNvSpPr txBox="1"/>
          <p:nvPr/>
        </p:nvSpPr>
        <p:spPr>
          <a:xfrm>
            <a:off x="931826" y="3433381"/>
            <a:ext cx="6696908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0070C0"/>
                </a:solidFill>
              </a:rPr>
              <a:t>Čo sú to obyčajné zlomky?</a:t>
            </a:r>
          </a:p>
          <a:p>
            <a:endParaRPr lang="en-US" sz="2000" dirty="0">
              <a:solidFill>
                <a:srgbClr val="0070C0"/>
              </a:solidFill>
            </a:endParaRPr>
          </a:p>
          <a:p>
            <a:r>
              <a:rPr lang="en-US" sz="2000" dirty="0"/>
              <a:t>Ak máme rozdeliť 6 jabĺk rovnomerne medzi 3 deti, vykonáme operáciu:</a:t>
            </a:r>
          </a:p>
          <a:p>
            <a:r>
              <a:rPr lang="en-US" sz="2000" dirty="0"/>
              <a:t>6 : 3 = 2</a:t>
            </a:r>
          </a:p>
          <a:p>
            <a:r>
              <a:rPr lang="en-US" sz="2000" dirty="0"/>
              <a:t>Takto vieme, že každé dieťa dostane 2 jablká.</a:t>
            </a:r>
            <a:endParaRPr lang="ro-RO" sz="2000" dirty="0"/>
          </a:p>
        </p:txBody>
      </p:sp>
    </p:spTree>
    <p:extLst>
      <p:ext uri="{BB962C8B-B14F-4D97-AF65-F5344CB8AC3E}">
        <p14:creationId xmlns:p14="http://schemas.microsoft.com/office/powerpoint/2010/main" val="172729518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734104-1F7F-07A3-BE5F-7BE0A92182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166018"/>
            <a:ext cx="8229600" cy="4525963"/>
          </a:xfrm>
        </p:spPr>
        <p:txBody>
          <a:bodyPr>
            <a:normAutofit fontScale="70000" lnSpcReduction="20000"/>
          </a:bodyPr>
          <a:lstStyle/>
          <a:p>
            <a:pPr marL="0" marR="35719" indent="0" algn="just">
              <a:lnSpc>
                <a:spcPct val="107000"/>
              </a:lnSpc>
              <a:spcBef>
                <a:spcPts val="1080"/>
              </a:spcBef>
              <a:spcAft>
                <a:spcPts val="675"/>
              </a:spcAft>
              <a:buNone/>
            </a:pPr>
            <a:r>
              <a:rPr lang="en-US" b="1" dirty="0">
                <a:solidFill>
                  <a:srgbClr val="2E74B5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3) Zlomky priveďte k rovnakému menovateľovi a vynásobte ich.</a:t>
            </a:r>
          </a:p>
          <a:p>
            <a:pPr marL="35719" marR="35719" algn="just">
              <a:lnSpc>
                <a:spcPct val="107000"/>
              </a:lnSpc>
              <a:spcBef>
                <a:spcPts val="1080"/>
              </a:spcBef>
              <a:spcAft>
                <a:spcPts val="675"/>
              </a:spcAft>
            </a:pPr>
            <a:r>
              <a:rPr lang="en-US" b="1" dirty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Násobenie zlomku </a:t>
            </a:r>
            <a:r>
              <a:rPr lang="en-US" dirty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= vynásobenie čitateľa aj menovateľa zlomku tým istým nenulovým číslom, ktoré sa nazýva násobiteľ, aby sa získal ekvivalentný zlomok.</a:t>
            </a:r>
          </a:p>
          <a:p>
            <a:pPr marL="35719" marR="35719" algn="just">
              <a:lnSpc>
                <a:spcPct val="107000"/>
              </a:lnSpc>
              <a:spcBef>
                <a:spcPts val="1080"/>
              </a:spcBef>
              <a:spcAft>
                <a:spcPts val="675"/>
              </a:spcAft>
            </a:pPr>
            <a:r>
              <a:rPr lang="en-US" dirty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Vypočítajte </a:t>
            </a:r>
            <a:r>
              <a:rPr lang="en-US" b="1" dirty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amplifikačný faktor pre </a:t>
            </a:r>
            <a:r>
              <a:rPr lang="en-US" dirty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každú jednotlivú frakciu takto: vydeľte najmenší spoločný násobok CMMMC menovateľom každej jednotlivej frakcie.</a:t>
            </a:r>
          </a:p>
          <a:p>
            <a:pPr marL="35719" marR="35719" algn="just">
              <a:lnSpc>
                <a:spcPct val="107000"/>
              </a:lnSpc>
              <a:spcBef>
                <a:spcPts val="1080"/>
              </a:spcBef>
              <a:spcAft>
                <a:spcPts val="675"/>
              </a:spcAft>
            </a:pPr>
            <a:r>
              <a:rPr lang="en-US" dirty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Zosilnite každý zlomok (vynásobte čitateľa aj menovateľa zlomku) "koeficientom zosilnenia" daného zlomku vypočítaným v predchádzajúcom bode.</a:t>
            </a:r>
          </a:p>
          <a:p>
            <a:pPr marL="35719" marR="35719" algn="just">
              <a:lnSpc>
                <a:spcPct val="107000"/>
              </a:lnSpc>
              <a:spcBef>
                <a:spcPts val="1080"/>
              </a:spcBef>
              <a:spcAft>
                <a:spcPts val="675"/>
              </a:spcAft>
            </a:pPr>
            <a:r>
              <a:rPr lang="en-US" dirty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Zosilnením sa hodnota zlomku nezmení, iba sa získa ekvivalentný zlomok</a:t>
            </a:r>
            <a:endParaRPr lang="ro-RO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027872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15CA1E-553D-8114-258D-D2490768AA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891691"/>
            <a:ext cx="8229600" cy="4525963"/>
          </a:xfrm>
        </p:spPr>
        <p:txBody>
          <a:bodyPr>
            <a:noAutofit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600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Frakcia 45/75: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600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Rozložte čitateľa a menovateľa na súčin prvočísel v exponenciálnom zápise: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600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45 = 32 × 5;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600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75 = 3 × 52;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600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Vypočítajte najväčšieho spoločného deliteľa, CMMDC, čitateľa a menovateľa zlomku, vynásobte všetky ich spoločné prvočísla na najnižšie mocniny: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600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CMMDC (45; 75) = CMMDC (32 × 5; 3 × 52) = 3 × 5;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600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Čitateľa aj menovateľa vydeľte najväčším spoločným deliteľom, CMMDC: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600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45/75 = (32 × 5) / (3 × 52) = ((32 × 5) : (3 × 5)) / ((3 × 52) : (3 × 5)) = 3/5.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600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Zjednodušené zlomky sú: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600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16/24 = 2/3;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600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45/75 = 3/5.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600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Zjednodušené zlomky sú zlomky ekvivalentné pôvodným zlomkom, pričom každý z nich má rovnakú hodnotu ako pôvodný zlomok.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600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16/24 ≈ 0.67; 2/3 ≈ 0.67;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600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45/75 = 0.6; 3/5 = 0.6;</a:t>
            </a:r>
            <a:endParaRPr lang="ro-RO" sz="16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556813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3760A0-13BC-A637-333E-3515A62B3B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024916"/>
            <a:ext cx="8229600" cy="4525963"/>
          </a:xfrm>
        </p:spPr>
        <p:txBody>
          <a:bodyPr/>
          <a:lstStyle/>
          <a:p>
            <a:pPr marL="0" marR="35719" indent="0" algn="just">
              <a:spcBef>
                <a:spcPts val="0"/>
              </a:spcBef>
              <a:buNone/>
            </a:pPr>
            <a:r>
              <a:rPr lang="en-US" sz="2000" b="1" dirty="0">
                <a:solidFill>
                  <a:srgbClr val="2E74B5"/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2) Vypočítame najmenší spoločný násobok, CMMMC, všetkých menovateľov zjednodušených zlomkov.</a:t>
            </a:r>
          </a:p>
          <a:p>
            <a:pPr marL="0" marR="35719" indent="0" algn="just">
              <a:spcBef>
                <a:spcPts val="0"/>
              </a:spcBef>
              <a:buNone/>
            </a:pPr>
            <a:endParaRPr lang="en-US" sz="2000" b="1" dirty="0">
              <a:solidFill>
                <a:srgbClr val="2E74B5"/>
              </a:solidFill>
              <a:effectLst/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35719" indent="0" algn="just">
              <a:spcBef>
                <a:spcPts val="0"/>
              </a:spcBef>
              <a:buNone/>
            </a:pPr>
            <a:r>
              <a:rPr lang="en-US" sz="2000" dirty="0">
                <a:solidFill>
                  <a:schemeClr val="tx1"/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CMMMC bude novým menovateľom porovnávaných ekvivalentných zlomkov.</a:t>
            </a:r>
          </a:p>
          <a:p>
            <a:pPr marL="0" marR="35719" indent="0" algn="just">
              <a:spcBef>
                <a:spcPts val="0"/>
              </a:spcBef>
              <a:buNone/>
            </a:pPr>
            <a:r>
              <a:rPr lang="en-US" sz="2000" dirty="0">
                <a:solidFill>
                  <a:schemeClr val="tx1"/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Na výpočet CMMMC vynásobíme menovatele zlomkov ako súčiny prvočiniteľov v exponenciálnom zápise a potom všetky ich prvočinitele jednoznačne vynásobíme na ich najvyššie mocniny.</a:t>
            </a:r>
          </a:p>
          <a:p>
            <a:pPr marL="0" marR="35719" indent="0" algn="just">
              <a:spcBef>
                <a:spcPts val="0"/>
              </a:spcBef>
              <a:buNone/>
            </a:pPr>
            <a:r>
              <a:rPr lang="en-US" sz="2000" dirty="0">
                <a:solidFill>
                  <a:schemeClr val="tx1"/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Menovateľom zlomku 2/3 je 3, prvočíslo, ktoré sa nedá rozložiť na ďalšie prvočísla.</a:t>
            </a:r>
          </a:p>
          <a:p>
            <a:pPr marL="0" marR="35719" indent="0" algn="just">
              <a:spcBef>
                <a:spcPts val="0"/>
              </a:spcBef>
              <a:buNone/>
            </a:pPr>
            <a:r>
              <a:rPr lang="en-US" sz="2000" dirty="0">
                <a:solidFill>
                  <a:schemeClr val="tx1"/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Menovateľ zlomku 3/5 je 5, prvočíslo, ktoré sa nedá rozložiť na iné prvočísla.</a:t>
            </a:r>
          </a:p>
          <a:p>
            <a:pPr marL="0" marR="35719" indent="0" algn="just">
              <a:spcBef>
                <a:spcPts val="0"/>
              </a:spcBef>
              <a:buNone/>
            </a:pPr>
            <a:r>
              <a:rPr lang="en-US" sz="2000" dirty="0">
                <a:solidFill>
                  <a:schemeClr val="tx1"/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CMMMC(3, 5) = 3 × 5 = 15.</a:t>
            </a:r>
            <a:endParaRPr lang="ro-RO" sz="2000" dirty="0">
              <a:solidFill>
                <a:schemeClr val="tx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23833677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593D23-D9BB-2D9D-6ACD-954ADD6CAB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649467"/>
            <a:ext cx="8229600" cy="4525963"/>
          </a:xfrm>
        </p:spPr>
        <p:txBody>
          <a:bodyPr>
            <a:noAutofit/>
          </a:bodyPr>
          <a:lstStyle/>
          <a:p>
            <a:pPr marL="0" marR="102394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800" b="1" dirty="0">
                <a:solidFill>
                  <a:srgbClr val="0070C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3) Zlomky privedieme k rovnakému menovateľovi, čím ich zosilníme.</a:t>
            </a:r>
          </a:p>
          <a:p>
            <a:pPr marL="0" marR="102394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400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Násobenie zlomku = vynásobenie čitateľa aj menovateľa zlomku tým istým nenulovým číslom, ktoré sa nazýva násobiteľ, aby sa získal ekvivalentný zlomok.</a:t>
            </a:r>
          </a:p>
          <a:p>
            <a:pPr marL="0" marR="102394" indent="0" algn="just">
              <a:lnSpc>
                <a:spcPct val="120000"/>
              </a:lnSpc>
              <a:spcBef>
                <a:spcPts val="0"/>
              </a:spcBef>
              <a:buNone/>
            </a:pPr>
            <a:endParaRPr lang="en-US" sz="1400" dirty="0">
              <a:solidFill>
                <a:schemeClr val="tx1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102394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400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Faktor zosilnenia vypočítame vydelením najmenšieho spoločného násobku, CMMMC, menovateľom každého zlomku:</a:t>
            </a:r>
          </a:p>
          <a:p>
            <a:pPr marL="0" marR="102394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400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Pre prvý zlomok: 15 : 3 = 5;</a:t>
            </a:r>
          </a:p>
          <a:p>
            <a:pPr marL="0" marR="102394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400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Pre druhý zlomok: 15 : 5 = 3.</a:t>
            </a:r>
          </a:p>
          <a:p>
            <a:pPr marL="0" marR="102394" indent="0" algn="just">
              <a:lnSpc>
                <a:spcPct val="120000"/>
              </a:lnSpc>
              <a:spcBef>
                <a:spcPts val="0"/>
              </a:spcBef>
              <a:buNone/>
            </a:pPr>
            <a:endParaRPr lang="en-US" sz="1400" dirty="0">
              <a:solidFill>
                <a:schemeClr val="tx1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102394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400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Každú frakciu zosilnite jej vlastným "zosilňovacím faktorom" vypočítaným vyššie:</a:t>
            </a:r>
          </a:p>
          <a:p>
            <a:pPr marL="0" marR="102394" indent="0" algn="just">
              <a:lnSpc>
                <a:spcPct val="120000"/>
              </a:lnSpc>
              <a:spcBef>
                <a:spcPts val="0"/>
              </a:spcBef>
              <a:buNone/>
            </a:pPr>
            <a:endParaRPr lang="en-US" sz="1400" dirty="0">
              <a:solidFill>
                <a:schemeClr val="tx1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102394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400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Prvý zlomok je: 2/3 = (5 × 2) / (5 × 3) = 10/15;</a:t>
            </a:r>
          </a:p>
          <a:p>
            <a:pPr marL="0" marR="102394" indent="0" algn="just">
              <a:lnSpc>
                <a:spcPct val="120000"/>
              </a:lnSpc>
              <a:spcBef>
                <a:spcPts val="0"/>
              </a:spcBef>
              <a:buNone/>
            </a:pPr>
            <a:endParaRPr lang="en-US" sz="1400" dirty="0">
              <a:solidFill>
                <a:schemeClr val="tx1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102394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400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Druhý zlomok je: 3/5 = (3 × 3) / (3 × 5) = 9/15;</a:t>
            </a:r>
          </a:p>
          <a:p>
            <a:pPr marL="0" marR="102394" indent="0" algn="just">
              <a:lnSpc>
                <a:spcPct val="120000"/>
              </a:lnSpc>
              <a:spcBef>
                <a:spcPts val="0"/>
              </a:spcBef>
              <a:buNone/>
            </a:pPr>
            <a:endParaRPr lang="en-US" sz="1400" dirty="0">
              <a:solidFill>
                <a:schemeClr val="tx1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102394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400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Podobne ako v prípade zjednodušenia zlomku, ani pri zosilnení sa hodnoty zlomkov nemenia, ale získajú sa len niektoré ekvivalentné zlomky rovnakej hodnoty:</a:t>
            </a:r>
          </a:p>
          <a:p>
            <a:pPr marL="0" marR="102394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400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2/3 ≈ 0.67; 10/15 ≈ 0.67;</a:t>
            </a:r>
          </a:p>
          <a:p>
            <a:pPr marL="0" marR="102394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400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3/5 = 0.6; 9/15 = 0.6.</a:t>
            </a:r>
            <a:endParaRPr lang="ro-RO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7564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F90BEB-62BA-2B71-C78E-2687C04FF4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58303"/>
            <a:ext cx="8229600" cy="4525963"/>
          </a:xfrm>
        </p:spPr>
        <p:txBody>
          <a:bodyPr>
            <a:normAutofit fontScale="62500" lnSpcReduction="20000"/>
          </a:bodyPr>
          <a:lstStyle/>
          <a:p>
            <a:pPr marL="0" marR="35719" indent="0" algn="just">
              <a:lnSpc>
                <a:spcPct val="107000"/>
              </a:lnSpc>
              <a:spcBef>
                <a:spcPts val="1080"/>
              </a:spcBef>
              <a:spcAft>
                <a:spcPts val="675"/>
              </a:spcAft>
              <a:buNone/>
            </a:pPr>
            <a:r>
              <a:rPr lang="en-US" b="1" dirty="0">
                <a:solidFill>
                  <a:srgbClr val="1F4D78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B. Ak chcete sčítať zlomky, ktoré majú rôzne menovatele, musíte zlomky priviesť k rovnakému menovateľovi. Ako to?</a:t>
            </a:r>
          </a:p>
          <a:p>
            <a:pPr marL="0" marR="35719" indent="0" algn="just">
              <a:lnSpc>
                <a:spcPct val="107000"/>
              </a:lnSpc>
              <a:spcBef>
                <a:spcPts val="1080"/>
              </a:spcBef>
              <a:spcAft>
                <a:spcPts val="675"/>
              </a:spcAft>
              <a:buNone/>
            </a:pPr>
            <a:r>
              <a:rPr lang="en-US" b="1" dirty="0">
                <a:solidFill>
                  <a:srgbClr val="0070C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1. Zjednodušte zlomky na ich najjednoduchší ekvivalentný tvar:</a:t>
            </a:r>
          </a:p>
          <a:p>
            <a:pPr marL="0" marR="35719" indent="0" algn="just">
              <a:lnSpc>
                <a:spcPct val="107000"/>
              </a:lnSpc>
              <a:spcBef>
                <a:spcPts val="1080"/>
              </a:spcBef>
              <a:spcAft>
                <a:spcPts val="675"/>
              </a:spcAft>
              <a:buNone/>
            </a:pPr>
            <a:r>
              <a:rPr lang="en-US" dirty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Vynásobte čitateľa aj menovateľa každého zlomku na prvočísla.</a:t>
            </a:r>
          </a:p>
          <a:p>
            <a:pPr marL="0" marR="35719" indent="0" algn="just">
              <a:lnSpc>
                <a:spcPct val="107000"/>
              </a:lnSpc>
              <a:spcBef>
                <a:spcPts val="1080"/>
              </a:spcBef>
              <a:spcAft>
                <a:spcPts val="675"/>
              </a:spcAft>
              <a:buNone/>
            </a:pPr>
            <a:r>
              <a:rPr lang="en-US" dirty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Vypočítajte CMMDC, najväčší spoločný deliteľ čitateľa a menovateľa každého zlomku.</a:t>
            </a:r>
          </a:p>
          <a:p>
            <a:pPr marL="0" marR="35719" indent="0" algn="just">
              <a:lnSpc>
                <a:spcPct val="107000"/>
              </a:lnSpc>
              <a:spcBef>
                <a:spcPts val="1080"/>
              </a:spcBef>
              <a:spcAft>
                <a:spcPts val="675"/>
              </a:spcAft>
              <a:buNone/>
            </a:pPr>
            <a:r>
              <a:rPr lang="en-US" dirty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CMMDC sa získa ako súčin všetkých spoločných prvočísel čitateľa a menovateľa na najnižšie mocniny.</a:t>
            </a:r>
          </a:p>
          <a:p>
            <a:pPr marL="0" marR="35719" indent="0" algn="just">
              <a:lnSpc>
                <a:spcPct val="107000"/>
              </a:lnSpc>
              <a:spcBef>
                <a:spcPts val="1080"/>
              </a:spcBef>
              <a:spcAft>
                <a:spcPts val="675"/>
              </a:spcAft>
              <a:buNone/>
            </a:pPr>
            <a:r>
              <a:rPr lang="en-US" dirty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Potom vydelí čitateľa aj menovateľa najväčším spoločným deliteľom, </a:t>
            </a:r>
            <a:r>
              <a:rPr lang="en-US" dirty="0" err="1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cmmdc </a:t>
            </a:r>
            <a:r>
              <a:rPr lang="en-US" dirty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- po tejto operácii sa zlomok zjednoduší na najjednoduchší ekvivalentný tvar.</a:t>
            </a:r>
            <a:endParaRPr lang="ro-RO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257629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7ECFFF-8186-14C6-E942-C61B88803B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067304"/>
            <a:ext cx="8229600" cy="4525963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dirty="0"/>
              <a:t>Príklad sčítania zlomkov s rôznymi menovateľmi s vysvetlením</a:t>
            </a:r>
          </a:p>
          <a:p>
            <a:pPr marL="0" indent="0">
              <a:buNone/>
            </a:pPr>
            <a:r>
              <a:rPr lang="en-US" dirty="0"/>
              <a:t>6/90 + 16/24 + 30/75 = ?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1. Zjednodušte zlomky na ich najjednoduchší ekvivalentný tvar:</a:t>
            </a:r>
          </a:p>
          <a:p>
            <a:pPr marL="0" indent="0">
              <a:buNone/>
            </a:pPr>
            <a:r>
              <a:rPr lang="en-US" dirty="0"/>
              <a:t>6/90 = (2 × 3) / (2 × 32 × 5) = ((2 × 3) : (2 × 3)) / ((2 × 32 × 5) : (2 × 3)) = 1 / (3 × 5) = 1/15</a:t>
            </a:r>
          </a:p>
          <a:p>
            <a:pPr marL="0" indent="0">
              <a:buNone/>
            </a:pPr>
            <a:r>
              <a:rPr lang="en-US" dirty="0"/>
              <a:t>________________________________________</a:t>
            </a:r>
          </a:p>
          <a:p>
            <a:pPr marL="0" indent="0">
              <a:buNone/>
            </a:pPr>
            <a:r>
              <a:rPr lang="en-US" dirty="0"/>
              <a:t>16/24 = 24 / (23 × 3) = (24 : 23) / ((23 × 3) : 23) = 2/3</a:t>
            </a:r>
          </a:p>
          <a:p>
            <a:pPr marL="0" indent="0">
              <a:buNone/>
            </a:pPr>
            <a:r>
              <a:rPr lang="en-US" dirty="0"/>
              <a:t>________________________________________</a:t>
            </a:r>
          </a:p>
          <a:p>
            <a:pPr marL="0" indent="0">
              <a:buNone/>
            </a:pPr>
            <a:r>
              <a:rPr lang="en-US" dirty="0"/>
              <a:t>30/75 = (2 × 3 × 5) / (3 × 52) = ((2 × 3 × 5) : (3 × 5)) / ((3 × 52) : (3 × 5)) = 2/ 5</a:t>
            </a:r>
          </a:p>
          <a:p>
            <a:pPr marL="0" indent="0">
              <a:buNone/>
            </a:pPr>
            <a:r>
              <a:rPr lang="en-US" dirty="0"/>
              <a:t>________________________________________</a:t>
            </a:r>
          </a:p>
          <a:p>
            <a:pPr marL="0" indent="0">
              <a:buNone/>
            </a:pPr>
            <a:r>
              <a:rPr lang="en-US" dirty="0"/>
              <a:t>Zjednodušené zlomky: 6/90 + 16/24 + 30/75 = 1/15 + 2/3 + 2/5</a:t>
            </a:r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391426985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BFC4E9-901B-3911-AD21-DA69693ED1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94637"/>
            <a:ext cx="8229600" cy="4525963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dirty="0"/>
              <a:t>2. Vypočítajte najmenší spoločný násobok, CMMMC, nových menovateľov zjednodušených zlomkov: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Rozložte nové menovatele zjednodušených zlomkov a vynásobte všetky obsiahnuté jedinečné prvočinitele na ich najvyššie mocniny.</a:t>
            </a:r>
          </a:p>
          <a:p>
            <a:pPr marL="0" indent="0">
              <a:buNone/>
            </a:pPr>
            <a:r>
              <a:rPr lang="en-US" dirty="0"/>
              <a:t>15 = 3 × 5</a:t>
            </a:r>
          </a:p>
          <a:p>
            <a:pPr marL="0" indent="0">
              <a:buNone/>
            </a:pPr>
            <a:r>
              <a:rPr lang="en-US" dirty="0"/>
              <a:t>________________________________________</a:t>
            </a:r>
          </a:p>
          <a:p>
            <a:pPr marL="0" indent="0">
              <a:buNone/>
            </a:pPr>
            <a:r>
              <a:rPr lang="en-US" dirty="0"/>
              <a:t>3 je prvočíslo, nemožno ho rozložiť na iné prvočísla</a:t>
            </a:r>
          </a:p>
          <a:p>
            <a:pPr marL="0" indent="0">
              <a:buNone/>
            </a:pPr>
            <a:r>
              <a:rPr lang="en-US" dirty="0"/>
              <a:t>________________________________________</a:t>
            </a:r>
          </a:p>
          <a:p>
            <a:pPr marL="0" indent="0">
              <a:buNone/>
            </a:pPr>
            <a:r>
              <a:rPr lang="en-US" dirty="0"/>
              <a:t>5 je prvočíslo, nemožno ho rozložiť na ďalšie prvočinitele</a:t>
            </a:r>
          </a:p>
          <a:p>
            <a:pPr marL="0" indent="0">
              <a:buNone/>
            </a:pPr>
            <a:r>
              <a:rPr lang="en-US" dirty="0"/>
              <a:t>________________________________________</a:t>
            </a:r>
          </a:p>
          <a:p>
            <a:pPr marL="0" indent="0">
              <a:buNone/>
            </a:pPr>
            <a:r>
              <a:rPr lang="en-US" dirty="0"/>
              <a:t>CMMMC (15, 3, 5) = CMMMC (3 × 5, 3, 5) = 3 × 5 = 15</a:t>
            </a:r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200055357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CAC2AC-DA36-A7D4-9D8D-361E1EDAF9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758467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/>
              <a:t>3. Vypočítajte amplifikačný faktor každej frakcie:</a:t>
            </a:r>
          </a:p>
          <a:p>
            <a:pPr marL="0" indent="0">
              <a:buNone/>
            </a:pPr>
            <a:r>
              <a:rPr lang="en-US" sz="2400" dirty="0"/>
              <a:t>Vydelte najmenší spoločný násobok, CMMMC, menovateľom každého zlomku.</a:t>
            </a:r>
          </a:p>
          <a:p>
            <a:pPr marL="0" indent="0">
              <a:buNone/>
            </a:pPr>
            <a:r>
              <a:rPr lang="en-US" sz="2400" dirty="0"/>
              <a:t>Pre prvý zlomok: 15 : 15 = 1</a:t>
            </a:r>
          </a:p>
          <a:p>
            <a:pPr marL="0" indent="0">
              <a:buNone/>
            </a:pPr>
            <a:r>
              <a:rPr lang="en-US" sz="2400" dirty="0"/>
              <a:t>________________________________________</a:t>
            </a:r>
          </a:p>
          <a:p>
            <a:pPr marL="0" indent="0">
              <a:buNone/>
            </a:pPr>
            <a:r>
              <a:rPr lang="en-US" sz="2400" dirty="0"/>
              <a:t>Pre druhý zlomok: 15 : 3 = 5</a:t>
            </a:r>
          </a:p>
          <a:p>
            <a:pPr marL="0" indent="0">
              <a:buNone/>
            </a:pPr>
            <a:r>
              <a:rPr lang="en-US" sz="2400" dirty="0"/>
              <a:t>________________________________________</a:t>
            </a:r>
          </a:p>
          <a:p>
            <a:pPr marL="0" indent="0">
              <a:buNone/>
            </a:pPr>
            <a:r>
              <a:rPr lang="en-US" sz="2400" dirty="0"/>
              <a:t>Pre tretí zlomok: 15 : 5 = 3</a:t>
            </a:r>
            <a:endParaRPr lang="ro-RO" sz="2400" dirty="0"/>
          </a:p>
        </p:txBody>
      </p:sp>
    </p:spTree>
    <p:extLst>
      <p:ext uri="{BB962C8B-B14F-4D97-AF65-F5344CB8AC3E}">
        <p14:creationId xmlns:p14="http://schemas.microsoft.com/office/powerpoint/2010/main" val="381882657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8DB412-9D6D-67A0-4D07-977C4EC029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043082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/>
              <a:t>4. Zosilnite každú frakciu:</a:t>
            </a:r>
          </a:p>
          <a:p>
            <a:pPr marL="0" indent="0">
              <a:buNone/>
            </a:pPr>
            <a:r>
              <a:rPr lang="en-US" sz="2400" dirty="0"/>
              <a:t>Vynásobte čitateľa a menovateľa každého zlomku jeho vlastným "faktorom zväčšenia".</a:t>
            </a:r>
          </a:p>
          <a:p>
            <a:pPr marL="0" indent="0">
              <a:buNone/>
            </a:pPr>
            <a:r>
              <a:rPr lang="en-US" sz="2400" dirty="0"/>
              <a:t>- Prvý zlomok zostáva nezmenený: 1/15 = (1 × 1)/(1 × 15) = 1/15</a:t>
            </a:r>
          </a:p>
          <a:p>
            <a:pPr marL="0" indent="0">
              <a:buNone/>
            </a:pPr>
            <a:r>
              <a:rPr lang="en-US" sz="2400" dirty="0"/>
              <a:t>________________________________________</a:t>
            </a:r>
          </a:p>
          <a:p>
            <a:pPr marL="0" indent="0">
              <a:buNone/>
            </a:pPr>
            <a:r>
              <a:rPr lang="en-US" sz="2400" dirty="0"/>
              <a:t>Druhý zlomok je: 2/3 = (5 × 2)/(5 × 3) = 10/15</a:t>
            </a:r>
          </a:p>
          <a:p>
            <a:pPr marL="0" indent="0">
              <a:buNone/>
            </a:pPr>
            <a:r>
              <a:rPr lang="en-US" sz="2400" dirty="0"/>
              <a:t>________________________________________</a:t>
            </a:r>
          </a:p>
          <a:p>
            <a:pPr marL="0" indent="0">
              <a:buNone/>
            </a:pPr>
            <a:r>
              <a:rPr lang="en-US" sz="2400" dirty="0"/>
              <a:t>Tretí zlomok je: 2/5 = (3 × 2)/(3 × 5) = 6/15</a:t>
            </a:r>
            <a:endParaRPr lang="ro-RO" sz="2400" dirty="0"/>
          </a:p>
        </p:txBody>
      </p:sp>
    </p:spTree>
    <p:extLst>
      <p:ext uri="{BB962C8B-B14F-4D97-AF65-F5344CB8AC3E}">
        <p14:creationId xmlns:p14="http://schemas.microsoft.com/office/powerpoint/2010/main" val="384190302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27F3C9-8FB8-37CF-2498-9E588E431B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28026"/>
            <a:ext cx="8229600" cy="4958046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US" dirty="0"/>
              <a:t>5. Súčet zlomkov:</a:t>
            </a:r>
          </a:p>
          <a:p>
            <a:pPr marL="0" indent="0">
              <a:buNone/>
            </a:pPr>
            <a:r>
              <a:rPr lang="en-US" dirty="0"/>
              <a:t>Jednoducho sčítajte čitateľov zlomkov.</a:t>
            </a:r>
          </a:p>
          <a:p>
            <a:pPr marL="0" indent="0">
              <a:buNone/>
            </a:pPr>
            <a:r>
              <a:rPr lang="en-US" dirty="0"/>
              <a:t>6/90 + 16/24 + 30/75 = 1/15 + 2/3 + 2/5 = 1/15 + 10/15 + 6/15 = (1 + 10 + 6) / 15 = 17/15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6. Výsledný zlomok v prípade potreby zjednodušte.</a:t>
            </a:r>
          </a:p>
          <a:p>
            <a:pPr marL="0" indent="0">
              <a:buNone/>
            </a:pPr>
            <a:r>
              <a:rPr lang="en-US" dirty="0"/>
              <a:t>V tomto prípade nebolo potrebné výsledný zlomok zjednodušovať, pretože čitateľ a menovateľ sú koprimárne čísla (sú navzájom prvočíslami, nemajú spoločných deliteľov).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7. Krok navyše - prepíšte výsledný zlomok:</a:t>
            </a:r>
          </a:p>
          <a:p>
            <a:pPr marL="0" indent="0">
              <a:buNone/>
            </a:pPr>
            <a:r>
              <a:rPr lang="en-US" dirty="0"/>
              <a:t>Keďže výsledný zlomok je </a:t>
            </a:r>
            <a:r>
              <a:rPr lang="en-US" dirty="0" err="1"/>
              <a:t>nadjednotkový, </a:t>
            </a:r>
            <a:r>
              <a:rPr lang="en-US" dirty="0"/>
              <a:t>alebo tiež nazývaný nesprávny zlomok, t. j. absolútna hodnota čitateľa je väčšia ako absolútna hodnota menovateľa, môžeme ho zapísať v tvare zmiešaného zlomku:</a:t>
            </a:r>
          </a:p>
          <a:p>
            <a:pPr marL="0" indent="0">
              <a:buNone/>
            </a:pPr>
            <a:r>
              <a:rPr lang="en-US" b="1" dirty="0">
                <a:solidFill>
                  <a:srgbClr val="0070C0"/>
                </a:solidFill>
              </a:rPr>
              <a:t>17/15 = (15 + 2)/15 = 15/15 + 2/15 = 1 + 2/15 = 1 2/15, čo je jedna celá a dve pätnástiny.</a:t>
            </a:r>
            <a:endParaRPr lang="ro-RO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47896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09694"/>
            <a:ext cx="8229600" cy="4525963"/>
          </a:xfrm>
        </p:spPr>
        <p:txBody>
          <a:bodyPr/>
          <a:lstStyle/>
          <a:p>
            <a:pPr marL="0" marR="108585" indent="0" algn="just">
              <a:lnSpc>
                <a:spcPct val="107000"/>
              </a:lnSpc>
              <a:spcBef>
                <a:spcPts val="855"/>
              </a:spcBef>
              <a:spcAft>
                <a:spcPts val="855"/>
              </a:spcAft>
              <a:buNone/>
            </a:pPr>
            <a:r>
              <a:rPr lang="en-US" sz="2000" dirty="0">
                <a:solidFill>
                  <a:schemeClr val="tx1"/>
                </a:solidFill>
                <a:ea typeface="Times New Roman" panose="02020603050405020304" pitchFamily="18" charset="0"/>
              </a:rPr>
              <a:t>Ak máme rozdeliť 2 jablká rovným dielom medzi 3 deti, potom treba vyriešiť delenie:</a:t>
            </a:r>
          </a:p>
          <a:p>
            <a:pPr marL="0" marR="108585" indent="0" algn="ctr">
              <a:lnSpc>
                <a:spcPct val="107000"/>
              </a:lnSpc>
              <a:spcBef>
                <a:spcPts val="855"/>
              </a:spcBef>
              <a:spcAft>
                <a:spcPts val="855"/>
              </a:spcAft>
              <a:buNone/>
            </a:pPr>
            <a:r>
              <a:rPr lang="en-US" sz="2000" dirty="0">
                <a:solidFill>
                  <a:schemeClr val="tx1"/>
                </a:solidFill>
                <a:ea typeface="Times New Roman" panose="02020603050405020304" pitchFamily="18" charset="0"/>
              </a:rPr>
              <a:t>2 : 3 = ?</a:t>
            </a:r>
          </a:p>
          <a:p>
            <a:pPr marR="108585" algn="just">
              <a:lnSpc>
                <a:spcPct val="107000"/>
              </a:lnSpc>
              <a:spcBef>
                <a:spcPts val="855"/>
              </a:spcBef>
              <a:spcAft>
                <a:spcPts val="855"/>
              </a:spcAft>
            </a:pPr>
            <a:r>
              <a:rPr lang="en-US" sz="2000" dirty="0">
                <a:solidFill>
                  <a:schemeClr val="tx1"/>
                </a:solidFill>
                <a:ea typeface="Times New Roman" panose="02020603050405020304" pitchFamily="18" charset="0"/>
              </a:rPr>
              <a:t>táto operácia nemá riešenie v množine prirodzených čísel;</a:t>
            </a:r>
          </a:p>
          <a:p>
            <a:pPr marR="108585" algn="just">
              <a:lnSpc>
                <a:spcPct val="107000"/>
              </a:lnSpc>
              <a:spcBef>
                <a:spcPts val="855"/>
              </a:spcBef>
              <a:spcAft>
                <a:spcPts val="855"/>
              </a:spcAft>
            </a:pPr>
            <a:r>
              <a:rPr lang="en-US" sz="2000" dirty="0">
                <a:solidFill>
                  <a:schemeClr val="tx1"/>
                </a:solidFill>
                <a:ea typeface="Times New Roman" panose="02020603050405020304" pitchFamily="18" charset="0"/>
              </a:rPr>
              <a:t>budeme však môcť rozdeliť jablká pomocou noža: množstvo jablka pre každé dieťa bude určené pomocou zlomku 2/3;</a:t>
            </a:r>
          </a:p>
          <a:p>
            <a:pPr marR="108585" algn="just">
              <a:lnSpc>
                <a:spcPct val="107000"/>
              </a:lnSpc>
              <a:spcBef>
                <a:spcPts val="855"/>
              </a:spcBef>
              <a:spcAft>
                <a:spcPts val="855"/>
              </a:spcAft>
            </a:pPr>
            <a:r>
              <a:rPr lang="en-US" sz="2000" dirty="0">
                <a:solidFill>
                  <a:schemeClr val="tx1"/>
                </a:solidFill>
                <a:ea typeface="Times New Roman" panose="02020603050405020304" pitchFamily="18" charset="0"/>
              </a:rPr>
              <a:t>všetky podobné prípady vedú k zlomkom.</a:t>
            </a:r>
            <a:endParaRPr lang="ro-RO" sz="2000" dirty="0"/>
          </a:p>
        </p:txBody>
      </p:sp>
    </p:spTree>
    <p:extLst>
      <p:ext uri="{BB962C8B-B14F-4D97-AF65-F5344CB8AC3E}">
        <p14:creationId xmlns:p14="http://schemas.microsoft.com/office/powerpoint/2010/main" val="314453279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475645-DA00-FB7A-4E4C-4DC61BFD6B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03802"/>
            <a:ext cx="8229600" cy="4525963"/>
          </a:xfrm>
        </p:spPr>
        <p:txBody>
          <a:bodyPr>
            <a:normAutofit fontScale="70000" lnSpcReduction="20000"/>
          </a:bodyPr>
          <a:lstStyle/>
          <a:p>
            <a:pPr marL="0" indent="0" algn="ctr">
              <a:buNone/>
            </a:pPr>
            <a:r>
              <a:rPr lang="en-US" sz="2175" b="1" dirty="0">
                <a:solidFill>
                  <a:schemeClr val="accent1">
                    <a:lumMod val="75000"/>
                  </a:schemeClr>
                </a:solidFill>
              </a:rPr>
              <a:t>Naučte sa odčítať zlomky: Učte sa: Teória, kroky, kompletný príklad. Odčítanie zlomkov s rovnakými alebo rôznymi menovateľmi</a:t>
            </a:r>
          </a:p>
          <a:p>
            <a:pPr marL="0" indent="0" algn="ctr">
              <a:buNone/>
            </a:pPr>
            <a:r>
              <a:rPr lang="en-US" sz="2175" b="1" dirty="0">
                <a:solidFill>
                  <a:schemeClr val="accent1">
                    <a:lumMod val="75000"/>
                  </a:schemeClr>
                </a:solidFill>
              </a:rPr>
              <a:t>Vysvetlenie teórie a praktický príklad: odčítanie zlomkov - ako odčítať obyčajné zlomky?</a:t>
            </a:r>
          </a:p>
          <a:p>
            <a:pPr marL="0" indent="0" algn="ctr">
              <a:buNone/>
            </a:pPr>
            <a:endParaRPr lang="en-US" sz="2175" dirty="0"/>
          </a:p>
          <a:p>
            <a:pPr marL="0" indent="0" algn="ctr">
              <a:buNone/>
            </a:pPr>
            <a:endParaRPr lang="en-US" sz="2175" dirty="0"/>
          </a:p>
          <a:p>
            <a:pPr marL="0" indent="0" algn="ctr">
              <a:buNone/>
            </a:pPr>
            <a:r>
              <a:rPr lang="en-US" sz="2175" dirty="0"/>
              <a:t>Pri odčítaní obyčajných zlomkov existujú dva prípady týkajúce sa menovateľov:</a:t>
            </a:r>
          </a:p>
          <a:p>
            <a:pPr marL="0" indent="0">
              <a:buNone/>
            </a:pPr>
            <a:r>
              <a:rPr lang="en-US" sz="2175" dirty="0"/>
              <a:t>- A. zlomky majú rovnaké menovatele;</a:t>
            </a:r>
          </a:p>
          <a:p>
            <a:pPr marL="0" indent="0">
              <a:buNone/>
            </a:pPr>
            <a:r>
              <a:rPr lang="en-US" sz="2175" dirty="0"/>
              <a:t>- B. zlomky majú rôzne menovatele.</a:t>
            </a:r>
          </a:p>
          <a:p>
            <a:pPr marL="0" indent="0">
              <a:buNone/>
            </a:pPr>
            <a:endParaRPr lang="en-US" sz="2175" dirty="0"/>
          </a:p>
          <a:p>
            <a:pPr marL="0" indent="0">
              <a:buNone/>
            </a:pPr>
            <a:r>
              <a:rPr lang="en-US" sz="2600" b="1" dirty="0"/>
              <a:t>A. Ako odčítate obyčajné zlomky, ktoré majú rovnakého menovateľa?</a:t>
            </a:r>
          </a:p>
          <a:p>
            <a:pPr marL="0" indent="0">
              <a:buNone/>
            </a:pPr>
            <a:r>
              <a:rPr lang="en-US" sz="2175" dirty="0"/>
              <a:t>- Jednoducho odčítajte čitateľov zlomkov.</a:t>
            </a:r>
          </a:p>
          <a:p>
            <a:pPr marL="0" indent="0">
              <a:buNone/>
            </a:pPr>
            <a:r>
              <a:rPr lang="en-US" sz="2175" dirty="0"/>
              <a:t>- Menovateľ výsledného zlomku bude rovnaký ako spoločný menovateľ zlomkov.</a:t>
            </a:r>
          </a:p>
          <a:p>
            <a:pPr marL="0" indent="0">
              <a:buNone/>
            </a:pPr>
            <a:r>
              <a:rPr lang="en-US" sz="2175" dirty="0"/>
              <a:t>- Zjednodušte výsledný zlomok.</a:t>
            </a:r>
          </a:p>
          <a:p>
            <a:pPr marL="0" indent="0">
              <a:buNone/>
            </a:pPr>
            <a:r>
              <a:rPr lang="en-US" sz="2175" dirty="0"/>
              <a:t>Príklad odčítania zlomkov, ktoré majú rovnaké menovatele, s vysvetlením</a:t>
            </a:r>
          </a:p>
          <a:p>
            <a:pPr marL="0" indent="0">
              <a:buNone/>
            </a:pPr>
            <a:r>
              <a:rPr lang="en-US" sz="2175" dirty="0"/>
              <a:t>3/18 + 4/18 - 5/18 = (3 + 4 - 5)/18 = 2/18;</a:t>
            </a:r>
          </a:p>
          <a:p>
            <a:pPr marL="0" indent="0">
              <a:buNone/>
            </a:pPr>
            <a:r>
              <a:rPr lang="en-US" sz="2175" dirty="0"/>
              <a:t>- Jednoducho sme odčítali čitateľov zlomkov: 3 + 4 - 5 = 2;</a:t>
            </a:r>
          </a:p>
          <a:p>
            <a:pPr marL="0" indent="0">
              <a:buNone/>
            </a:pPr>
            <a:r>
              <a:rPr lang="en-US" sz="2175" dirty="0"/>
              <a:t>- Menovateľ výsledného zlomku je: 18;</a:t>
            </a:r>
          </a:p>
          <a:p>
            <a:pPr marL="0" indent="0">
              <a:buNone/>
            </a:pPr>
            <a:r>
              <a:rPr lang="en-US" sz="2175" dirty="0"/>
              <a:t>Zjednodušte výsledný zlomok: 2/18 = (2 : 2)/(18 : 2) = 1/9.</a:t>
            </a:r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347750358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BDA60C-CA1A-9101-928B-AD1D108896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76470"/>
            <a:ext cx="8229600" cy="4525963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b="1" dirty="0"/>
              <a:t>B. Ak chcete odčítať zlomky, ktoré majú rôzne menovatele, musíte zlomky priviesť k rovnakému menovateľovi. Ako to?</a:t>
            </a:r>
          </a:p>
          <a:p>
            <a:pPr marL="0" indent="0">
              <a:buNone/>
            </a:pPr>
            <a:endParaRPr lang="en-US" b="1" dirty="0"/>
          </a:p>
          <a:p>
            <a:pPr marL="514350" indent="-514350">
              <a:buAutoNum type="arabicPeriod"/>
            </a:pPr>
            <a:r>
              <a:rPr lang="en-US" dirty="0"/>
              <a:t>Zjednodušte zlomky na ich najjednoduchší ekvivalentný tvar: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- Vynásobte čitateľa aj menovateľa každého zlomku na prvočísla.</a:t>
            </a:r>
          </a:p>
          <a:p>
            <a:pPr marL="0" indent="0">
              <a:buNone/>
            </a:pPr>
            <a:r>
              <a:rPr lang="en-US" dirty="0"/>
              <a:t>- Vypočíta CMMDC, najväčší spoločný deliteľ čitateľa a menovateľa každého zlomku.</a:t>
            </a:r>
          </a:p>
          <a:p>
            <a:pPr marL="0" indent="0">
              <a:buNone/>
            </a:pPr>
            <a:r>
              <a:rPr lang="en-US" dirty="0"/>
              <a:t>- CMMDC sa získa ako súčin všetkých spoločných prvočísel čitateľa a menovateľa vynásobených na najnižšie mocniny.</a:t>
            </a:r>
          </a:p>
          <a:p>
            <a:pPr marL="0" indent="0">
              <a:buNone/>
            </a:pPr>
            <a:r>
              <a:rPr lang="en-US" dirty="0"/>
              <a:t>- Potom vydeľte čitateľa aj menovateľa najväčším spoločným deliteľom, </a:t>
            </a:r>
            <a:r>
              <a:rPr lang="en-US" dirty="0" err="1"/>
              <a:t>cmmdc </a:t>
            </a:r>
            <a:r>
              <a:rPr lang="en-US" dirty="0"/>
              <a:t>- po tejto operácii sa zlomok zjednoduší na najjednoduchší ekvivalentný tvar.</a:t>
            </a:r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331956116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740D38-F82B-E36C-9215-22565B71AE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030971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/>
              <a:t>2. Vypočítajte najmenší spoločný násobok, CMMMC, nových menovateľov zjednodušených zlomkov: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/>
              <a:t>- CMMMC bude spoločným menovateľom pridaných frakcií.</a:t>
            </a:r>
          </a:p>
          <a:p>
            <a:pPr marL="0" indent="0">
              <a:buNone/>
            </a:pPr>
            <a:r>
              <a:rPr lang="en-US" sz="2400" dirty="0"/>
              <a:t>- Vypočítajte všetky nové menovatele zjednodušených zlomkov.</a:t>
            </a:r>
          </a:p>
          <a:p>
            <a:pPr marL="0" indent="0">
              <a:buNone/>
            </a:pPr>
            <a:r>
              <a:rPr lang="en-US" sz="2400" dirty="0"/>
              <a:t>- Najmenší spoločný násobok CMMMC sa získa vynásobením všetkých jedinečných prvočiniteľov, ktoré sa vyskytujú v rozklade menovateľov vynásobených na najvyššie mocniny.</a:t>
            </a:r>
            <a:endParaRPr lang="ro-RO" sz="2400" dirty="0"/>
          </a:p>
        </p:txBody>
      </p:sp>
    </p:spTree>
    <p:extLst>
      <p:ext uri="{BB962C8B-B14F-4D97-AF65-F5344CB8AC3E}">
        <p14:creationId xmlns:p14="http://schemas.microsoft.com/office/powerpoint/2010/main" val="293610696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41AEF0-4AB5-6643-E520-C7DAD71EA9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012804"/>
            <a:ext cx="8229600" cy="4752155"/>
          </a:xfrm>
        </p:spPr>
        <p:txBody>
          <a:bodyPr>
            <a:noAutofit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600" dirty="0">
                <a:solidFill>
                  <a:schemeClr val="tx1"/>
                </a:solidFill>
              </a:rPr>
              <a:t>3. Vypočítajte amplifikačný faktor každej frakcie: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en-US" sz="1600" dirty="0">
              <a:solidFill>
                <a:schemeClr val="tx1"/>
              </a:solidFill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600" dirty="0">
                <a:solidFill>
                  <a:schemeClr val="tx1"/>
                </a:solidFill>
              </a:rPr>
              <a:t>- Násobiteľ je nenulové prirodzené číslo, ktoré sa použije na vynásobenie čitateľa aj menovateľa každého samostatného zlomku, aby sa všetky zlomky dostali k rovnakému spoločnému menovateľovi.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600" dirty="0">
                <a:solidFill>
                  <a:schemeClr val="tx1"/>
                </a:solidFill>
              </a:rPr>
              <a:t>- Vydelí najnižší spoločný násobok CMMMC vypočítaný v predchádzajúcom bode menovateľom každej samostatnej frakcie, čím získa číslo pre každú samostatnú frakciu, ktoré sa nazýva "zosilňovací faktor".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600" dirty="0">
                <a:solidFill>
                  <a:schemeClr val="tx1"/>
                </a:solidFill>
              </a:rPr>
              <a:t>4. Zosilnite každú frakciu: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600" dirty="0">
                <a:solidFill>
                  <a:schemeClr val="tx1"/>
                </a:solidFill>
              </a:rPr>
              <a:t>- Vynásobte čitateľ aj menovateľ každého zlomku "koeficientom zosilnenia".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600" dirty="0">
                <a:solidFill>
                  <a:schemeClr val="tx1"/>
                </a:solidFill>
              </a:rPr>
              <a:t>- Po zosilnení sa frakcie privedú k rovnakému menovateľovi.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600" dirty="0">
                <a:solidFill>
                  <a:schemeClr val="tx1"/>
                </a:solidFill>
              </a:rPr>
              <a:t>5. Odčítanie zlomkov: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600" dirty="0">
                <a:solidFill>
                  <a:schemeClr val="tx1"/>
                </a:solidFill>
              </a:rPr>
              <a:t>- Ak chcete odčítať zlomky, odčítajte čitateľov všetkých zlomkov.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600" dirty="0">
                <a:solidFill>
                  <a:schemeClr val="tx1"/>
                </a:solidFill>
              </a:rPr>
              <a:t>- Menovateľ výsledného zlomku sa bude rovnať spoločnému menovateľovi sčítaných zlomkov, t. j. najmenšiemu spoločnému násobku menovateľov, ktorý bol vypočítaný vyššie.</a:t>
            </a:r>
            <a:endParaRPr lang="ro-RO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695333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CA19B9-2731-550F-D6F8-26BDD768EA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58303"/>
            <a:ext cx="8229600" cy="4525963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US" dirty="0"/>
              <a:t>6. Výsledný zlomok v prípade potreby zjednodušte.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Príklad odčítania zlomkov s rôznymi menovateľmi s vysvetlením</a:t>
            </a:r>
          </a:p>
          <a:p>
            <a:pPr marL="0" indent="0">
              <a:buNone/>
            </a:pPr>
            <a:r>
              <a:rPr lang="en-US" dirty="0"/>
              <a:t>6/90 + 16/24 - 30/75 = ?</a:t>
            </a:r>
          </a:p>
          <a:p>
            <a:pPr marL="0" indent="0">
              <a:buNone/>
            </a:pPr>
            <a:r>
              <a:rPr lang="en-US" dirty="0"/>
              <a:t>1. Zjednodušte zlomky na ich najjednoduchší ekvivalentný tvar:</a:t>
            </a:r>
          </a:p>
          <a:p>
            <a:pPr marL="0" indent="0">
              <a:buNone/>
            </a:pPr>
            <a:r>
              <a:rPr lang="en-US" dirty="0"/>
              <a:t>6/90 = (2 × 3) / (2 × 32 × 5) = ((2 × 3) : (2 × 3)) / ((2 × 32 × 5) : (2 × 3)) = 1 / (3 × 5) = 1/15</a:t>
            </a:r>
          </a:p>
          <a:p>
            <a:pPr marL="0" indent="0">
              <a:buNone/>
            </a:pPr>
            <a:r>
              <a:rPr lang="en-US" dirty="0"/>
              <a:t>________________________________________</a:t>
            </a:r>
          </a:p>
          <a:p>
            <a:pPr marL="0" indent="0">
              <a:buNone/>
            </a:pPr>
            <a:r>
              <a:rPr lang="en-US" dirty="0"/>
              <a:t>16/24 = 24 / (23 × 3) = (24 : 23) / ((23 × 3) : 23) = 2/3</a:t>
            </a:r>
          </a:p>
          <a:p>
            <a:pPr marL="0" indent="0">
              <a:buNone/>
            </a:pPr>
            <a:r>
              <a:rPr lang="en-US" dirty="0"/>
              <a:t>________________________________________</a:t>
            </a:r>
          </a:p>
          <a:p>
            <a:pPr marL="0" indent="0">
              <a:buNone/>
            </a:pPr>
            <a:r>
              <a:rPr lang="en-US" dirty="0"/>
              <a:t>30/75 = (2 × 3 × 5) / (3 × 52) = ((2 × 3 × 5) : (3 × 5)) / ((3 × 52) : (3 × 5)) = 2/ 5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Zjednodušené zlomky: 6/90 + 16/24 - 30/75 = 1/15 + 2/3 - 2/5</a:t>
            </a:r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40902095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58368B-54CF-13C2-4585-05ADF660AC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018860"/>
            <a:ext cx="8229600" cy="4525963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dirty="0"/>
              <a:t>2. Vypočítajte najmenší spoločný násobok, CMMMC, nových menovateľov zjednodušených zlomkov: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- Rozložte nové menovatele zjednodušených zlomkov a vynásobte všetky obsiahnuté jedinečné prvočinitele na najvyššie mocniny.</a:t>
            </a:r>
          </a:p>
          <a:p>
            <a:pPr marL="0" indent="0">
              <a:buNone/>
            </a:pPr>
            <a:r>
              <a:rPr lang="en-US" dirty="0"/>
              <a:t>15 = 3 × 5</a:t>
            </a:r>
          </a:p>
          <a:p>
            <a:pPr marL="0" indent="0">
              <a:buNone/>
            </a:pPr>
            <a:r>
              <a:rPr lang="en-US" dirty="0"/>
              <a:t>________________________________________</a:t>
            </a:r>
          </a:p>
          <a:p>
            <a:pPr marL="0" indent="0">
              <a:buNone/>
            </a:pPr>
            <a:r>
              <a:rPr lang="en-US" dirty="0"/>
              <a:t>3 je prvočíslo, nemožno ho rozložiť na iné prvočísla</a:t>
            </a:r>
          </a:p>
          <a:p>
            <a:pPr marL="0" indent="0">
              <a:buNone/>
            </a:pPr>
            <a:r>
              <a:rPr lang="en-US" dirty="0"/>
              <a:t>________________________________________</a:t>
            </a:r>
          </a:p>
          <a:p>
            <a:pPr marL="0" indent="0">
              <a:buNone/>
            </a:pPr>
            <a:r>
              <a:rPr lang="en-US" dirty="0"/>
              <a:t>5 je prvočíslo, nemožno ho rozložiť na ďalšie prvočinitele</a:t>
            </a:r>
          </a:p>
          <a:p>
            <a:pPr marL="0" indent="0">
              <a:buNone/>
            </a:pPr>
            <a:r>
              <a:rPr lang="en-US" dirty="0"/>
              <a:t>CMMMC (15, 3, 5) = CMMMC (3 × 5, 3, 5) = 3 × 5 = 15</a:t>
            </a:r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415197270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3DD5D7-0D64-D2E0-35B0-7DCEB82C5F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030971"/>
            <a:ext cx="8229600" cy="4525963"/>
          </a:xfrm>
        </p:spPr>
        <p:txBody>
          <a:bodyPr>
            <a:normAutofit fontScale="47500" lnSpcReduction="20000"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/>
              <a:t>3. Vypočítajte amplifikačný faktor každej frakcie: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/>
              <a:t>Vydelte najmenší spoločný násobok, CMMMC, menovateľom každého zlomku.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/>
              <a:t>Pre prvý zlomok: 15 : 15 = 1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/>
              <a:t>________________________________________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/>
              <a:t>Pre druhý zlomok: 15 : 3 = 5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/>
              <a:t>________________________________________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/>
              <a:t>Pre tretí zlomok: 15 : 5 = 3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en-US" dirty="0"/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/>
              <a:t>4. Zosilnite každú frakciu: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/>
              <a:t>- Vynásobte čitateľa a menovateľa každého zlomku jeho vlastným "faktorom zväčšenia".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en-US" dirty="0"/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/>
              <a:t>Prvý zlomok zostáva nezmenený: 1/15 = (1 × 1)/(1 × 15) = 1/15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/>
              <a:t>________________________________________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/>
              <a:t>Druhý zlomok je: 2/3 = (5 × 2)/(5 × 3) = 10/15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/>
              <a:t>________________________________________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/>
              <a:t>Tretí zlomok je: 2/5 = (3 × 2)/(3 × 5) = 6/15</a:t>
            </a:r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326655326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D81E53-EB95-5FB8-DDEF-05885B6B17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037027"/>
            <a:ext cx="8229600" cy="3607641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/>
              <a:t>5. Odčítanie zlomkov:</a:t>
            </a:r>
          </a:p>
          <a:p>
            <a:pPr marL="0" indent="0">
              <a:buNone/>
            </a:pPr>
            <a:r>
              <a:rPr lang="en-US" sz="2800" dirty="0"/>
              <a:t>Jednoducho odčíta čitateľov zlomkov.</a:t>
            </a:r>
          </a:p>
          <a:p>
            <a:pPr marL="0" indent="0">
              <a:buNone/>
            </a:pPr>
            <a:r>
              <a:rPr lang="en-US" sz="2800" dirty="0"/>
              <a:t>6/90 + 16/24 - 30/75 = 1/15 + 2/3 - 2/5 = 1/15 + 10/15 - 6/15 = (1 + 10 - 6) / 15 = 5/15</a:t>
            </a:r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r>
              <a:rPr lang="en-US" sz="2800" dirty="0"/>
              <a:t>6. Výsledný zlomok v prípade potreby zjednodušte.</a:t>
            </a:r>
          </a:p>
          <a:p>
            <a:pPr marL="0" indent="0">
              <a:buNone/>
            </a:pPr>
            <a:r>
              <a:rPr lang="en-US" sz="2800" dirty="0"/>
              <a:t>5/15 = (5 : 5)/(15 : 5) = 1/3</a:t>
            </a:r>
            <a:endParaRPr lang="ro-RO" sz="2800" dirty="0"/>
          </a:p>
        </p:txBody>
      </p:sp>
    </p:spTree>
    <p:extLst>
      <p:ext uri="{BB962C8B-B14F-4D97-AF65-F5344CB8AC3E}">
        <p14:creationId xmlns:p14="http://schemas.microsoft.com/office/powerpoint/2010/main" val="296650436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A85A92-F79A-7E93-BC0D-D3EC7C0A16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166018"/>
            <a:ext cx="8229600" cy="4525963"/>
          </a:xfrm>
        </p:spPr>
        <p:txBody>
          <a:bodyPr>
            <a:normAutofit fontScale="70000" lnSpcReduction="20000"/>
          </a:bodyPr>
          <a:lstStyle/>
          <a:p>
            <a:pPr marL="0" indent="0" algn="ctr">
              <a:buNone/>
            </a:pPr>
            <a:r>
              <a:rPr lang="en-US" sz="2925" b="1" dirty="0">
                <a:solidFill>
                  <a:schemeClr val="tx1"/>
                </a:solidFill>
              </a:rPr>
              <a:t>Naučte sa násobiť zlomky</a:t>
            </a:r>
          </a:p>
          <a:p>
            <a:pPr marL="0" indent="0" algn="ctr">
              <a:buNone/>
            </a:pPr>
            <a:r>
              <a:rPr lang="en-US" sz="2925" b="1" dirty="0">
                <a:solidFill>
                  <a:schemeClr val="tx1"/>
                </a:solidFill>
              </a:rPr>
              <a:t>Násobenie zlomkov. Ako sa násobia obyčajné zlomky? Kroky. Príklad.</a:t>
            </a:r>
          </a:p>
          <a:p>
            <a:pPr marL="0" indent="0" algn="ctr">
              <a:buNone/>
            </a:pPr>
            <a:endParaRPr lang="en-US" sz="2925" b="1" dirty="0">
              <a:solidFill>
                <a:schemeClr val="tx1"/>
              </a:solidFill>
            </a:endParaRPr>
          </a:p>
          <a:p>
            <a:pPr marL="0" indent="0" algn="ctr">
              <a:buNone/>
            </a:pPr>
            <a:r>
              <a:rPr lang="en-US" sz="2925" b="1" dirty="0">
                <a:solidFill>
                  <a:schemeClr val="tx1"/>
                </a:solidFill>
              </a:rPr>
              <a:t>Ako vynásobíte dva zlomky?</a:t>
            </a:r>
          </a:p>
          <a:p>
            <a:pPr marL="0" indent="0">
              <a:buNone/>
            </a:pPr>
            <a:r>
              <a:rPr lang="en-US" sz="2925" dirty="0">
                <a:solidFill>
                  <a:schemeClr val="tx1"/>
                </a:solidFill>
              </a:rPr>
              <a:t>Po vynásobení obyčajných zlomkov bude mať výsledný zlomok:</a:t>
            </a:r>
          </a:p>
          <a:p>
            <a:pPr marL="0" indent="0">
              <a:buNone/>
            </a:pPr>
            <a:r>
              <a:rPr lang="en-US" sz="2925" dirty="0">
                <a:solidFill>
                  <a:schemeClr val="tx1"/>
                </a:solidFill>
              </a:rPr>
              <a:t>- ako čitateľ, výsledok vynásobenia čitateľov zlomkov,</a:t>
            </a:r>
          </a:p>
          <a:p>
            <a:pPr marL="0" indent="0">
              <a:buNone/>
            </a:pPr>
            <a:r>
              <a:rPr lang="en-US" sz="2925" dirty="0">
                <a:solidFill>
                  <a:schemeClr val="tx1"/>
                </a:solidFill>
              </a:rPr>
              <a:t>- ako menovateľ, výsledok vynásobenia všetkých menovateľov zlomkov.</a:t>
            </a:r>
          </a:p>
          <a:p>
            <a:pPr marL="0" indent="0">
              <a:buNone/>
            </a:pPr>
            <a:r>
              <a:rPr lang="en-US" sz="2925" dirty="0">
                <a:solidFill>
                  <a:schemeClr val="tx1"/>
                </a:solidFill>
              </a:rPr>
              <a:t>a/b × c/d = (a × c) / (b × d)</a:t>
            </a:r>
          </a:p>
          <a:p>
            <a:pPr marL="0" indent="0">
              <a:buNone/>
            </a:pPr>
            <a:r>
              <a:rPr lang="en-US" sz="2925" dirty="0">
                <a:solidFill>
                  <a:schemeClr val="tx1"/>
                </a:solidFill>
              </a:rPr>
              <a:t>- a, b, c, d sú celé čísla;</a:t>
            </a:r>
          </a:p>
          <a:p>
            <a:pPr marL="0" indent="0">
              <a:buNone/>
            </a:pPr>
            <a:r>
              <a:rPr lang="en-US" sz="2925" dirty="0">
                <a:solidFill>
                  <a:schemeClr val="tx1"/>
                </a:solidFill>
              </a:rPr>
              <a:t>- ak dvojice (a × c) a (b × d) nie sú koprimárne čísla, t. j. majú spoločné prvočísla, výsledný zlomok sa musí zjednodušiť.</a:t>
            </a:r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328862789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45DFBF-FE7E-690B-CA64-198CD62E08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030971"/>
            <a:ext cx="8229600" cy="4525963"/>
          </a:xfrm>
        </p:spPr>
        <p:txBody>
          <a:bodyPr>
            <a:normAutofit fontScale="55000" lnSpcReduction="20000"/>
          </a:bodyPr>
          <a:lstStyle/>
          <a:p>
            <a:pPr marL="0" indent="0" algn="ctr">
              <a:buNone/>
            </a:pPr>
            <a:r>
              <a:rPr lang="en-US" sz="3800" b="1" dirty="0"/>
              <a:t>Ako sa násobia obyčajné zlomky? Kroky.</a:t>
            </a:r>
          </a:p>
          <a:p>
            <a:pPr marL="0" indent="0">
              <a:buNone/>
            </a:pPr>
            <a:endParaRPr lang="en-US" sz="3800" b="1" dirty="0"/>
          </a:p>
          <a:p>
            <a:r>
              <a:rPr lang="en-US" sz="3800" dirty="0"/>
              <a:t>V prípade potreby každý zlomok zjednodušte.</a:t>
            </a:r>
          </a:p>
          <a:p>
            <a:pPr marL="0" indent="0">
              <a:buNone/>
            </a:pPr>
            <a:r>
              <a:rPr lang="en-US" sz="3800" dirty="0"/>
              <a:t>- Vynásobte čitateľov a menovateľov zjednodušených zlomkov na prvočísla.</a:t>
            </a:r>
          </a:p>
          <a:p>
            <a:pPr marL="0" indent="0">
              <a:buNone/>
            </a:pPr>
            <a:r>
              <a:rPr lang="en-US" sz="3800" dirty="0"/>
              <a:t>- V čitateli výsledného zlomku zapíšeme čitateľov všetkých zlomkov rozložených na prvočinitele v tvare násobenia, ale bez vykonania operácie.</a:t>
            </a:r>
          </a:p>
          <a:p>
            <a:pPr marL="0" indent="0">
              <a:buNone/>
            </a:pPr>
            <a:r>
              <a:rPr lang="en-US" sz="3800" dirty="0"/>
              <a:t>- V menovateli výsledného zlomku zapíšeme menovatele všetkých zlomkov rozložených na prvočinitele v tvare násobenia, ale bez vykonania operácie.</a:t>
            </a:r>
          </a:p>
          <a:p>
            <a:pPr marL="0" indent="0">
              <a:buNone/>
            </a:pPr>
            <a:r>
              <a:rPr lang="en-US" sz="3800" dirty="0"/>
              <a:t>- Zjednoduší spoločné prvočísla, ktoré sa vyskytujú v čitateli a menovateli výsledného zlomku.</a:t>
            </a:r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2980935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88911"/>
            <a:ext cx="8229600" cy="4037590"/>
          </a:xfrm>
        </p:spPr>
        <p:txBody>
          <a:bodyPr>
            <a:normAutofit fontScale="55000" lnSpcReduction="20000"/>
          </a:bodyPr>
          <a:lstStyle/>
          <a:p>
            <a:pPr marL="0" marR="35719" indent="0" algn="just">
              <a:lnSpc>
                <a:spcPct val="107000"/>
              </a:lnSpc>
              <a:spcBef>
                <a:spcPts val="1080"/>
              </a:spcBef>
              <a:spcAft>
                <a:spcPts val="675"/>
              </a:spcAft>
              <a:buNone/>
            </a:pPr>
            <a:r>
              <a:rPr lang="en-US" b="1" dirty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Zlomky sa tvoria delením:</a:t>
            </a:r>
          </a:p>
          <a:p>
            <a:pPr marL="35719" marR="35719" algn="just">
              <a:lnSpc>
                <a:spcPct val="107000"/>
              </a:lnSpc>
              <a:spcBef>
                <a:spcPts val="1080"/>
              </a:spcBef>
              <a:spcAft>
                <a:spcPts val="675"/>
              </a:spcAft>
            </a:pPr>
            <a:r>
              <a:rPr lang="en-US" dirty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každý zlomok má tvar a/b</a:t>
            </a:r>
          </a:p>
          <a:p>
            <a:pPr marL="35719" marR="35719" algn="just">
              <a:lnSpc>
                <a:spcPct val="107000"/>
              </a:lnSpc>
              <a:spcBef>
                <a:spcPts val="1080"/>
              </a:spcBef>
              <a:spcAft>
                <a:spcPts val="675"/>
              </a:spcAft>
            </a:pPr>
            <a:r>
              <a:rPr lang="en-US" dirty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"a" je čitateľ, napísaný nad zlomkovou čiarou;</a:t>
            </a:r>
          </a:p>
          <a:p>
            <a:pPr marL="35719" marR="35719" algn="just">
              <a:lnSpc>
                <a:spcPct val="107000"/>
              </a:lnSpc>
              <a:spcBef>
                <a:spcPts val="1080"/>
              </a:spcBef>
              <a:spcAft>
                <a:spcPts val="675"/>
              </a:spcAft>
            </a:pPr>
            <a:r>
              <a:rPr lang="en-US" dirty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"b" je menovateľ zapísaný pod zlomkovou čiarou; "b" nemôže byť nula;</a:t>
            </a:r>
          </a:p>
          <a:p>
            <a:pPr marL="35719" marR="35719" algn="just">
              <a:lnSpc>
                <a:spcPct val="107000"/>
              </a:lnSpc>
              <a:spcBef>
                <a:spcPts val="1080"/>
              </a:spcBef>
              <a:spcAft>
                <a:spcPts val="675"/>
              </a:spcAft>
            </a:pPr>
            <a:r>
              <a:rPr lang="en-US" dirty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"b" nám hovorí, na koľko rovnakých dielov bolo rozdelené "a";</a:t>
            </a:r>
          </a:p>
          <a:p>
            <a:pPr marL="35719" marR="35719" algn="just">
              <a:lnSpc>
                <a:spcPct val="107000"/>
              </a:lnSpc>
              <a:spcBef>
                <a:spcPts val="1080"/>
              </a:spcBef>
              <a:spcAft>
                <a:spcPts val="675"/>
              </a:spcAft>
            </a:pPr>
            <a:r>
              <a:rPr lang="en-US" dirty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hodnota zlomku sa vypočíta vydelením čitateľa "a" menovateľom "</a:t>
            </a:r>
            <a:r>
              <a:rPr lang="en-US" dirty="0" err="1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b": "a</a:t>
            </a:r>
            <a:r>
              <a:rPr lang="en-US" dirty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" : "b"</a:t>
            </a:r>
          </a:p>
          <a:p>
            <a:pPr marL="0" marR="35719" indent="0" algn="just">
              <a:lnSpc>
                <a:spcPct val="107000"/>
              </a:lnSpc>
              <a:spcBef>
                <a:spcPts val="1080"/>
              </a:spcBef>
              <a:spcAft>
                <a:spcPts val="675"/>
              </a:spcAft>
              <a:buNone/>
            </a:pPr>
            <a:r>
              <a:rPr lang="en-US" dirty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Tieto zlomky, v ktorých čitateľ aj menovateľ sú celé čísla, sa nazývajú obyčajné zlomky.</a:t>
            </a:r>
            <a:endParaRPr lang="ro-RO" dirty="0">
              <a:solidFill>
                <a:schemeClr val="tx1"/>
              </a:solidFill>
            </a:endParaRPr>
          </a:p>
        </p:txBody>
      </p:sp>
      <p:pic>
        <p:nvPicPr>
          <p:cNvPr id="4" name="Picture 3" descr="Picture 1">
            <a:extLst>
              <a:ext uri="{FF2B5EF4-FFF2-40B4-BE49-F238E27FC236}">
                <a16:creationId xmlns:a16="http://schemas.microsoft.com/office/drawing/2014/main" id="{88ABDAD4-8770-AF90-AC1F-B3C84680538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7662" y="4208664"/>
            <a:ext cx="3366945" cy="166034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9277861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EBC698-E9B9-DB29-36A6-A1E71DBD5F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82526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/>
              <a:t>- Vykoná násobenie zvyšných prvočíselníkov čitateľa.</a:t>
            </a:r>
          </a:p>
          <a:p>
            <a:pPr marL="0" indent="0">
              <a:buNone/>
            </a:pPr>
            <a:r>
              <a:rPr lang="en-US" sz="2400" dirty="0"/>
              <a:t>- Vykoná násobenie zvyšných prvočísel v menovateli.</a:t>
            </a:r>
          </a:p>
          <a:p>
            <a:pPr marL="0" indent="0">
              <a:buNone/>
            </a:pPr>
            <a:r>
              <a:rPr lang="en-US" sz="2400" dirty="0"/>
              <a:t>- Výsledný zlomok už nie je potrebné zjednodušovať, pretože sme už zjednodušili všetky spoločné prvočísla.</a:t>
            </a:r>
          </a:p>
          <a:p>
            <a:pPr marL="0" indent="0">
              <a:buNone/>
            </a:pPr>
            <a:r>
              <a:rPr lang="en-US" sz="2400" dirty="0"/>
              <a:t>- Ak je výsledný zlomok </a:t>
            </a:r>
            <a:r>
              <a:rPr lang="en-US" sz="2400" dirty="0" err="1"/>
              <a:t>nadjednotkový </a:t>
            </a:r>
            <a:r>
              <a:rPr lang="en-US" sz="2400" dirty="0"/>
              <a:t>(bez ohľadu na znamienko je čitateľ väčší ako menovateľ), možno ho prepísať na zmiešaný zlomok, ktorý sa skladá z celého a podjednotkového zlomku s rovnakým znamienkom.</a:t>
            </a:r>
            <a:endParaRPr lang="ro-RO" sz="2400" dirty="0"/>
          </a:p>
        </p:txBody>
      </p:sp>
    </p:spTree>
    <p:extLst>
      <p:ext uri="{BB962C8B-B14F-4D97-AF65-F5344CB8AC3E}">
        <p14:creationId xmlns:p14="http://schemas.microsoft.com/office/powerpoint/2010/main" val="1439357171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E6AF52-A2BB-8CC7-16A8-E51C625907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21970"/>
            <a:ext cx="8229600" cy="4525963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US" dirty="0"/>
              <a:t>Príklad násobenia troch obyčajných zlomkov s vysvetlením:</a:t>
            </a:r>
          </a:p>
          <a:p>
            <a:pPr marL="0" indent="0">
              <a:buNone/>
            </a:pPr>
            <a:r>
              <a:rPr lang="en-US" dirty="0"/>
              <a:t>6/90 × 80/24 × 30/75 = ?</a:t>
            </a:r>
          </a:p>
          <a:p>
            <a:pPr marL="0" indent="0">
              <a:buNone/>
            </a:pPr>
            <a:r>
              <a:rPr lang="en-US" dirty="0"/>
              <a:t>Čitateľov a menovateľov zlomkov spočítame a pôvodné zlomky zjednodušíme.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- 6/90 = (2 × 3) / (2 × 32 × 5) = ((2 × 3) : (2 × 3)) / ((2 × 32 × 5) : (2 × 3)) = 1 /(3 × 5) = 1/15</a:t>
            </a:r>
          </a:p>
          <a:p>
            <a:pPr marL="0" indent="0">
              <a:buNone/>
            </a:pPr>
            <a:r>
              <a:rPr lang="en-US" dirty="0"/>
              <a:t>- 80/24 = (24 × 5) / (23 × 3) = ((24 × 5) : (23)) / ((23 × 3) : (23)) = (2 × 5)/3 = 10 /3</a:t>
            </a:r>
          </a:p>
          <a:p>
            <a:pPr marL="0" indent="0">
              <a:buNone/>
            </a:pPr>
            <a:r>
              <a:rPr lang="en-US" dirty="0"/>
              <a:t>- 30/75 = (2 × 3 × 5) / (3 × 52) = ((2 × 3 × 5) : (3 × 5)) / ((3 × 52) : (3 × 5)) = 2 /5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V tomto bode sa zlomky zjednodušia a čitatelia a menovatelia sa rozložia na súčiny prvočísel:</a:t>
            </a:r>
          </a:p>
          <a:p>
            <a:pPr marL="0" indent="0">
              <a:buNone/>
            </a:pPr>
            <a:r>
              <a:rPr lang="en-US" dirty="0"/>
              <a:t>- 6/90 × 80/24 × 30/75 = 1/(3 × 5) × (2 × 5)/3 × 2/5</a:t>
            </a:r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1678066251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D2C33C-41C5-1C12-B536-98A74334B6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897746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/>
              <a:t>Vynásobíme čitateľov a menovateľov zlomkov, pričom odstránime spoločné prvočinitele: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/>
              <a:t>1/(3 × 5) × (2 × 5)/3 × 2/5 =</a:t>
            </a:r>
          </a:p>
          <a:p>
            <a:pPr marL="0" indent="0">
              <a:buNone/>
            </a:pPr>
            <a:r>
              <a:rPr lang="en-US" sz="2400" dirty="0"/>
              <a:t>= (1 × 2 × 5 × 2) / (3 × 5 × 3 × 5)</a:t>
            </a:r>
          </a:p>
          <a:p>
            <a:pPr marL="0" indent="0">
              <a:buNone/>
            </a:pPr>
            <a:r>
              <a:rPr lang="en-US" sz="2400" dirty="0"/>
              <a:t>= (1 × 2 × 2 × 5) / (3 × 3 × 5 × 5)</a:t>
            </a:r>
          </a:p>
          <a:p>
            <a:pPr marL="0" indent="0">
              <a:buNone/>
            </a:pPr>
            <a:r>
              <a:rPr lang="en-US" sz="2400" dirty="0"/>
              <a:t>= (1 × 2 × 2 × 5) / (3 × 3 × 5 × 5)</a:t>
            </a:r>
          </a:p>
          <a:p>
            <a:pPr marL="0" indent="0">
              <a:buNone/>
            </a:pPr>
            <a:r>
              <a:rPr lang="en-US" sz="2400" dirty="0"/>
              <a:t>= (2 × 2) / (3 × 3 × 5)</a:t>
            </a:r>
          </a:p>
          <a:p>
            <a:pPr marL="0" indent="0">
              <a:buNone/>
            </a:pPr>
            <a:r>
              <a:rPr lang="en-US" sz="2400" dirty="0"/>
              <a:t>= 4/45</a:t>
            </a:r>
            <a:endParaRPr lang="ro-RO" sz="2400" dirty="0"/>
          </a:p>
        </p:txBody>
      </p:sp>
    </p:spTree>
    <p:extLst>
      <p:ext uri="{BB962C8B-B14F-4D97-AF65-F5344CB8AC3E}">
        <p14:creationId xmlns:p14="http://schemas.microsoft.com/office/powerpoint/2010/main" val="561928001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523BD5-C886-D7A0-BE2A-6127B44EF3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781176"/>
            <a:ext cx="8229600" cy="5344987"/>
          </a:xfrm>
        </p:spPr>
        <p:txBody>
          <a:bodyPr>
            <a:normAutofit fontScale="62500" lnSpcReduction="20000"/>
          </a:bodyPr>
          <a:lstStyle/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en-US" i="1" u="sng" kern="1400" spc="-38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Zlomky, teória: racionálne čísla</a:t>
            </a:r>
          </a:p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en-US" i="1" u="sng" kern="1400" spc="-38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Zlomky a racionálne čísla Q</a:t>
            </a:r>
          </a:p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</a:pPr>
            <a:endParaRPr lang="en-US" i="1" u="sng" kern="1400" spc="-38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 Light" panose="020F03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</a:pPr>
            <a:endParaRPr lang="en-US" i="1" u="sng" kern="1400" spc="-38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 Light" panose="020F03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en-US" b="1" kern="1400" spc="-38" dirty="0"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Spojenie medzi zlomkami a racionálnymi číslami Q</a:t>
            </a:r>
          </a:p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</a:pPr>
            <a:endParaRPr lang="en-US" i="1" u="sng" kern="1400" spc="-38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 Light" panose="020F03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kern="1400" spc="-38" dirty="0"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Všetky zlomky 3/4, 6/8, 9/12, ... 27/36, ... získané zjednodušením (alebo zosilnením), sú ekvivalentné zlomky, to znamená, že predstavujú tú istú veličinu, jedinečné racionálne číslo: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kern="1400" spc="-38" dirty="0"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3/4 = 3 : 4 = 0.75.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kern="1400" spc="-38" dirty="0"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3/4 má dvojaký význam: predstavuje zlomok a racionálne číslo, to znamená, že predstavuje všetky zlomky získané z 3/4 umocnením, ale zároveň predstavuje racionálne číslo 0,75.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kern="1400" spc="-38" dirty="0"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V množine racionálnych čísel sa nachádzajú aj zlomky s menovateľom 1 a zlomky získané ich umocnením, napr.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kern="1400" spc="-38" dirty="0"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3/1 = 6/2 = 9/3 = ... = 27/9 = ...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kern="1400" spc="-38" dirty="0"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Môžu sa navzájom nahradiť, pretože sú rovnocenné.</a:t>
            </a:r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2706198771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93B261-06D1-1AEA-1CD6-5C60C68820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58304"/>
            <a:ext cx="8229600" cy="4525963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dirty="0">
                <a:solidFill>
                  <a:schemeClr val="tx1"/>
                </a:solidFill>
              </a:rPr>
              <a:t>Celé číslo 0 možno nahradiť nekonečnou množinou zlomkov s čitateľom 0:</a:t>
            </a:r>
          </a:p>
          <a:p>
            <a:pPr marL="0" indent="0">
              <a:buNone/>
            </a:pPr>
            <a:r>
              <a:rPr lang="en-US" dirty="0">
                <a:solidFill>
                  <a:schemeClr val="tx1"/>
                </a:solidFill>
              </a:rPr>
              <a:t>0/1 = 0/2 = 0/3 = ... 0/125 = ...</a:t>
            </a:r>
          </a:p>
          <a:p>
            <a:pPr marL="0" indent="0">
              <a:buNone/>
            </a:pPr>
            <a:r>
              <a:rPr lang="en-US" dirty="0">
                <a:solidFill>
                  <a:schemeClr val="tx1"/>
                </a:solidFill>
              </a:rPr>
              <a:t>Menovateľ 0 je vylúčený. Nemôže existovať zlomok v tvare:</a:t>
            </a:r>
          </a:p>
          <a:p>
            <a:pPr marL="0" indent="0">
              <a:buNone/>
            </a:pPr>
            <a:r>
              <a:rPr lang="en-US" dirty="0">
                <a:solidFill>
                  <a:schemeClr val="tx1"/>
                </a:solidFill>
              </a:rPr>
              <a:t>0/0 alebo 9/0 alebo 200/0...</a:t>
            </a:r>
          </a:p>
          <a:p>
            <a:pPr marL="0" indent="0">
              <a:buNone/>
            </a:pPr>
            <a:endParaRPr lang="en-US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dirty="0">
                <a:solidFill>
                  <a:schemeClr val="tx1"/>
                </a:solidFill>
              </a:rPr>
              <a:t>Racionálne číslo nemá predchodcu ani jedinečného následníka.</a:t>
            </a:r>
          </a:p>
          <a:p>
            <a:pPr marL="0" indent="0">
              <a:buNone/>
            </a:pPr>
            <a:r>
              <a:rPr lang="en-US" dirty="0">
                <a:solidFill>
                  <a:schemeClr val="tx1"/>
                </a:solidFill>
              </a:rPr>
              <a:t>Medzi dvoma racionálnymi číslami r1 a r2 je nekonečná množina racionálnych čísel r:</a:t>
            </a:r>
          </a:p>
          <a:p>
            <a:pPr marL="0" indent="0">
              <a:buNone/>
            </a:pPr>
            <a:r>
              <a:rPr lang="en-US" dirty="0">
                <a:solidFill>
                  <a:schemeClr val="tx1"/>
                </a:solidFill>
              </a:rPr>
              <a:t>r1 &lt; r &lt; r2 alebo r1 &gt; r &gt; r2</a:t>
            </a:r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4198948365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45499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Príklady zlomkov</a:t>
            </a:r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3718908011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ro-RO" b="1" dirty="0"/>
              <a:t>I. </a:t>
            </a:r>
            <a:r>
              <a:rPr lang="en-US" dirty="0"/>
              <a:t>Zlomky prostredníctvom obrázkov</a:t>
            </a:r>
            <a:endParaRPr lang="ro-RO" dirty="0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1035169" y="4061379"/>
            <a:ext cx="19730872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endParaRPr lang="ro-RO" sz="1350"/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783242" y="4753298"/>
            <a:ext cx="17771128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endParaRPr lang="ro-RO" sz="1350"/>
          </a:p>
        </p:txBody>
      </p:sp>
      <p:pic>
        <p:nvPicPr>
          <p:cNvPr id="9" name="image14.jpg" descr="Fraction Wall by Visnos"/>
          <p:cNvPicPr/>
          <p:nvPr/>
        </p:nvPicPr>
        <p:blipFill>
          <a:blip r:embed="rId2"/>
          <a:srcRect/>
          <a:stretch>
            <a:fillRect/>
          </a:stretch>
        </p:blipFill>
        <p:spPr>
          <a:xfrm>
            <a:off x="1544312" y="2561359"/>
            <a:ext cx="5962261" cy="3000040"/>
          </a:xfrm>
          <a:prstGeom prst="rect">
            <a:avLst/>
          </a:prstGeom>
          <a:ln/>
        </p:spPr>
      </p:pic>
    </p:spTree>
    <p:extLst>
      <p:ext uri="{BB962C8B-B14F-4D97-AF65-F5344CB8AC3E}">
        <p14:creationId xmlns:p14="http://schemas.microsoft.com/office/powerpoint/2010/main" val="2501374925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Vyplňte:</a:t>
            </a:r>
            <a:endParaRPr lang="ro-RO" dirty="0"/>
          </a:p>
        </p:txBody>
      </p:sp>
      <p:pic>
        <p:nvPicPr>
          <p:cNvPr id="4" name="image18.jpg" descr="Equivalent fractions interactive whiteboard.pptx"/>
          <p:cNvPicPr/>
          <p:nvPr/>
        </p:nvPicPr>
        <p:blipFill>
          <a:blip r:embed="rId2"/>
          <a:srcRect/>
          <a:stretch>
            <a:fillRect/>
          </a:stretch>
        </p:blipFill>
        <p:spPr>
          <a:xfrm>
            <a:off x="1349733" y="2236023"/>
            <a:ext cx="6065327" cy="3254315"/>
          </a:xfrm>
          <a:prstGeom prst="rect">
            <a:avLst/>
          </a:prstGeom>
          <a:ln/>
        </p:spPr>
      </p:pic>
    </p:spTree>
    <p:extLst>
      <p:ext uri="{BB962C8B-B14F-4D97-AF65-F5344CB8AC3E}">
        <p14:creationId xmlns:p14="http://schemas.microsoft.com/office/powerpoint/2010/main" val="2738829992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Vyplňte</a:t>
            </a:r>
            <a:endParaRPr lang="ro-RO" dirty="0"/>
          </a:p>
          <a:p>
            <a:endParaRPr lang="ro-RO" dirty="0"/>
          </a:p>
        </p:txBody>
      </p:sp>
      <p:pic>
        <p:nvPicPr>
          <p:cNvPr id="4" name="image7.jpg" descr="Fraction Wall by Visnos"/>
          <p:cNvPicPr/>
          <p:nvPr/>
        </p:nvPicPr>
        <p:blipFill>
          <a:blip r:embed="rId2"/>
          <a:srcRect/>
          <a:stretch>
            <a:fillRect/>
          </a:stretch>
        </p:blipFill>
        <p:spPr>
          <a:xfrm>
            <a:off x="1680492" y="2379838"/>
            <a:ext cx="5280539" cy="3093741"/>
          </a:xfrm>
          <a:prstGeom prst="rect">
            <a:avLst/>
          </a:prstGeom>
          <a:ln/>
        </p:spPr>
      </p:pic>
    </p:spTree>
    <p:extLst>
      <p:ext uri="{BB962C8B-B14F-4D97-AF65-F5344CB8AC3E}">
        <p14:creationId xmlns:p14="http://schemas.microsoft.com/office/powerpoint/2010/main" val="3330885171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390D4472-6A20-D55F-2D52-1F5D3D0CA6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777255"/>
            <a:ext cx="8229600" cy="1143000"/>
          </a:xfrm>
        </p:spPr>
        <p:txBody>
          <a:bodyPr/>
          <a:lstStyle/>
          <a:p>
            <a:r>
              <a:rPr lang="en-US" dirty="0"/>
              <a:t>Zdroje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o-RO" dirty="0"/>
          </a:p>
          <a:p>
            <a:r>
              <a:rPr lang="en-US" u="sng" dirty="0">
                <a:hlinkClick r:id="rId2"/>
              </a:rPr>
              <a:t>https://mquest.ro/home/learnunitnew?id=32 https://mquest.ro/home/ch?c=6 </a:t>
            </a:r>
            <a:r>
              <a:rPr lang="en-US" u="sng" dirty="0">
                <a:hlinkClick r:id="rId3"/>
              </a:rPr>
              <a:t>https://www.scoalaintuitext.ro/blog/matematica-clasa-a-iii-a-2/</a:t>
            </a:r>
            <a:endParaRPr lang="ro-RO" dirty="0"/>
          </a:p>
          <a:p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11548240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5719" marR="35719" algn="just">
              <a:lnSpc>
                <a:spcPct val="107000"/>
              </a:lnSpc>
              <a:spcBef>
                <a:spcPts val="1080"/>
              </a:spcBef>
              <a:spcAft>
                <a:spcPts val="675"/>
              </a:spcAft>
            </a:pPr>
            <a:r>
              <a:rPr lang="en-US" b="1" dirty="0">
                <a:solidFill>
                  <a:srgbClr val="1F4D78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Pravidlo znamienka pri násobení alebo delení:</a:t>
            </a:r>
          </a:p>
          <a:p>
            <a:pPr marL="0" marR="35719" indent="0" algn="just">
              <a:lnSpc>
                <a:spcPct val="107000"/>
              </a:lnSpc>
              <a:spcBef>
                <a:spcPts val="1080"/>
              </a:spcBef>
              <a:spcAft>
                <a:spcPts val="675"/>
              </a:spcAft>
              <a:buNone/>
            </a:pPr>
            <a:r>
              <a:rPr lang="en-US" dirty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(+)(+) = (+)</a:t>
            </a:r>
          </a:p>
          <a:p>
            <a:pPr marL="0" marR="35719" indent="0" algn="just">
              <a:lnSpc>
                <a:spcPct val="107000"/>
              </a:lnSpc>
              <a:spcBef>
                <a:spcPts val="1080"/>
              </a:spcBef>
              <a:spcAft>
                <a:spcPts val="675"/>
              </a:spcAft>
              <a:buNone/>
            </a:pPr>
            <a:r>
              <a:rPr lang="en-US" dirty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(+)(-) = (-); (-)(+) = (-)</a:t>
            </a:r>
          </a:p>
          <a:p>
            <a:pPr marL="0" marR="35719" indent="0" algn="just">
              <a:lnSpc>
                <a:spcPct val="107000"/>
              </a:lnSpc>
              <a:spcBef>
                <a:spcPts val="1080"/>
              </a:spcBef>
              <a:spcAft>
                <a:spcPts val="675"/>
              </a:spcAft>
              <a:buNone/>
            </a:pPr>
            <a:r>
              <a:rPr lang="en-US" dirty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(-)(-) = (+)</a:t>
            </a:r>
            <a:endParaRPr lang="ro-RO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186432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43082"/>
            <a:ext cx="8229600" cy="4525963"/>
          </a:xfrm>
        </p:spPr>
        <p:txBody>
          <a:bodyPr/>
          <a:lstStyle/>
          <a:p>
            <a:r>
              <a:rPr lang="en-US" dirty="0"/>
              <a:t>1/2 jablka je zlomok (celého) jablka, ktorý bol rozdelený na 2 rovnaké časti.</a:t>
            </a:r>
            <a:endParaRPr lang="ro-RO" dirty="0"/>
          </a:p>
        </p:txBody>
      </p:sp>
      <p:pic>
        <p:nvPicPr>
          <p:cNvPr id="4" name="image13.png" descr="https://www.scoalaintuitext.ro/blog/wp-content/uploads/sites/7/2019/03/image002-1.png"/>
          <p:cNvPicPr/>
          <p:nvPr/>
        </p:nvPicPr>
        <p:blipFill>
          <a:blip r:embed="rId2"/>
          <a:srcRect/>
          <a:stretch>
            <a:fillRect/>
          </a:stretch>
        </p:blipFill>
        <p:spPr>
          <a:xfrm>
            <a:off x="1870400" y="3240705"/>
            <a:ext cx="3722702" cy="2760046"/>
          </a:xfrm>
          <a:prstGeom prst="rect">
            <a:avLst/>
          </a:prstGeom>
          <a:ln/>
        </p:spPr>
      </p:pic>
    </p:spTree>
    <p:extLst>
      <p:ext uri="{BB962C8B-B14F-4D97-AF65-F5344CB8AC3E}">
        <p14:creationId xmlns:p14="http://schemas.microsoft.com/office/powerpoint/2010/main" val="1884453720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Pozorujte a zapíšte zlomky:</a:t>
            </a:r>
            <a:endParaRPr lang="ro-RO" dirty="0"/>
          </a:p>
        </p:txBody>
      </p:sp>
      <p:pic>
        <p:nvPicPr>
          <p:cNvPr id="4" name="image2.png" descr="https://www.scoalaintuitext.ro/blog/wp-content/uploads/sites/7/2019/03/Snip-1.png"/>
          <p:cNvPicPr/>
          <p:nvPr/>
        </p:nvPicPr>
        <p:blipFill>
          <a:blip r:embed="rId2"/>
          <a:srcRect/>
          <a:stretch>
            <a:fillRect/>
          </a:stretch>
        </p:blipFill>
        <p:spPr>
          <a:xfrm>
            <a:off x="608163" y="3334693"/>
            <a:ext cx="5745193" cy="1676176"/>
          </a:xfrm>
          <a:prstGeom prst="rect">
            <a:avLst/>
          </a:prstGeom>
          <a:ln/>
        </p:spPr>
      </p:pic>
    </p:spTree>
    <p:extLst>
      <p:ext uri="{BB962C8B-B14F-4D97-AF65-F5344CB8AC3E}">
        <p14:creationId xmlns:p14="http://schemas.microsoft.com/office/powerpoint/2010/main" val="1614909651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81012"/>
            <a:ext cx="8229600" cy="5145151"/>
          </a:xfrm>
        </p:spPr>
        <p:txBody>
          <a:bodyPr/>
          <a:lstStyle/>
          <a:p>
            <a:r>
              <a:rPr lang="en-US" dirty="0"/>
              <a:t>Dve dobré kamarátky, Lara a Alexia, namaľovali plot pripevnený k domčeku pre bábiky takto: 6/9 červenou farbou a 3/9 žltou farbou, ako je znázornené na nasledujúcom obrázku:</a:t>
            </a:r>
            <a:endParaRPr lang="ro-RO" dirty="0"/>
          </a:p>
        </p:txBody>
      </p:sp>
      <p:pic>
        <p:nvPicPr>
          <p:cNvPr id="4" name="image5.jpg" descr="https://www.scoalaintuitext.ro/blog/wp-content/uploads/sites/7/2019/03/Snip2.jpg"/>
          <p:cNvPicPr/>
          <p:nvPr/>
        </p:nvPicPr>
        <p:blipFill>
          <a:blip r:embed="rId2"/>
          <a:srcRect l="13943" t="18702" r="50673" b="10382"/>
          <a:stretch>
            <a:fillRect/>
          </a:stretch>
        </p:blipFill>
        <p:spPr>
          <a:xfrm>
            <a:off x="975679" y="3261196"/>
            <a:ext cx="3488491" cy="2127076"/>
          </a:xfrm>
          <a:prstGeom prst="rect">
            <a:avLst/>
          </a:prstGeom>
          <a:ln/>
        </p:spPr>
      </p:pic>
    </p:spTree>
    <p:extLst>
      <p:ext uri="{BB962C8B-B14F-4D97-AF65-F5344CB8AC3E}">
        <p14:creationId xmlns:p14="http://schemas.microsoft.com/office/powerpoint/2010/main" val="1989925717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6364" y="3622780"/>
            <a:ext cx="8299241" cy="1651673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Na obrázku si všimneme, že plocha plota zafarbená červenou farbou je väčšia ako žltá plocha. Môžeme povedať, že zlomkové číslo 6/9 je väčšie ako 3/9.</a:t>
            </a:r>
          </a:p>
          <a:p>
            <a:r>
              <a:rPr lang="en-US" dirty="0"/>
              <a:t>Budeme písať takto: 6/9 &gt; 3/9. V tomto prípade som porovnával rovnaké časti toho istého celku (plota).</a:t>
            </a:r>
            <a:endParaRPr lang="ro-RO" dirty="0"/>
          </a:p>
        </p:txBody>
      </p:sp>
      <p:pic>
        <p:nvPicPr>
          <p:cNvPr id="6" name="image5.jpg" descr="https://www.scoalaintuitext.ro/blog/wp-content/uploads/sites/7/2019/03/Snip2.jpg"/>
          <p:cNvPicPr/>
          <p:nvPr/>
        </p:nvPicPr>
        <p:blipFill>
          <a:blip r:embed="rId2"/>
          <a:srcRect l="13943" t="18702" r="50673" b="10382"/>
          <a:stretch>
            <a:fillRect/>
          </a:stretch>
        </p:blipFill>
        <p:spPr>
          <a:xfrm>
            <a:off x="2755635" y="946317"/>
            <a:ext cx="3488491" cy="2127076"/>
          </a:xfrm>
          <a:prstGeom prst="rect">
            <a:avLst/>
          </a:prstGeom>
          <a:ln/>
        </p:spPr>
      </p:pic>
    </p:spTree>
    <p:extLst>
      <p:ext uri="{BB962C8B-B14F-4D97-AF65-F5344CB8AC3E}">
        <p14:creationId xmlns:p14="http://schemas.microsoft.com/office/powerpoint/2010/main" val="571168543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84122"/>
            <a:ext cx="8229600" cy="5242041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dirty="0"/>
              <a:t>Ďalej budem porovnávať rovnaké časti, ktoré nepatria do toho istého celku. Dvaja bratia Vlad a Radu pripravili dve rovnaké pizze a potom si sadli za stôl. Každú pizzu nakrájali na 8 rovnako veľkých plátkov. Tu je uvedené, koľko každý z chlapcov zjedol po štvrťhodine: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  Pozrite sa na obrázok a povedzte, kto zjedol menej. 3 plátky, ktoré zjedol Vlad, t. j. 3/8 pizze, je menej ako 5 plátkov, t. j. 5/8, ktoré zjedol Radu.</a:t>
            </a:r>
            <a:endParaRPr lang="ro-RO" dirty="0"/>
          </a:p>
        </p:txBody>
      </p:sp>
      <p:pic>
        <p:nvPicPr>
          <p:cNvPr id="4" name="image9.jpg" descr="https://www.scoalaintuitext.ro/blog/wp-content/uploads/sites/7/2019/03/Snip-3.jpg"/>
          <p:cNvPicPr/>
          <p:nvPr/>
        </p:nvPicPr>
        <p:blipFill>
          <a:blip r:embed="rId2"/>
          <a:srcRect l="16028" t="20004" r="34922" b="16473"/>
          <a:stretch>
            <a:fillRect/>
          </a:stretch>
        </p:blipFill>
        <p:spPr>
          <a:xfrm>
            <a:off x="2499089" y="2311784"/>
            <a:ext cx="3684885" cy="1607127"/>
          </a:xfrm>
          <a:prstGeom prst="rect">
            <a:avLst/>
          </a:prstGeom>
          <a:ln/>
        </p:spPr>
      </p:pic>
    </p:spTree>
    <p:extLst>
      <p:ext uri="{BB962C8B-B14F-4D97-AF65-F5344CB8AC3E}">
        <p14:creationId xmlns:p14="http://schemas.microsoft.com/office/powerpoint/2010/main" val="416276590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17510"/>
            <a:ext cx="8229600" cy="5308653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Ak celky nie sú rovnako veľké, nemôžeme porovnať ich zodpovedajúce podiely. Pozrite si to na nasledujúcom zobrazení: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Spoločne sme zistili, že:</a:t>
            </a:r>
          </a:p>
          <a:p>
            <a:r>
              <a:rPr lang="en-US" dirty="0"/>
              <a:t>Z dvoch zlomkov s rovnakým menovateľom je väčší zlomok s väčším čitateľom.</a:t>
            </a:r>
            <a:endParaRPr lang="ro-RO" dirty="0"/>
          </a:p>
        </p:txBody>
      </p:sp>
      <p:pic>
        <p:nvPicPr>
          <p:cNvPr id="4" name="image17.jpg" descr="https://www.scoalaintuitext.ro/blog/wp-content/uploads/sites/7/2019/03/Snip-4.jpg"/>
          <p:cNvPicPr/>
          <p:nvPr/>
        </p:nvPicPr>
        <p:blipFill>
          <a:blip r:embed="rId2"/>
          <a:srcRect l="17471" t="19154" r="46947" b="31044"/>
          <a:stretch>
            <a:fillRect/>
          </a:stretch>
        </p:blipFill>
        <p:spPr>
          <a:xfrm>
            <a:off x="3333094" y="2534555"/>
            <a:ext cx="3231551" cy="1788889"/>
          </a:xfrm>
          <a:prstGeom prst="rect">
            <a:avLst/>
          </a:prstGeom>
          <a:ln/>
        </p:spPr>
      </p:pic>
    </p:spTree>
    <p:extLst>
      <p:ext uri="{BB962C8B-B14F-4D97-AF65-F5344CB8AC3E}">
        <p14:creationId xmlns:p14="http://schemas.microsoft.com/office/powerpoint/2010/main" val="3985272317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87232"/>
            <a:ext cx="8229600" cy="5338931"/>
          </a:xfrm>
        </p:spPr>
        <p:txBody>
          <a:bodyPr/>
          <a:lstStyle/>
          <a:p>
            <a:r>
              <a:rPr lang="en-US" sz="2800" dirty="0"/>
              <a:t>Dva zlomky môžeme porovnávať len vtedy, ak sú rovnakými časťami toho istého celku alebo rovnakými časťami rovnakých celkov. Rodica pomáhala dedkovi sadiť zeleninu v záhrade. Zelenina bola rozdelená podľa nasledujúcej schémy:</a:t>
            </a:r>
            <a:endParaRPr lang="ro-RO" sz="2800" dirty="0"/>
          </a:p>
        </p:txBody>
      </p:sp>
      <p:pic>
        <p:nvPicPr>
          <p:cNvPr id="4" name="image1.jpg" descr="https://www.scoalaintuitext.ro/blog/wp-content/uploads/sites/7/2019/03/Snip-5.jpg"/>
          <p:cNvPicPr/>
          <p:nvPr/>
        </p:nvPicPr>
        <p:blipFill>
          <a:blip r:embed="rId2"/>
          <a:srcRect l="19712" t="24975" r="23394" b="25670"/>
          <a:stretch>
            <a:fillRect/>
          </a:stretch>
        </p:blipFill>
        <p:spPr>
          <a:xfrm>
            <a:off x="2043508" y="3533309"/>
            <a:ext cx="4717688" cy="1828386"/>
          </a:xfrm>
          <a:prstGeom prst="rect">
            <a:avLst/>
          </a:prstGeom>
          <a:ln/>
        </p:spPr>
      </p:pic>
    </p:spTree>
    <p:extLst>
      <p:ext uri="{BB962C8B-B14F-4D97-AF65-F5344CB8AC3E}">
        <p14:creationId xmlns:p14="http://schemas.microsoft.com/office/powerpoint/2010/main" val="2841496111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94802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/>
              <a:t>Poznamenávame, že:</a:t>
            </a:r>
          </a:p>
          <a:p>
            <a:pPr marL="0" indent="0">
              <a:buNone/>
            </a:pPr>
            <a:r>
              <a:rPr lang="en-US" sz="2400" dirty="0"/>
              <a:t>na 2/10 plochy záhrady vysadili fazuľu,</a:t>
            </a:r>
          </a:p>
          <a:p>
            <a:pPr marL="0" indent="0">
              <a:buNone/>
            </a:pPr>
            <a:r>
              <a:rPr lang="en-US" sz="2400" dirty="0"/>
              <a:t>paradajok, na 4/10 celej záhrady,</a:t>
            </a:r>
          </a:p>
          <a:p>
            <a:pPr marL="0" indent="0">
              <a:buNone/>
            </a:pPr>
            <a:r>
              <a:rPr lang="en-US" sz="2400" dirty="0"/>
              <a:t>1/10 povrchu zaberá paprika,</a:t>
            </a:r>
          </a:p>
          <a:p>
            <a:pPr marL="0" indent="0">
              <a:buNone/>
            </a:pPr>
            <a:r>
              <a:rPr lang="en-US" sz="2400" dirty="0"/>
              <a:t>na 3/10 plochy záhrady vysadili kapustu.</a:t>
            </a:r>
          </a:p>
          <a:p>
            <a:pPr marL="0" indent="0">
              <a:buNone/>
            </a:pPr>
            <a:r>
              <a:rPr lang="en-US" sz="2400" dirty="0"/>
              <a:t>Na najväčšej ploche sa pestujú paradajky (4/10) a na najmenšej papriky (1/10).</a:t>
            </a:r>
          </a:p>
          <a:p>
            <a:pPr marL="0" indent="0">
              <a:buNone/>
            </a:pPr>
            <a:r>
              <a:rPr lang="en-US" sz="2400" dirty="0"/>
              <a:t>Takto M objednáva frakcie pestovateľov zodpovedajúce plochám, na ktorých sa pestuje zelenina.</a:t>
            </a:r>
            <a:endParaRPr lang="ro-RO" sz="2400" dirty="0"/>
          </a:p>
        </p:txBody>
      </p:sp>
    </p:spTree>
    <p:extLst>
      <p:ext uri="{BB962C8B-B14F-4D97-AF65-F5344CB8AC3E}">
        <p14:creationId xmlns:p14="http://schemas.microsoft.com/office/powerpoint/2010/main" val="185724769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81012"/>
            <a:ext cx="8229600" cy="5145151"/>
          </a:xfrm>
        </p:spPr>
        <p:txBody>
          <a:bodyPr/>
          <a:lstStyle/>
          <a:p>
            <a:r>
              <a:rPr lang="en-US" b="1" dirty="0"/>
              <a:t>Cvičenia a problémy:</a:t>
            </a:r>
          </a:p>
          <a:p>
            <a:pPr marL="0" indent="0">
              <a:buNone/>
            </a:pPr>
            <a:r>
              <a:rPr lang="en-US" dirty="0"/>
              <a:t>1) Napíšte a potom porovnajte znázornené zlomky pomocou vzťahových znamienok (&lt;, &gt;, = );</a:t>
            </a:r>
            <a:endParaRPr lang="ro-RO" dirty="0"/>
          </a:p>
        </p:txBody>
      </p:sp>
      <p:pic>
        <p:nvPicPr>
          <p:cNvPr id="4" name="image6.jpg" descr="https://www.scoalaintuitext.ro/blog/wp-content/uploads/sites/7/2019/03/Snip-6.jpg"/>
          <p:cNvPicPr/>
          <p:nvPr/>
        </p:nvPicPr>
        <p:blipFill>
          <a:blip r:embed="rId2"/>
          <a:srcRect l="7852" t="10449" r="8483" b="16118"/>
          <a:stretch>
            <a:fillRect/>
          </a:stretch>
        </p:blipFill>
        <p:spPr>
          <a:xfrm>
            <a:off x="1186231" y="3231238"/>
            <a:ext cx="6298242" cy="1757363"/>
          </a:xfrm>
          <a:prstGeom prst="rect">
            <a:avLst/>
          </a:prstGeom>
          <a:ln/>
        </p:spPr>
      </p:pic>
    </p:spTree>
    <p:extLst>
      <p:ext uri="{BB962C8B-B14F-4D97-AF65-F5344CB8AC3E}">
        <p14:creationId xmlns:p14="http://schemas.microsoft.com/office/powerpoint/2010/main" val="2131431016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93288"/>
            <a:ext cx="8229600" cy="5332876"/>
          </a:xfrm>
        </p:spPr>
        <p:txBody>
          <a:bodyPr/>
          <a:lstStyle/>
          <a:p>
            <a:r>
              <a:rPr lang="en-US" dirty="0"/>
              <a:t>2) Doplňte zlomky tak, aby platili nasledujúce rovnosti: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3. Napíšte menší a väčší zlomok, ako sú dané zlomky:</a:t>
            </a:r>
            <a:endParaRPr lang="ro-RO" dirty="0"/>
          </a:p>
        </p:txBody>
      </p:sp>
      <p:pic>
        <p:nvPicPr>
          <p:cNvPr id="4" name="image4.jpg" descr="https://www.scoalaintuitext.ro/blog/wp-content/uploads/sites/7/2019/03/Snip-intercalat-2.jpg"/>
          <p:cNvPicPr/>
          <p:nvPr/>
        </p:nvPicPr>
        <p:blipFill>
          <a:blip r:embed="rId2"/>
          <a:srcRect l="8815" t="24590" r="11996" b="27022"/>
          <a:stretch>
            <a:fillRect/>
          </a:stretch>
        </p:blipFill>
        <p:spPr>
          <a:xfrm>
            <a:off x="1056521" y="2130937"/>
            <a:ext cx="6509273" cy="751644"/>
          </a:xfrm>
          <a:prstGeom prst="rect">
            <a:avLst/>
          </a:prstGeom>
          <a:ln/>
        </p:spPr>
      </p:pic>
      <p:pic>
        <p:nvPicPr>
          <p:cNvPr id="5" name="image15.jpg" descr="https://www.scoalaintuitext.ro/blog/wp-content/uploads/sites/7/2019/03/Snip-intercalat-3.jpg"/>
          <p:cNvPicPr/>
          <p:nvPr/>
        </p:nvPicPr>
        <p:blipFill>
          <a:blip r:embed="rId3"/>
          <a:srcRect l="10168" t="39310" r="30508" b="19999"/>
          <a:stretch>
            <a:fillRect/>
          </a:stretch>
        </p:blipFill>
        <p:spPr>
          <a:xfrm>
            <a:off x="2862346" y="4868827"/>
            <a:ext cx="2703842" cy="659628"/>
          </a:xfrm>
          <a:prstGeom prst="rect">
            <a:avLst/>
          </a:prstGeom>
          <a:ln/>
        </p:spPr>
      </p:pic>
    </p:spTree>
    <p:extLst>
      <p:ext uri="{BB962C8B-B14F-4D97-AF65-F5344CB8AC3E}">
        <p14:creationId xmlns:p14="http://schemas.microsoft.com/office/powerpoint/2010/main" val="26407062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70FFCE-A30D-5441-8AB4-1982C9F92C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4811" y="976470"/>
            <a:ext cx="8229600" cy="4525963"/>
          </a:xfrm>
        </p:spPr>
        <p:txBody>
          <a:bodyPr/>
          <a:lstStyle/>
          <a:p>
            <a:pPr marL="0" marR="35719" indent="0" algn="just">
              <a:lnSpc>
                <a:spcPct val="107000"/>
              </a:lnSpc>
              <a:spcBef>
                <a:spcPts val="1080"/>
              </a:spcBef>
              <a:spcAft>
                <a:spcPts val="675"/>
              </a:spcAft>
              <a:buNone/>
            </a:pPr>
            <a:r>
              <a:rPr lang="en-US" sz="2400" b="1" dirty="0">
                <a:solidFill>
                  <a:srgbClr val="1F4D78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Znamienko čitateľa a menovateľa:</a:t>
            </a:r>
          </a:p>
          <a:p>
            <a:pPr marL="35719" marR="35719" algn="just">
              <a:lnSpc>
                <a:spcPct val="107000"/>
              </a:lnSpc>
              <a:spcBef>
                <a:spcPts val="1080"/>
              </a:spcBef>
              <a:spcAft>
                <a:spcPts val="675"/>
              </a:spcAft>
            </a:pPr>
            <a:r>
              <a:rPr lang="en-US" sz="2400" dirty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Čitateľmi a menovateľmi zlomku môžu byť kladné alebo záporné celé čísla.</a:t>
            </a:r>
          </a:p>
          <a:p>
            <a:pPr marL="35719" marR="35719" algn="just">
              <a:lnSpc>
                <a:spcPct val="107000"/>
              </a:lnSpc>
              <a:spcBef>
                <a:spcPts val="1080"/>
              </a:spcBef>
              <a:spcAft>
                <a:spcPts val="675"/>
              </a:spcAft>
            </a:pPr>
            <a:r>
              <a:rPr lang="en-US" sz="2400" dirty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Príklad zlomkov s kladnými čitateľmi a menovateľmi: 7/6, 3/4, 13/20</a:t>
            </a:r>
          </a:p>
          <a:p>
            <a:pPr marL="35719" marR="35719" algn="just">
              <a:lnSpc>
                <a:spcPct val="107000"/>
              </a:lnSpc>
              <a:spcBef>
                <a:spcPts val="1080"/>
              </a:spcBef>
              <a:spcAft>
                <a:spcPts val="675"/>
              </a:spcAft>
            </a:pPr>
            <a:r>
              <a:rPr lang="en-US" sz="2400" dirty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Príklad zlomkov so zápornými čitateľmi a menovateľmi: -7/-6, -3/-4, -13/-20</a:t>
            </a:r>
          </a:p>
          <a:p>
            <a:pPr marL="35719" marR="35719" algn="just">
              <a:lnSpc>
                <a:spcPct val="107000"/>
              </a:lnSpc>
              <a:spcBef>
                <a:spcPts val="1080"/>
              </a:spcBef>
              <a:spcAft>
                <a:spcPts val="675"/>
              </a:spcAft>
            </a:pPr>
            <a:r>
              <a:rPr lang="en-US" sz="2400" dirty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Príklad zlomkov s kladnými a/alebo zápornými čitateľmi a menovateľmi: -7/6, 3/-4, -13/-20</a:t>
            </a:r>
            <a:endParaRPr lang="ro-RO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6110713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81176"/>
            <a:ext cx="8229600" cy="5344987"/>
          </a:xfrm>
        </p:spPr>
        <p:txBody>
          <a:bodyPr/>
          <a:lstStyle/>
          <a:p>
            <a:r>
              <a:rPr lang="en-US" dirty="0"/>
              <a:t>4. Napíšte všetky zlomky menšie alebo rovné 5/8.</a:t>
            </a:r>
          </a:p>
          <a:p>
            <a:endParaRPr lang="en-US" dirty="0"/>
          </a:p>
          <a:p>
            <a:r>
              <a:rPr lang="en-US" dirty="0"/>
              <a:t>5. Zlomky znázornené vyfarbením zapíšte vo vzostupnom poradí:</a:t>
            </a:r>
            <a:endParaRPr lang="ro-RO" b="1" dirty="0"/>
          </a:p>
        </p:txBody>
      </p:sp>
      <p:pic>
        <p:nvPicPr>
          <p:cNvPr id="4" name="image11.jpg" descr="https://www.scoalaintuitext.ro/blog/wp-content/uploads/sites/7/2019/03/Snip-7.jpg"/>
          <p:cNvPicPr/>
          <p:nvPr/>
        </p:nvPicPr>
        <p:blipFill>
          <a:blip r:embed="rId2"/>
          <a:srcRect l="19555" t="30109" r="31237" b="19105"/>
          <a:stretch>
            <a:fillRect/>
          </a:stretch>
        </p:blipFill>
        <p:spPr>
          <a:xfrm>
            <a:off x="2036423" y="3429000"/>
            <a:ext cx="4961200" cy="2198389"/>
          </a:xfrm>
          <a:prstGeom prst="rect">
            <a:avLst/>
          </a:prstGeom>
          <a:ln/>
        </p:spPr>
      </p:pic>
    </p:spTree>
    <p:extLst>
      <p:ext uri="{BB962C8B-B14F-4D97-AF65-F5344CB8AC3E}">
        <p14:creationId xmlns:p14="http://schemas.microsoft.com/office/powerpoint/2010/main" val="426453912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96398"/>
            <a:ext cx="8229600" cy="5429766"/>
          </a:xfrm>
        </p:spPr>
        <p:txBody>
          <a:bodyPr/>
          <a:lstStyle/>
          <a:p>
            <a:r>
              <a:rPr lang="en-US" dirty="0"/>
              <a:t>6. Zlomky medzi 2/7 a 6/7 zoraďte zostupne.</a:t>
            </a:r>
          </a:p>
          <a:p>
            <a:r>
              <a:rPr lang="en-US" dirty="0"/>
              <a:t>7. Zlomky s menovateľom 8 a čitateľom s nepárnym číslom menším ako 6 zoraďte vzostupne.</a:t>
            </a:r>
            <a:endParaRPr lang="ro-RO" dirty="0"/>
          </a:p>
        </p:txBody>
      </p:sp>
      <p:pic>
        <p:nvPicPr>
          <p:cNvPr id="6" name="image16.png" descr="Înțelegi matematica - mquest.ro"/>
          <p:cNvPicPr/>
          <p:nvPr/>
        </p:nvPicPr>
        <p:blipFill>
          <a:blip r:embed="rId2"/>
          <a:srcRect l="2070" t="4804" r="7077" b="6174"/>
          <a:stretch>
            <a:fillRect/>
          </a:stretch>
        </p:blipFill>
        <p:spPr>
          <a:xfrm>
            <a:off x="1458735" y="3429000"/>
            <a:ext cx="5806535" cy="2451517"/>
          </a:xfrm>
          <a:prstGeom prst="rect">
            <a:avLst/>
          </a:prstGeom>
          <a:ln/>
        </p:spPr>
      </p:pic>
    </p:spTree>
    <p:extLst>
      <p:ext uri="{BB962C8B-B14F-4D97-AF65-F5344CB8AC3E}">
        <p14:creationId xmlns:p14="http://schemas.microsoft.com/office/powerpoint/2010/main" val="3901695935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12.png" descr="Înțelegi matematica - mquest.ro"/>
          <p:cNvPicPr/>
          <p:nvPr/>
        </p:nvPicPr>
        <p:blipFill>
          <a:blip r:embed="rId2"/>
          <a:srcRect/>
          <a:stretch>
            <a:fillRect/>
          </a:stretch>
        </p:blipFill>
        <p:spPr>
          <a:xfrm>
            <a:off x="1446622" y="1716373"/>
            <a:ext cx="5949950" cy="3173645"/>
          </a:xfrm>
          <a:prstGeom prst="rect">
            <a:avLst/>
          </a:prstGeom>
          <a:ln/>
        </p:spPr>
      </p:pic>
    </p:spTree>
    <p:extLst>
      <p:ext uri="{BB962C8B-B14F-4D97-AF65-F5344CB8AC3E}">
        <p14:creationId xmlns:p14="http://schemas.microsoft.com/office/powerpoint/2010/main" val="24977023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F0003E-AF7A-708D-5B37-B1116FDC54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52248"/>
            <a:ext cx="8229600" cy="4525963"/>
          </a:xfrm>
        </p:spPr>
        <p:txBody>
          <a:bodyPr>
            <a:normAutofit fontScale="70000" lnSpcReduction="20000"/>
          </a:bodyPr>
          <a:lstStyle/>
          <a:p>
            <a:pPr marL="0" marR="35719" indent="0" algn="just">
              <a:lnSpc>
                <a:spcPct val="107000"/>
              </a:lnSpc>
              <a:spcBef>
                <a:spcPts val="1080"/>
              </a:spcBef>
              <a:spcAft>
                <a:spcPts val="675"/>
              </a:spcAft>
              <a:buNone/>
            </a:pPr>
            <a:r>
              <a:rPr lang="en-US" b="1" dirty="0">
                <a:solidFill>
                  <a:srgbClr val="1F4D78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Znak zlomku:</a:t>
            </a:r>
          </a:p>
          <a:p>
            <a:pPr marL="35719" marR="35719" algn="just">
              <a:lnSpc>
                <a:spcPct val="107000"/>
              </a:lnSpc>
              <a:spcBef>
                <a:spcPts val="1080"/>
              </a:spcBef>
              <a:spcAft>
                <a:spcPts val="675"/>
              </a:spcAft>
            </a:pPr>
            <a:r>
              <a:rPr lang="en-US" dirty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Znamienka čitateľa a menovateľa zlomku sa pred ním odstránia a skombinujú podľa vyššie uvedeného pravidla znamienok, čím sa z uvedených zlomkov stanú:</a:t>
            </a:r>
          </a:p>
          <a:p>
            <a:pPr marL="35719" marR="35719" algn="just">
              <a:lnSpc>
                <a:spcPct val="107000"/>
              </a:lnSpc>
              <a:spcBef>
                <a:spcPts val="1080"/>
              </a:spcBef>
              <a:spcAft>
                <a:spcPts val="675"/>
              </a:spcAft>
            </a:pPr>
            <a:r>
              <a:rPr lang="en-GB" baseline="30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-7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GB" baseline="-25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-6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(-)(-)</a:t>
            </a:r>
            <a:r>
              <a:rPr lang="en-GB" baseline="30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/</a:t>
            </a:r>
            <a:r>
              <a:rPr lang="en-GB" baseline="-25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(+)</a:t>
            </a:r>
            <a:r>
              <a:rPr lang="en-GB" baseline="30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/</a:t>
            </a:r>
            <a:r>
              <a:rPr lang="en-GB" baseline="-25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</a:t>
            </a:r>
            <a:r>
              <a:rPr lang="en-GB" baseline="30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/</a:t>
            </a:r>
            <a:r>
              <a:rPr lang="en-GB" baseline="-25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endParaRPr lang="ro-RO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108585" algn="just">
              <a:lnSpc>
                <a:spcPct val="107000"/>
              </a:lnSpc>
              <a:spcAft>
                <a:spcPts val="600"/>
              </a:spcAft>
              <a:buSzPts val="1000"/>
              <a:buFont typeface="Symbol" panose="05050102010706020507" pitchFamily="18" charset="2"/>
              <a:buChar char=""/>
              <a:tabLst>
                <a:tab pos="342900" algn="l"/>
              </a:tabLst>
            </a:pPr>
            <a:r>
              <a:rPr lang="en-GB" baseline="30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-3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GB" baseline="-25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-4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(-)(-)</a:t>
            </a:r>
            <a:r>
              <a:rPr lang="en-GB" baseline="30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/</a:t>
            </a:r>
            <a:r>
              <a:rPr lang="en-GB" baseline="-25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(+)</a:t>
            </a:r>
            <a:r>
              <a:rPr lang="en-GB" baseline="30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/</a:t>
            </a:r>
            <a:r>
              <a:rPr lang="en-GB" baseline="-25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</a:t>
            </a:r>
            <a:r>
              <a:rPr lang="en-GB" baseline="30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/</a:t>
            </a:r>
            <a:r>
              <a:rPr lang="en-GB" baseline="-25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endParaRPr lang="ro-RO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108585" algn="just">
              <a:lnSpc>
                <a:spcPct val="107000"/>
              </a:lnSpc>
              <a:spcAft>
                <a:spcPts val="600"/>
              </a:spcAft>
              <a:buSzPts val="1000"/>
              <a:buFont typeface="Symbol" panose="05050102010706020507" pitchFamily="18" charset="2"/>
              <a:buChar char=""/>
              <a:tabLst>
                <a:tab pos="342900" algn="l"/>
              </a:tabLst>
            </a:pPr>
            <a:r>
              <a:rPr lang="en-GB" baseline="30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-13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GB" baseline="-25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-20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(-)(-)</a:t>
            </a:r>
            <a:r>
              <a:rPr lang="en-GB" baseline="30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13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/</a:t>
            </a:r>
            <a:r>
              <a:rPr lang="en-GB" baseline="-25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20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(+)</a:t>
            </a:r>
            <a:r>
              <a:rPr lang="en-GB" baseline="30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13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/</a:t>
            </a:r>
            <a:r>
              <a:rPr lang="en-GB" baseline="-25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20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</a:t>
            </a:r>
            <a:r>
              <a:rPr lang="en-GB" baseline="30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13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/</a:t>
            </a:r>
            <a:r>
              <a:rPr lang="en-GB" baseline="-25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20</a:t>
            </a:r>
            <a:endParaRPr lang="ro-RO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108585" algn="just">
              <a:lnSpc>
                <a:spcPct val="107000"/>
              </a:lnSpc>
              <a:spcAft>
                <a:spcPts val="600"/>
              </a:spcAft>
              <a:buSzPts val="1000"/>
              <a:buFont typeface="Symbol" panose="05050102010706020507" pitchFamily="18" charset="2"/>
              <a:buChar char=""/>
              <a:tabLst>
                <a:tab pos="342900" algn="l"/>
              </a:tabLst>
            </a:pPr>
            <a:r>
              <a:rPr lang="en-GB" baseline="30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-7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GB" baseline="-25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(-)(+)</a:t>
            </a:r>
            <a:r>
              <a:rPr lang="en-GB" baseline="30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/</a:t>
            </a:r>
            <a:r>
              <a:rPr lang="en-GB" baseline="-25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(-)</a:t>
            </a:r>
            <a:r>
              <a:rPr lang="en-GB" baseline="30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/</a:t>
            </a:r>
            <a:r>
              <a:rPr lang="en-GB" baseline="-25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-</a:t>
            </a:r>
            <a:r>
              <a:rPr lang="en-GB" baseline="30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/</a:t>
            </a:r>
            <a:r>
              <a:rPr lang="en-GB" baseline="-25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endParaRPr lang="ro-RO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108585" algn="just">
              <a:lnSpc>
                <a:spcPct val="107000"/>
              </a:lnSpc>
              <a:spcAft>
                <a:spcPts val="600"/>
              </a:spcAft>
              <a:buSzPts val="1000"/>
              <a:buFont typeface="Symbol" panose="05050102010706020507" pitchFamily="18" charset="2"/>
              <a:buChar char=""/>
              <a:tabLst>
                <a:tab pos="342900" algn="l"/>
              </a:tabLst>
            </a:pPr>
            <a:r>
              <a:rPr lang="en-GB" baseline="30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GB" baseline="-25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-4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(+)(-)</a:t>
            </a:r>
            <a:r>
              <a:rPr lang="en-GB" baseline="30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/</a:t>
            </a:r>
            <a:r>
              <a:rPr lang="en-GB" baseline="-25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(-)</a:t>
            </a:r>
            <a:r>
              <a:rPr lang="en-GB" baseline="30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/</a:t>
            </a:r>
            <a:r>
              <a:rPr lang="en-GB" baseline="-25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-</a:t>
            </a:r>
            <a:r>
              <a:rPr lang="en-GB" baseline="30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/</a:t>
            </a:r>
            <a:r>
              <a:rPr lang="en-GB" baseline="-25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endParaRPr lang="ro-RO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108585" algn="just">
              <a:lnSpc>
                <a:spcPct val="107000"/>
              </a:lnSpc>
              <a:spcAft>
                <a:spcPts val="600"/>
              </a:spcAft>
              <a:buSzPts val="1000"/>
              <a:buFont typeface="Symbol" panose="05050102010706020507" pitchFamily="18" charset="2"/>
              <a:buChar char=""/>
              <a:tabLst>
                <a:tab pos="342900" algn="l"/>
              </a:tabLst>
            </a:pPr>
            <a:r>
              <a:rPr lang="en-GB" baseline="30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-13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GB" baseline="-25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-20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(-)(-)</a:t>
            </a:r>
            <a:r>
              <a:rPr lang="en-GB" baseline="30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13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/</a:t>
            </a:r>
            <a:r>
              <a:rPr lang="en-GB" baseline="-25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20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(+)</a:t>
            </a:r>
            <a:r>
              <a:rPr lang="en-GB" baseline="30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13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/</a:t>
            </a:r>
            <a:r>
              <a:rPr lang="en-GB" baseline="-25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20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</a:t>
            </a:r>
            <a:r>
              <a:rPr lang="en-GB" baseline="30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13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/</a:t>
            </a:r>
            <a:r>
              <a:rPr lang="en-GB" baseline="-25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20</a:t>
            </a:r>
            <a:endParaRPr lang="ro-RO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36569016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E1C699-0099-C8DD-3022-FA6AA1D014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843247"/>
            <a:ext cx="8229600" cy="4525963"/>
          </a:xfrm>
        </p:spPr>
        <p:txBody>
          <a:bodyPr>
            <a:normAutofit fontScale="55000" lnSpcReduction="20000"/>
          </a:bodyPr>
          <a:lstStyle/>
          <a:p>
            <a:pPr marL="0" marR="35719" indent="0" algn="just">
              <a:lnSpc>
                <a:spcPct val="107000"/>
              </a:lnSpc>
              <a:spcBef>
                <a:spcPts val="1080"/>
              </a:spcBef>
              <a:spcAft>
                <a:spcPts val="675"/>
              </a:spcAft>
              <a:buNone/>
            </a:pPr>
            <a:r>
              <a:rPr lang="en-US" b="1" dirty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Typy obyčajných zlomkov:</a:t>
            </a:r>
          </a:p>
          <a:p>
            <a:pPr marL="35719" marR="35719" algn="just">
              <a:lnSpc>
                <a:spcPct val="107000"/>
              </a:lnSpc>
              <a:spcBef>
                <a:spcPts val="1080"/>
              </a:spcBef>
              <a:spcAft>
                <a:spcPts val="675"/>
              </a:spcAft>
            </a:pPr>
            <a:r>
              <a:rPr lang="en-US" b="1" dirty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Absolútna hodnota čísla </a:t>
            </a:r>
            <a:r>
              <a:rPr lang="en-US" dirty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= číselná hodnota čísla bez ohľadu na jeho znamienko. Napríklad absolútna hodnota čísla -7 (zapísaná ako │-7│) je 7. Ďalšie príklady: |-17| = 17; |10| = 10; |-123| = 123;</a:t>
            </a:r>
          </a:p>
          <a:p>
            <a:pPr marL="35719" marR="35719" algn="just">
              <a:lnSpc>
                <a:spcPct val="107000"/>
              </a:lnSpc>
              <a:spcBef>
                <a:spcPts val="1080"/>
              </a:spcBef>
              <a:spcAft>
                <a:spcPts val="675"/>
              </a:spcAft>
            </a:pPr>
            <a:r>
              <a:rPr lang="en-US" b="1" dirty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Podjednotkové frakcie: </a:t>
            </a:r>
            <a:r>
              <a:rPr lang="en-US" dirty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absolútna hodnota čitateľa je menšia ako absolútna hodnota menovateľa, takže absolútna hodnota zlomku je menšia ako 1.</a:t>
            </a:r>
          </a:p>
          <a:p>
            <a:pPr marL="35719" marR="35719" algn="just">
              <a:lnSpc>
                <a:spcPct val="107000"/>
              </a:lnSpc>
              <a:spcBef>
                <a:spcPts val="1080"/>
              </a:spcBef>
              <a:spcAft>
                <a:spcPts val="675"/>
              </a:spcAft>
            </a:pPr>
            <a:r>
              <a:rPr lang="en-US" b="1" dirty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Ekvivalentné zlomky: </a:t>
            </a:r>
            <a:r>
              <a:rPr lang="en-US" dirty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Absolútna hodnota čitateľa sa rovná absolútnej hodnote menovateľa, takže absolútna hodnota zlomku je rovná 1.</a:t>
            </a:r>
          </a:p>
          <a:p>
            <a:pPr marL="35719" marR="35719" algn="just">
              <a:lnSpc>
                <a:spcPct val="107000"/>
              </a:lnSpc>
              <a:spcBef>
                <a:spcPts val="1080"/>
              </a:spcBef>
              <a:spcAft>
                <a:spcPts val="675"/>
              </a:spcAft>
            </a:pPr>
            <a:r>
              <a:rPr lang="en-US" b="1" dirty="0" err="1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Nadjednotkové </a:t>
            </a:r>
            <a:r>
              <a:rPr lang="en-US" b="1" dirty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alebo nesprávne zlomky: </a:t>
            </a:r>
            <a:r>
              <a:rPr lang="en-US" dirty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4/3, 16/3, 9/8, 123/-13 - absolútna hodnota čitateľa je väčšia ako absolútna hodnota menovateľa, takže absolútna hodnota zlomku je väčšia ako 1; tieto zlomky sa nazývajú aj nesprávne zlomky.</a:t>
            </a:r>
            <a:endParaRPr lang="ro-RO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45398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69CB0E-0A31-E076-4C44-7907FC7D85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000693"/>
            <a:ext cx="8229600" cy="4525963"/>
          </a:xfrm>
        </p:spPr>
        <p:txBody>
          <a:bodyPr>
            <a:normAutofit fontScale="62500" lnSpcReduction="20000"/>
          </a:bodyPr>
          <a:lstStyle/>
          <a:p>
            <a:pPr marL="102394" marR="102394" algn="just">
              <a:lnSpc>
                <a:spcPct val="107000"/>
              </a:lnSpc>
              <a:spcAft>
                <a:spcPts val="600"/>
              </a:spcAft>
            </a:pPr>
            <a:r>
              <a:rPr lang="en-US" dirty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Nesprávne zlomky možno zapísať aj ako zmiešané zlomky:</a:t>
            </a:r>
          </a:p>
          <a:p>
            <a:pPr marL="0" marR="102394" indent="0" algn="just">
              <a:lnSpc>
                <a:spcPct val="107000"/>
              </a:lnSpc>
              <a:spcAft>
                <a:spcPts val="600"/>
              </a:spcAft>
              <a:buNone/>
            </a:pPr>
            <a:r>
              <a:rPr lang="en-US" dirty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4/3 = 3/3 + 1/3 = 1 + 1/3, čo je napísané: 1 1/3</a:t>
            </a:r>
          </a:p>
          <a:p>
            <a:pPr marL="0" marR="102394" indent="0" algn="just">
              <a:lnSpc>
                <a:spcPct val="107000"/>
              </a:lnSpc>
              <a:spcAft>
                <a:spcPts val="600"/>
              </a:spcAft>
              <a:buNone/>
            </a:pPr>
            <a:r>
              <a:rPr lang="en-US" dirty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16/3 = 15/3 + 1/3 = 5 + 1/3, čo je napísané: 5 1/3</a:t>
            </a:r>
          </a:p>
          <a:p>
            <a:pPr marL="0" marR="102394" indent="0" algn="just">
              <a:lnSpc>
                <a:spcPct val="107000"/>
              </a:lnSpc>
              <a:spcAft>
                <a:spcPts val="600"/>
              </a:spcAft>
              <a:buNone/>
            </a:pPr>
            <a:r>
              <a:rPr lang="en-US" dirty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9/8 = 8/8 + 1/8 = 1 + 1/8, čo je napísané: 1 1/8</a:t>
            </a:r>
          </a:p>
          <a:p>
            <a:pPr marL="0" marR="102394" indent="0" algn="just">
              <a:lnSpc>
                <a:spcPct val="107000"/>
              </a:lnSpc>
              <a:spcAft>
                <a:spcPts val="600"/>
              </a:spcAft>
              <a:buNone/>
            </a:pPr>
            <a:r>
              <a:rPr lang="en-US" dirty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123/-13 = - 123/13 = - (117 + 6)/13 = - 117/13 - 6/13 = - 9 - 6/13, čo je zapísané: - 9 6/13</a:t>
            </a:r>
          </a:p>
          <a:p>
            <a:pPr marL="102394" marR="102394" algn="just">
              <a:lnSpc>
                <a:spcPct val="107000"/>
              </a:lnSpc>
              <a:spcAft>
                <a:spcPts val="600"/>
              </a:spcAft>
            </a:pPr>
            <a:r>
              <a:rPr lang="en-US" dirty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Všimnite si, že zmiešaný zlomok sa skladá z celého a čiastkového zlomku, pričom oba majú rovnaké znamienko.</a:t>
            </a:r>
          </a:p>
          <a:p>
            <a:pPr marL="102394" marR="102394" algn="just">
              <a:lnSpc>
                <a:spcPct val="107000"/>
              </a:lnSpc>
              <a:spcAft>
                <a:spcPts val="600"/>
              </a:spcAft>
            </a:pPr>
            <a:r>
              <a:rPr lang="en-US" dirty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Ak sa čitateľ zlomku rovná menovateľovi iného zlomku a naopak, potom sa zlomky nazývajú inverzné alebo inverzné. </a:t>
            </a:r>
          </a:p>
          <a:p>
            <a:pPr marL="0" marR="102394" indent="0" algn="just">
              <a:lnSpc>
                <a:spcPct val="107000"/>
              </a:lnSpc>
              <a:spcAft>
                <a:spcPts val="600"/>
              </a:spcAft>
              <a:buNone/>
            </a:pPr>
            <a:r>
              <a:rPr lang="en-US" dirty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Napríklad: 3/5 a 5/3; 6/17 a 6/17 - súčin zlomku a jeho obrátenej hodnoty je 1.</a:t>
            </a:r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18931654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309</TotalTime>
  <Words>4833</Words>
  <Application>Microsoft Office PowerPoint</Application>
  <PresentationFormat>Prezentácia na obrazovke (4:3)</PresentationFormat>
  <Paragraphs>390</Paragraphs>
  <Slides>62</Slides>
  <Notes>1</Notes>
  <HiddenSlides>0</HiddenSlides>
  <MMClips>0</MMClips>
  <ScaleCrop>false</ScaleCrop>
  <HeadingPairs>
    <vt:vector size="6" baseType="variant">
      <vt:variant>
        <vt:lpstr>Použité písma</vt:lpstr>
      </vt:variant>
      <vt:variant>
        <vt:i4>5</vt:i4>
      </vt:variant>
      <vt:variant>
        <vt:lpstr>Motív</vt:lpstr>
      </vt:variant>
      <vt:variant>
        <vt:i4>1</vt:i4>
      </vt:variant>
      <vt:variant>
        <vt:lpstr>Nadpisy snímok</vt:lpstr>
      </vt:variant>
      <vt:variant>
        <vt:i4>62</vt:i4>
      </vt:variant>
    </vt:vector>
  </HeadingPairs>
  <TitlesOfParts>
    <vt:vector size="68" baseType="lpstr">
      <vt:lpstr>Adobe Heiti Std R</vt:lpstr>
      <vt:lpstr>Arial</vt:lpstr>
      <vt:lpstr>Calibri</vt:lpstr>
      <vt:lpstr>Calibri Light</vt:lpstr>
      <vt:lpstr>Symbol</vt:lpstr>
      <vt:lpstr>Office Theme</vt:lpstr>
      <vt:lpstr>Čo sú to zlomky?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Príklady zlomkov</vt:lpstr>
      <vt:lpstr>Prezentácia programu PowerPoint</vt:lpstr>
      <vt:lpstr>Prezentácia programu PowerPoint</vt:lpstr>
      <vt:lpstr>Prezentácia programu PowerPoint</vt:lpstr>
      <vt:lpstr>Zdroje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Numere întregi</dc:title>
  <dc:creator>Microsoft account</dc:creator>
  <cp:keywords>, docId:6EB4BD00FF20C69EB33EBA3140DBE71D</cp:keywords>
  <cp:lastModifiedBy>KEAI</cp:lastModifiedBy>
  <cp:revision>20</cp:revision>
  <dcterms:created xsi:type="dcterms:W3CDTF">2022-06-19T18:34:58Z</dcterms:created>
  <dcterms:modified xsi:type="dcterms:W3CDTF">2023-01-27T12:37:33Z</dcterms:modified>
</cp:coreProperties>
</file>