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38"/>
  </p:notesMasterIdLst>
  <p:sldIdLst>
    <p:sldId id="256" r:id="rId2"/>
    <p:sldId id="266" r:id="rId3"/>
    <p:sldId id="267" r:id="rId4"/>
    <p:sldId id="268" r:id="rId5"/>
    <p:sldId id="269" r:id="rId6"/>
    <p:sldId id="273" r:id="rId7"/>
    <p:sldId id="274" r:id="rId8"/>
    <p:sldId id="277" r:id="rId9"/>
    <p:sldId id="281" r:id="rId10"/>
    <p:sldId id="282" r:id="rId11"/>
    <p:sldId id="283" r:id="rId12"/>
    <p:sldId id="284" r:id="rId13"/>
    <p:sldId id="285" r:id="rId14"/>
    <p:sldId id="288" r:id="rId15"/>
    <p:sldId id="289" r:id="rId16"/>
    <p:sldId id="293" r:id="rId17"/>
    <p:sldId id="294" r:id="rId18"/>
    <p:sldId id="295" r:id="rId19"/>
    <p:sldId id="296" r:id="rId20"/>
    <p:sldId id="297" r:id="rId21"/>
    <p:sldId id="298" r:id="rId22"/>
    <p:sldId id="299" r:id="rId23"/>
    <p:sldId id="300" r:id="rId24"/>
    <p:sldId id="301" r:id="rId25"/>
    <p:sldId id="302" r:id="rId26"/>
    <p:sldId id="303" r:id="rId27"/>
    <p:sldId id="327" r:id="rId28"/>
    <p:sldId id="304" r:id="rId29"/>
    <p:sldId id="265" r:id="rId30"/>
    <p:sldId id="305" r:id="rId31"/>
    <p:sldId id="306" r:id="rId32"/>
    <p:sldId id="307" r:id="rId33"/>
    <p:sldId id="270" r:id="rId34"/>
    <p:sldId id="271" r:id="rId35"/>
    <p:sldId id="272" r:id="rId36"/>
    <p:sldId id="308" r:id="rId37"/>
  </p:sldIdLst>
  <p:sldSz cx="12192000" cy="6858000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4" d="100"/>
          <a:sy n="94" d="100"/>
        </p:scale>
        <p:origin x="66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44271A-D296-418E-82C3-5CE6F6F86EA5}" type="datetimeFigureOut">
              <a:rPr lang="ro-RO" smtClean="0"/>
              <a:t>27.01.2023</a:t>
            </a:fld>
            <a:endParaRPr lang="ro-R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o-R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Kliknutím upravíte štýly hlavného textu</a:t>
            </a:r>
          </a:p>
          <a:p>
            <a:pPr lvl="1"/>
            <a:r>
              <a:rPr lang="en-US"/>
              <a:t>Druhá úroveň</a:t>
            </a:r>
          </a:p>
          <a:p>
            <a:pPr lvl="2"/>
            <a:r>
              <a:rPr lang="en-US"/>
              <a:t>Tretia úroveň</a:t>
            </a:r>
          </a:p>
          <a:p>
            <a:pPr lvl="3"/>
            <a:r>
              <a:rPr lang="en-US"/>
              <a:t>Štvrtá úroveň</a:t>
            </a:r>
          </a:p>
          <a:p>
            <a:pPr lvl="4"/>
            <a:r>
              <a:rPr lang="en-US"/>
              <a:t>Piata úroveň</a:t>
            </a:r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C7A244-676C-4D9C-8EFA-18B47D01D032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8164891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5805265"/>
            <a:ext cx="11952651" cy="108012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7323" y="1052737"/>
            <a:ext cx="10363200" cy="14700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1371" y="2636912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l-GR" dirty="0"/>
          </a:p>
        </p:txBody>
      </p:sp>
      <p:pic>
        <p:nvPicPr>
          <p:cNvPr id="8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19"/>
          <p:cNvSpPr txBox="1"/>
          <p:nvPr userDrawn="1"/>
        </p:nvSpPr>
        <p:spPr>
          <a:xfrm>
            <a:off x="1333467" y="6519470"/>
            <a:ext cx="1133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DF91AAC3-92D8-CC47-A11C-AB37DE0F40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4086" y="5661248"/>
            <a:ext cx="1808565" cy="1356424"/>
          </a:xfrm>
          <a:prstGeom prst="rect">
            <a:avLst/>
          </a:prstGeom>
        </p:spPr>
      </p:pic>
      <p:sp>
        <p:nvSpPr>
          <p:cNvPr id="14" name="Rectangle 9">
            <a:extLst>
              <a:ext uri="{FF2B5EF4-FFF2-40B4-BE49-F238E27FC236}">
                <a16:creationId xmlns:a16="http://schemas.microsoft.com/office/drawing/2014/main" id="{57BBC6BC-0C3C-4842-9D96-8F55EF4C1DF9}"/>
              </a:ext>
            </a:extLst>
          </p:cNvPr>
          <p:cNvSpPr/>
          <p:nvPr userDrawn="1"/>
        </p:nvSpPr>
        <p:spPr>
          <a:xfrm>
            <a:off x="0" y="1"/>
            <a:ext cx="12192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800" dirty="0"/>
          </a:p>
        </p:txBody>
      </p:sp>
    </p:spTree>
    <p:extLst>
      <p:ext uri="{BB962C8B-B14F-4D97-AF65-F5344CB8AC3E}">
        <p14:creationId xmlns:p14="http://schemas.microsoft.com/office/powerpoint/2010/main" val="20009448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1"/>
            <a:ext cx="12192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4584709" y="6520260"/>
            <a:ext cx="28448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333467" y="6519470"/>
            <a:ext cx="1133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84608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1"/>
            <a:ext cx="12192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4584709" y="6520260"/>
            <a:ext cx="28448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333467" y="6519470"/>
            <a:ext cx="1133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84899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2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19"/>
          <p:cNvSpPr txBox="1"/>
          <p:nvPr userDrawn="1"/>
        </p:nvSpPr>
        <p:spPr>
          <a:xfrm>
            <a:off x="1333467" y="6519470"/>
            <a:ext cx="1133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7495799" y="116632"/>
            <a:ext cx="34861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chemeClr val="tx1"/>
                </a:solidFill>
              </a:rPr>
              <a:t>Mathesis - </a:t>
            </a:r>
            <a:r>
              <a:rPr lang="it-IT" sz="16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2020-1-RO01-KA201-080410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11E8045F-D0EB-B840-B99A-AACDB1255D3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4086" y="5661248"/>
            <a:ext cx="1808565" cy="1356424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03D61F6-AC6D-484D-BC35-A044D823193E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48661" y="0"/>
            <a:ext cx="143340" cy="688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633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coalaintuitext.ro/blog/matematica-clasa-a-iii-a-2/" TargetMode="External"/><Relationship Id="rId2" Type="http://schemas.openxmlformats.org/officeDocument/2006/relationships/hyperlink" Target="https://mquest.ro/home/ch?c=6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0"/>
            <a:ext cx="10972800" cy="1143000"/>
          </a:xfrm>
        </p:spPr>
        <p:txBody>
          <a:bodyPr/>
          <a:lstStyle/>
          <a:p>
            <a:r>
              <a:rPr lang="en-US" b="1" dirty="0" err="1"/>
              <a:t>Porovnávanie </a:t>
            </a:r>
            <a:r>
              <a:rPr lang="en-US" b="1" dirty="0"/>
              <a:t>zlomkov</a:t>
            </a:r>
            <a:endParaRPr lang="ro-RO" b="1" dirty="0"/>
          </a:p>
        </p:txBody>
      </p:sp>
    </p:spTree>
    <p:extLst>
      <p:ext uri="{BB962C8B-B14F-4D97-AF65-F5344CB8AC3E}">
        <p14:creationId xmlns:p14="http://schemas.microsoft.com/office/powerpoint/2010/main" val="33571279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57F23D-A64D-7FB4-C603-54854B07EF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Porovnávanie </a:t>
            </a:r>
            <a:r>
              <a:rPr lang="en-US" b="1" dirty="0"/>
              <a:t>zlomkov</a:t>
            </a:r>
            <a:endParaRPr lang="ro-R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8D527D-DCA3-F595-0092-C1BE41C919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47625" indent="0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  <a:buNone/>
            </a:pPr>
            <a:r>
              <a:rPr lang="en-US" sz="2000" b="1" dirty="0">
                <a:solidFill>
                  <a:srgbClr val="1F4D78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Prečo sa zlomky zjednodušujú?</a:t>
            </a: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US" sz="20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Operácie so zlomkami často zahŕňajú privádzanie k rovnakému menovateľovi (</a:t>
            </a:r>
            <a:r>
              <a:rPr lang="en-US" sz="2000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napr. </a:t>
            </a:r>
            <a:r>
              <a:rPr lang="en-US" sz="20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sčítanie a odčítanie zlomkov, porovnávanie zlomkov) a niekedy sú čitatelia aj menovatelia veľké čísla, čo si vyžaduje náročné výpočty.</a:t>
            </a: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US" sz="20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Zjednodušením zlomku možno čitateľa aj menovateľa zmenšiť na menšie čísla, s ktorými sa ľahšie pracuje, čím sa zníži výsledná náročnosť výpočtu.</a:t>
            </a: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endParaRPr lang="en-US" sz="2000" b="1" i="1" kern="1400" spc="-50" dirty="0">
              <a:solidFill>
                <a:srgbClr val="1F4D78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o-RO" sz="2000" dirty="0"/>
          </a:p>
        </p:txBody>
      </p:sp>
    </p:spTree>
    <p:extLst>
      <p:ext uri="{BB962C8B-B14F-4D97-AF65-F5344CB8AC3E}">
        <p14:creationId xmlns:p14="http://schemas.microsoft.com/office/powerpoint/2010/main" val="29063505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8398E6-3223-9AF3-A883-6E99516444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Porovnávanie </a:t>
            </a:r>
            <a:r>
              <a:rPr lang="en-US" b="1" dirty="0"/>
              <a:t>zlomkov</a:t>
            </a:r>
            <a:endParaRPr lang="ro-R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0FE314-5B51-2A07-555E-1672A3F6EF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20127"/>
            <a:ext cx="10972800" cy="4806037"/>
          </a:xfrm>
        </p:spPr>
        <p:txBody>
          <a:bodyPr>
            <a:normAutofit fontScale="92500" lnSpcReduction="20000"/>
          </a:bodyPr>
          <a:lstStyle/>
          <a:p>
            <a:pPr marL="0" marR="47625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u="sng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Naučte sa porovnávať obyčajné zlomky. Kroky. Vysvetlenia.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en-US" sz="1800" b="1" dirty="0">
              <a:solidFill>
                <a:srgbClr val="2E74B5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b="1" dirty="0">
                <a:solidFill>
                  <a:srgbClr val="2E74B5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Ako sa dajú porovnať dva zlomky?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en-US" sz="1800" b="1" dirty="0">
              <a:solidFill>
                <a:srgbClr val="2E74B5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b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1. Zlomky s rôznym znamienkom:</a:t>
            </a:r>
          </a:p>
          <a:p>
            <a:pPr marL="47625" marR="47625" algn="just">
              <a:lnSpc>
                <a:spcPct val="120000"/>
              </a:lnSpc>
              <a:spcBef>
                <a:spcPts val="0"/>
              </a:spcBef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Akýkoľvek kladný zlomok je väčší ako akýkoľvek záporný zlomok:</a:t>
            </a:r>
          </a:p>
          <a:p>
            <a:pPr marL="0" marR="47625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napr.</a:t>
            </a: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: 4/25 &gt; - 2/19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b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2. Jedna frakcia je podjednotková, druhá </a:t>
            </a:r>
            <a:r>
              <a:rPr lang="en-US" sz="1800" b="1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nadjednotková</a:t>
            </a:r>
            <a:r>
              <a:rPr lang="en-US" sz="1800" b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47625" marR="47625" algn="just">
              <a:lnSpc>
                <a:spcPct val="120000"/>
              </a:lnSpc>
              <a:spcBef>
                <a:spcPts val="0"/>
              </a:spcBef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Akýkoľvek </a:t>
            </a:r>
            <a:r>
              <a:rPr lang="en-US" sz="1800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superjednotkový </a:t>
            </a: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kladný zlomok je väčší ako akýkoľvek </a:t>
            </a:r>
            <a:r>
              <a:rPr lang="en-US" sz="1800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rovnomenný </a:t>
            </a: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kladný zlomok, ktorý je zase väčší ako akýkoľvek podjednotkový kladný zlomok:</a:t>
            </a:r>
          </a:p>
          <a:p>
            <a:pPr marL="0" marR="47625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napr.</a:t>
            </a: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: 44/25 &gt; 1 &gt; 19/200</a:t>
            </a:r>
          </a:p>
          <a:p>
            <a:pPr marL="47625" marR="47625" algn="just">
              <a:lnSpc>
                <a:spcPct val="120000"/>
              </a:lnSpc>
              <a:spcBef>
                <a:spcPts val="0"/>
              </a:spcBef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Akákoľvek záporná frakcia </a:t>
            </a:r>
            <a:r>
              <a:rPr lang="en-US" sz="1800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superjednotky </a:t>
            </a: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je menšia ako akákoľvek záporná frakcia </a:t>
            </a:r>
            <a:r>
              <a:rPr lang="en-US" sz="1800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rovnorodej jednotky, </a:t>
            </a: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ktorá je zasa menšia ako akákoľvek záporná frakcia podjednotky: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napr.</a:t>
            </a: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: -44/25 &lt; -1 &lt; -19/200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b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3. Zlomky s rovnakými čitateľmi, ale aj s rovnakými menovateľmi:</a:t>
            </a:r>
          </a:p>
          <a:p>
            <a:pPr marL="47625" marR="47625" algn="just">
              <a:lnSpc>
                <a:spcPct val="120000"/>
              </a:lnSpc>
              <a:spcBef>
                <a:spcPts val="0"/>
              </a:spcBef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Zlomky sú rovnaké:</a:t>
            </a:r>
          </a:p>
          <a:p>
            <a:pPr marL="0" marR="47625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napr.</a:t>
            </a: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: 89/50 = 89/50</a:t>
            </a:r>
            <a:endParaRPr lang="ro-RO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07711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CD3961-ECF4-EF98-60C9-DC7975DB3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Porovnávanie </a:t>
            </a:r>
            <a:r>
              <a:rPr lang="en-US" b="1" dirty="0"/>
              <a:t>zlomkov</a:t>
            </a:r>
            <a:endParaRPr lang="ro-R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D7A878-387B-9984-DAE1-D9E3903855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17639"/>
            <a:ext cx="10972800" cy="4708526"/>
          </a:xfrm>
        </p:spPr>
        <p:txBody>
          <a:bodyPr>
            <a:normAutofit/>
          </a:bodyPr>
          <a:lstStyle/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b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4. Zlomky s rôznymi čitateľmi, ale s rovnakými menovateľmi: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b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Kladné zlomky: </a:t>
            </a: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porovnávajú sa čitatelia, väčší zlomok je ten s väčším čitateľom: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napr.</a:t>
            </a: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: 74/25 &gt; 49/25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b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Záporné zlomky: </a:t>
            </a: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porovnávajú sa čitatelia, väčší zlomok je ten s menším čitateľom: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napr.</a:t>
            </a: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: - 19/25 &lt; - 17/25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en-US" sz="1800" dirty="0">
              <a:solidFill>
                <a:schemeClr val="tx1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b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5. Zlomky s rôznymi menovateľmi, ale rovnakými čitateľmi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b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Kladné zlomky: </a:t>
            </a: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porovnajte menovatele, väčší zlomok je ten s menším menovateľom: 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napr.</a:t>
            </a: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: 24/25 &gt; 24/26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b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Záporné zlomky: </a:t>
            </a: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porovnajte menovatele, väčší zlomok je ten s väčším menovateľom: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napr.</a:t>
            </a: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: - 17/25 &lt; - 17/29</a:t>
            </a:r>
            <a:endParaRPr lang="ro-RO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4028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D810CD-4D3B-2D64-B8E3-6F218FFC97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Porovnávanie </a:t>
            </a:r>
            <a:r>
              <a:rPr lang="en-US" b="1" dirty="0"/>
              <a:t>zlomkov</a:t>
            </a:r>
            <a:endParaRPr lang="ro-R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399CBD-7FB2-1599-3BC3-0B26F0AEC0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b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6. Zlomky s rôznymi menovateľmi a čitateľmi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Aby sme ich mohli porovnať, musíme zlomky najprv priviesť k rovnakému menovateľovi (alebo, ak je to jednoduchšie, k rovnakému čitateľovi).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b="1" i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1) Ak je to možné, zjednodušte zlomky na ich najjednoduchší neredukovateľný ekvivalentný tvar.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Vypočítajte čitateľa a menovateľa každého zlomku na prvočinitele, konkrétne ako súčin prvočiniteľov v exponentoch.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Vypočíta najväčší spoločný deliteľ, CMMDC, čitateľa a menovateľa každého samostatného zlomku: vynásobí ich spoločné prvočísla jednoznačne na ich najnižšie mocniny.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Pre každú jednotlivú frakciu vypočítame jeden CMMDC.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Každý vypočítaný CMMDC sa použije na delenie čitateľa aj menovateľa každého zlomku s cieľom zjednodušiť daný zlomok.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Čitateľ aj menovateľ každého zlomku vydeľte ich najväčším spoločným deliteľom, CMMDC.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V tomto bode sa zlomky zjednodušia na ich najjednoduchší, neredukovateľný ekvivalentný tvar.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Zjednodušením sa hodnota zlomku nemení, ale získa sa len ekvivalentný zlomok.</a:t>
            </a:r>
            <a:endParaRPr lang="ro-RO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65653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E1CB7F-7964-EBED-3250-034D971414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Porovnávanie </a:t>
            </a:r>
            <a:r>
              <a:rPr lang="en-US" b="1" dirty="0"/>
              <a:t>zlomkov</a:t>
            </a:r>
            <a:endParaRPr lang="ro-R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0D323D-8AE2-1356-A920-1B5F4594D7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47625" indent="0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  <a:buNone/>
            </a:pPr>
            <a:r>
              <a:rPr lang="en-US" sz="1800" b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4) Porovnajte čitateľov nových ekvivalentných zlomkov.</a:t>
            </a: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V tomto okamihu sú zlomky privedené k rovnakému menovateľovi, takže zostáva len porovnať čitateľov nových zlomkov.</a:t>
            </a: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Väčší zlomok je ten s väčším čitateľom, ak sú zlomky kladné.</a:t>
            </a: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Ak sú záporné, väčší zlomok je ten s menším čitateľom.</a:t>
            </a: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Príklad, porovnajte dva podjednotkové zlomky s rovnakým znamienkom, s rôznymi menovateľmi a čitateľmi, s vysvetlením: 16/24 vs. 45/75</a:t>
            </a:r>
            <a:endParaRPr lang="ro-RO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4945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CB81BD-51FF-6D2A-5508-E129AFB69B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Porovnávanie </a:t>
            </a:r>
            <a:r>
              <a:rPr lang="en-US" b="1" dirty="0"/>
              <a:t>zlomkov</a:t>
            </a:r>
            <a:endParaRPr lang="ro-R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7A70DC-DC9A-E634-256B-713235154B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47625" indent="0" algn="just">
              <a:lnSpc>
                <a:spcPct val="120000"/>
              </a:lnSpc>
              <a:spcBef>
                <a:spcPts val="0"/>
              </a:spcBef>
              <a:spcAft>
                <a:spcPts val="900"/>
              </a:spcAft>
              <a:buNone/>
            </a:pPr>
            <a:r>
              <a:rPr lang="en-US" sz="1800" b="1" i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1) Zjednodušíme zlomky na ich najjednoduchší, neredukovateľný ekvivalentný tvar: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spcAft>
                <a:spcPts val="900"/>
              </a:spcAft>
              <a:buNone/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Frakcia 16/24: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spcAft>
                <a:spcPts val="900"/>
              </a:spcAft>
              <a:buNone/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Rozložte čitateľa a menovateľa na súčin prvočísel v exponenciálnom zápise: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spcAft>
                <a:spcPts val="900"/>
              </a:spcAft>
              <a:buNone/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16 = 24;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spcAft>
                <a:spcPts val="900"/>
              </a:spcAft>
              <a:buNone/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24 = 23 × 3;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spcAft>
                <a:spcPts val="900"/>
              </a:spcAft>
              <a:buNone/>
            </a:pPr>
            <a:r>
              <a:rPr lang="en-US" sz="1800" b="1" i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2) Vypočítajte najväčšieho spoločného deliteľa, CMMDC, čitateľa a menovateľa zlomku, vynásobte všetky ich spoločné prvočísla na najnižšie mocniny: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spcAft>
                <a:spcPts val="900"/>
              </a:spcAft>
              <a:buNone/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CMMDC (16; 24) = CMMDC (24; 23 × 3) = 23;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spcAft>
                <a:spcPts val="900"/>
              </a:spcAft>
              <a:buNone/>
            </a:pPr>
            <a:r>
              <a:rPr lang="en-US" sz="1800" b="1" i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3) Čitateľ aj menovateľ vydeľte najväčším spoločným deliteľom, CMMDC: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spcAft>
                <a:spcPts val="900"/>
              </a:spcAft>
              <a:buNone/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16/24 = 24 / (23 × 3) = (24 : 23) / ((23 × 3) : 23) = 2/3.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8399299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536086-7588-3A2B-5F84-CB4699EE6B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Porovnávanie </a:t>
            </a:r>
            <a:r>
              <a:rPr lang="en-US" b="1" dirty="0"/>
              <a:t>zlomkov</a:t>
            </a:r>
            <a:endParaRPr lang="ro-R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878ECE-D125-8FFC-D2F0-7204A5B7A4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47625" indent="0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  <a:buNone/>
            </a:pPr>
            <a:r>
              <a:rPr lang="en-US" sz="1800" b="1" i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4) Porovnajte čitateľov ekvivalentných zlomkov.</a:t>
            </a:r>
          </a:p>
          <a:p>
            <a:pPr marL="0" marR="47625" indent="0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  <a:buNone/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Keďže zlomky majú teraz rovnakého menovateľa, zostáva už len porovnať ich čitateľov.</a:t>
            </a:r>
          </a:p>
          <a:p>
            <a:pPr marL="0" marR="47625" indent="0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  <a:buNone/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10 &gt; 9 =&gt; 10/15 &gt; 9/15 =&gt; 16/24 &gt; 45/75.</a:t>
            </a:r>
            <a:endParaRPr lang="ro-RO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50468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B9AD6-2323-E8D0-0ED4-F2BF794D37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Porovnávanie </a:t>
            </a:r>
            <a:r>
              <a:rPr lang="en-US" b="1" dirty="0"/>
              <a:t>zlomkov</a:t>
            </a:r>
            <a:endParaRPr lang="ro-R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BE66FC-CCAC-9F52-2C55-1965E5EEFA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20127"/>
            <a:ext cx="10972800" cy="4806037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en-US" sz="2000" u="sng" kern="1400" spc="-5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Naučte sa triediť zlomky s rôznymi čitateľmi a menovateľmi vzostupne</a:t>
            </a:r>
          </a:p>
          <a:p>
            <a:pPr marL="0" indent="0">
              <a:buNone/>
            </a:pPr>
            <a:endParaRPr lang="en-US" sz="2000" b="1" kern="1400" spc="-50" dirty="0">
              <a:solidFill>
                <a:schemeClr val="tx1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000" b="1" kern="1400" spc="-5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Teória: Triedenie viacnásobných obyčajných zlomkov</a:t>
            </a:r>
          </a:p>
          <a:p>
            <a:pPr marL="0" indent="0">
              <a:buNone/>
            </a:pPr>
            <a:r>
              <a:rPr lang="en-US" sz="2000" b="1" kern="1400" spc="-5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Ako zoradiť viacero zlomkov?</a:t>
            </a:r>
          </a:p>
          <a:p>
            <a:r>
              <a:rPr lang="en-US" sz="2000" kern="1400" spc="-5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Triedenie zlomkov môže byť oveľa jednoduchšie, ak najprv roztriedite zlomky, ktoré sa majú triediť, do kategórií: kladné a záporné zlomky, </a:t>
            </a:r>
            <a:r>
              <a:rPr lang="en-US" sz="2000" kern="1400" spc="-50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nadjednotkové </a:t>
            </a:r>
            <a:r>
              <a:rPr lang="en-US" sz="2000" kern="1400" spc="-5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 podjednotkové zlomky.</a:t>
            </a:r>
          </a:p>
          <a:p>
            <a:r>
              <a:rPr lang="en-US" sz="2000" kern="1400" spc="-5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Všeobecne platí pravidlo:</a:t>
            </a:r>
          </a:p>
          <a:p>
            <a:r>
              <a:rPr lang="en-US" sz="2000" kern="1400" spc="-5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každá kladná </a:t>
            </a:r>
            <a:r>
              <a:rPr lang="en-US" sz="2000" kern="1400" spc="-50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nadjednotková </a:t>
            </a:r>
            <a:r>
              <a:rPr lang="en-US" sz="2000" kern="1400" spc="-5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frakcia je väčšia ako...</a:t>
            </a:r>
          </a:p>
          <a:p>
            <a:pPr marL="0" indent="0">
              <a:buNone/>
            </a:pPr>
            <a:r>
              <a:rPr lang="en-US" sz="2000" kern="1400" spc="-5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... ako akýkoľvek kladný ekvivalentný zlomok, ktorý je väčší...</a:t>
            </a:r>
          </a:p>
          <a:p>
            <a:pPr marL="0" indent="0">
              <a:buNone/>
            </a:pPr>
            <a:r>
              <a:rPr lang="en-US" sz="2000" kern="1400" spc="-5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... ako akákoľvek kladná podjednotková frakcia, ktorá je väčšia...</a:t>
            </a:r>
          </a:p>
          <a:p>
            <a:pPr marL="0" indent="0">
              <a:buNone/>
            </a:pPr>
            <a:r>
              <a:rPr lang="en-US" sz="2000" kern="1400" spc="-5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... ako nula, ktorá je väčšia...</a:t>
            </a:r>
          </a:p>
          <a:p>
            <a:pPr marL="0" indent="0">
              <a:buNone/>
            </a:pPr>
            <a:r>
              <a:rPr lang="en-US" sz="2000" kern="1400" spc="-5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... ako akákoľvek záporná podjednotková frakcia, ktorá je väčšia...</a:t>
            </a:r>
          </a:p>
          <a:p>
            <a:pPr marL="0" indent="0">
              <a:buNone/>
            </a:pPr>
            <a:r>
              <a:rPr lang="en-US" sz="2000" kern="1400" spc="-5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... ako akýkoľvek záporný ekvivalentný zlomok, ktorý je väčší...</a:t>
            </a:r>
          </a:p>
          <a:p>
            <a:pPr marL="0" indent="0">
              <a:buNone/>
            </a:pPr>
            <a:r>
              <a:rPr lang="en-US" sz="2000" kern="1400" spc="-5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... ako akýkoľvek záporný </a:t>
            </a:r>
            <a:r>
              <a:rPr lang="en-US" sz="2000" kern="1400" spc="-50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nadjednotkový </a:t>
            </a:r>
            <a:r>
              <a:rPr lang="en-US" sz="2000" kern="1400" spc="-5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zlomok.</a:t>
            </a:r>
          </a:p>
          <a:p>
            <a:r>
              <a:rPr lang="en-US" sz="2000" kern="1400" spc="-5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Ak sú všetky zlomky z rôznych kategórií, potom je veľmi jednoduché ich zoradiť podľa vyššie uvedeného pravidla.</a:t>
            </a:r>
          </a:p>
          <a:p>
            <a:r>
              <a:rPr lang="en-US" sz="2000" kern="1400" spc="-5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Ak máme v každej kategórii viac ako jeden zlomok, musíme najprv porovnať zlomky v každej kategórii zvlášť a potom ich zoradiť podľa vyššie uvedeného pravidla.</a:t>
            </a:r>
            <a:endParaRPr lang="ro-RO" sz="1200" dirty="0">
              <a:solidFill>
                <a:schemeClr val="tx1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55844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D130CD-7638-B7BA-6B0C-BAB3DC867F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Porovnávanie </a:t>
            </a:r>
            <a:r>
              <a:rPr lang="en-US" b="1" dirty="0"/>
              <a:t>zlomkov</a:t>
            </a:r>
            <a:endParaRPr lang="ro-R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6BEE28-F9AE-F76A-BA4C-47EA4C55F2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17638"/>
            <a:ext cx="10972800" cy="4708526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Nižšie zoradíme tri kladné podjednotkové frakcie vzostupne.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US" sz="1800" dirty="0"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Príklad triedenia troch kladných podjednotkových zlomkov s rôznymi menovateľmi a čitateľmi s vysvetlením: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1/2 vs. 16/24 vs. 45/75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US" sz="1800" dirty="0"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Každý zlomok zjednodušíme zvlášť: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Rozložte čitateľa a menovateľa každého zlomku na prvočinitele;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Čitateľa a menovateľa vydeľte číslom, ktoré získate vynásobením spoločných prvočísel čitateľa a menovateľa na najnižšie mocniny - to je najväčší spoločný deliteľ, CMMDC;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Zlomok 1/2 zjednodušíme - čitateľ a menovateľ sú koprimárne čísla, nemajú spoločné prvočísla, zlomok sa nedá zjednodušiť, je neredukovateľný.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Zlomok 16/24 = 24 / (23 × 3) = (24 : 23) / (((23 × 3) : 23) = 2/3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Zjednodušíme zlomok 45/75 = (32 × 5) / (3 × 52) = ((32 × 5) : (3 × 5)) / ((3 × 52) : (3 × 5)) = 3/5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 tomto bode sú zlomky zjednodušené: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1/2, 16/24 = 2/3 a 45/75 = 3/5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42372653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E5BF3-2007-2DF2-21A2-4E531F62B9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Porovnávanie </a:t>
            </a:r>
            <a:r>
              <a:rPr lang="en-US" b="1" dirty="0"/>
              <a:t>zlomkov</a:t>
            </a:r>
            <a:endParaRPr lang="ro-R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31D961-E743-1DE3-52E1-EAAE3A90E6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Vypočítame najmenší spoločný násobok, CMMMC, menovateľov nových zlomkov získaných zjednodušením:</a:t>
            </a: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CMMMC bude spoločným menovateľom zoradených zlomkov, môžeme ho tiež nazvať najmenším spoločným menovateľom.</a:t>
            </a: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Menovatele zlomkov rozložíme a jednoznačne vyberieme všetky prvočinitele na najvyššie mocniny tak, že ich vynásobíme.</a:t>
            </a: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2 je prvočíslo, nemožno ho už rozložiť na prvočinitele.</a:t>
            </a: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3 je prvočíslo, nemožno ho už rozložiť na prvočinitele.</a:t>
            </a: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5 je prvočíslo, nemožno ho už rozložiť na prvočinitele.</a:t>
            </a:r>
          </a:p>
          <a:p>
            <a:pPr marL="0" marR="47625" indent="0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  <a:buNone/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		CMMMC (2; 3; 5) = 2 × 3 × 5 = 30.</a:t>
            </a:r>
            <a:endParaRPr lang="ro-RO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63548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D7312F-0751-B908-1DBB-06C35DD050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407862"/>
            <a:ext cx="10972800" cy="1143000"/>
          </a:xfrm>
        </p:spPr>
        <p:txBody>
          <a:bodyPr/>
          <a:lstStyle/>
          <a:p>
            <a:r>
              <a:rPr lang="en-US" b="1" dirty="0" err="1"/>
              <a:t>Porovnávanie </a:t>
            </a:r>
            <a:r>
              <a:rPr lang="en-US" b="1" dirty="0"/>
              <a:t>zlomkov</a:t>
            </a:r>
            <a:endParaRPr lang="ro-R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47AD4A-29E2-890A-C0B1-F3049F4CEA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2022580"/>
            <a:ext cx="10972800" cy="4254974"/>
          </a:xfrm>
        </p:spPr>
        <p:txBody>
          <a:bodyPr>
            <a:normAutofit/>
          </a:bodyPr>
          <a:lstStyle/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Ako sa porovnávajú kladné zlomky:</a:t>
            </a: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Ak majú dva kladné zlomky rovnakého menovateľa, potom je zlomok s väčším čitateľom väčší ako druhý: 2/7 &lt; 6/7. Prečo? 7 dielov väčšieho čísla, 6, je vždy väčších ako 7 dielov menšieho čísla, 2;</a:t>
            </a: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endParaRPr lang="en-US" sz="1800" dirty="0">
              <a:solidFill>
                <a:schemeClr val="tx1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Ak majú dva kladné zlomky rovnakého čitateľa, zlomok s väčším menovateľom je menší ako druhý: 5/9 &lt; 5/7. Prečo? Keď to isté množstvo, 5, rozdelíme na menej častí, 7, výsledok je väčší, ako keď ho rozdelíme na viac častí, 9;</a:t>
            </a:r>
            <a:endParaRPr lang="ro-RO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83158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D6AE7B-AE97-BE54-249E-263A9CCDEA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Porovnávanie </a:t>
            </a:r>
            <a:r>
              <a:rPr lang="en-US" b="1" dirty="0"/>
              <a:t>zlomkov</a:t>
            </a:r>
            <a:endParaRPr lang="ro-R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8A61F9-E8F3-9B4F-E515-8DC912CE08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b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Zlomky privedieme k rovnakému menovateľovi, čím ich zosilníme: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Faktor zosilnenia každej frakcie sa vypočíta vydelením CMMMC menovateľom: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pre prvý zlomok: 30 : 2 = 15;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pre 2. zlomok: 30 : 3 = 10;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pre 3. zlomok: 30 : 5 = 6.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Zlomky sa privádzajú k rovnakému menovateľovi, pričom sa každý z nich osobitne zosilní vlastným "zosilňovacím faktorom":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en-US" sz="1600" dirty="0">
              <a:solidFill>
                <a:schemeClr val="tx1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prvý zlomok: 1/2 = (15 × 1) / (15 × 2) = 15/30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Druhý zlomok: 2/3 = (10 × 2) / (10 × 3) = 20/30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3. frakcia: 3/5 = (6 × 3) / (6 × 5) = 18/30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en-US" sz="1600" dirty="0">
              <a:solidFill>
                <a:schemeClr val="tx1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b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Zoradené zlomky sú: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15/30 &lt; 18/30 &lt; 20/30 =&gt;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en-US" sz="1600" dirty="0">
              <a:solidFill>
                <a:schemeClr val="tx1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1/2 &lt; 3/5 &lt; 2/3 =&gt;</a:t>
            </a: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en-US" sz="1600" dirty="0">
              <a:solidFill>
                <a:schemeClr val="tx1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47625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1/2 &lt; 45/75 &lt; 16/24</a:t>
            </a:r>
            <a:endParaRPr lang="ro-RO" sz="1600" dirty="0">
              <a:solidFill>
                <a:schemeClr val="tx1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02850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7A622-3B0B-5F4F-7E94-CBB57DEB2C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Porovnávanie </a:t>
            </a:r>
            <a:r>
              <a:rPr lang="en-US" b="1" dirty="0"/>
              <a:t>zlomkov</a:t>
            </a:r>
            <a:endParaRPr lang="ro-R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B6EF17-9577-C869-8F79-3EB0617343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000" b="1" kern="1400" spc="-5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Sčítanie zlomkov: Vysvetlenie teórie, krokov a praktických príkladov. Ako sa sčítajú bežné zlomky?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US" sz="2000" kern="1400" spc="-50" dirty="0">
              <a:solidFill>
                <a:schemeClr val="tx1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000" kern="1400" spc="-5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Pri sčítaní obyčajných zlomkov existujú dva prípady týkajúce sa menovateľov: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000" kern="1400" spc="-5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A. zlomky majú rovnaké menovatele;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000" kern="1400" spc="-5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B. zlomky majú rôzne menovatele.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US" sz="2000" kern="1400" spc="-50" dirty="0">
              <a:solidFill>
                <a:schemeClr val="tx1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000" b="1" kern="1400" spc="-5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A. Ako sčítate obyčajné zlomky, ktoré majú rovnakého menovateľa?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000" kern="1400" spc="-5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Jednoducho sčítajte čitateľov zlomkov.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000" kern="1400" spc="-5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Menovateľ výsledného zlomku bude dokonca spoločným menovateľom zlomkov.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000" kern="1400" spc="-5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Zjednodušte výsledný zlomok.</a:t>
            </a:r>
            <a:endParaRPr lang="ro-RO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92726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BD2EEB-7613-066F-E7A0-2234C062CE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Porovnávanie </a:t>
            </a:r>
            <a:r>
              <a:rPr lang="en-US" b="1" dirty="0"/>
              <a:t>zlomkov</a:t>
            </a:r>
            <a:endParaRPr lang="ro-R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DC7A64-B509-B9AD-701B-1D1F7F3A72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47625" indent="0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  <a:buNone/>
            </a:pPr>
            <a:r>
              <a:rPr lang="en-US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Príklad sčítania zlomkov, ktoré majú rovnaké menovatele, s vysvetlením</a:t>
            </a:r>
          </a:p>
          <a:p>
            <a:pPr marL="0" marR="47625" indent="0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  <a:buNone/>
            </a:pPr>
            <a:r>
              <a:rPr lang="en-US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3/18 + 4/18 + 5/18 = (3 + 4 + 5)/18 = 12/18;</a:t>
            </a:r>
          </a:p>
          <a:p>
            <a:pPr marL="0" marR="47625" indent="0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  <a:buNone/>
            </a:pPr>
            <a:r>
              <a:rPr lang="en-US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Jednoducho 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sme </a:t>
            </a:r>
            <a:r>
              <a:rPr lang="en-US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sčítali čitateľov zlomkov: 3 + 4 + 5 = 12;</a:t>
            </a:r>
          </a:p>
          <a:p>
            <a:pPr marL="0" marR="47625" indent="0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  <a:buNone/>
            </a:pPr>
            <a:r>
              <a:rPr lang="en-US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Menovateľ výsledného zlomku je: 18;</a:t>
            </a:r>
          </a:p>
          <a:p>
            <a:pPr marL="0" marR="47625" indent="0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  <a:buNone/>
            </a:pPr>
            <a:r>
              <a:rPr lang="en-US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Zjednodušte výsledný zlomok: 12/18 = (12 : 6)/(18 : 6) = 2/3.</a:t>
            </a:r>
            <a:endParaRPr lang="ro-RO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41780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A51100-E178-6FF9-8985-F920A413F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Porovnávanie </a:t>
            </a:r>
            <a:r>
              <a:rPr lang="en-US" b="1" dirty="0"/>
              <a:t>zlomkov</a:t>
            </a:r>
            <a:endParaRPr lang="ro-R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F90BEB-62BA-2B71-C78E-2687C04FF4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47625" indent="0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  <a:buNone/>
            </a:pPr>
            <a:r>
              <a:rPr lang="en-US" sz="1800" b="1" dirty="0">
                <a:solidFill>
                  <a:srgbClr val="0070C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B. Ak chcete sčítať zlomky, ktoré majú rôzne menovatele, musíte zlomky priviesť k rovnakému menovateľovi. Ako to?</a:t>
            </a:r>
          </a:p>
          <a:p>
            <a:pPr marL="0" marR="47625" indent="0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  <a:buNone/>
            </a:pPr>
            <a:r>
              <a:rPr lang="en-US" sz="1800" b="1" dirty="0">
                <a:solidFill>
                  <a:srgbClr val="0070C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1. Zjednodušte zlomky na ich najjednoduchší ekvivalentný tvar:</a:t>
            </a:r>
          </a:p>
          <a:p>
            <a:pPr marL="0" marR="47625" indent="0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  <a:buNone/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Vynásobte čitateľa aj menovateľa každého zlomku na prvočísla.</a:t>
            </a:r>
          </a:p>
          <a:p>
            <a:pPr marL="0" marR="47625" indent="0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  <a:buNone/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Vypočítajte CMMDC, najväčší spoločný deliteľ čitateľa a menovateľa každého zlomku.</a:t>
            </a:r>
          </a:p>
          <a:p>
            <a:pPr marL="0" marR="47625" indent="0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  <a:buNone/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CMMDC sa získa ako súčin všetkých spoločných prvočísel čitateľa a menovateľa na najnižšie mocniny.</a:t>
            </a:r>
          </a:p>
          <a:p>
            <a:pPr marL="0" marR="47625" indent="0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  <a:buNone/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Potom vydelí čitateľa aj menovateľa najväčším spoločným deliteľom, </a:t>
            </a:r>
            <a:r>
              <a:rPr lang="en-US" sz="1800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cmmdc </a:t>
            </a: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- po tejto operácii sa zlomok zjednoduší na najjednoduchší ekvivalentný tvar.</a:t>
            </a:r>
            <a:endParaRPr lang="ro-RO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25762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25195B-FAEC-B459-8F4A-A5C54AA82C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Porovnávanie </a:t>
            </a:r>
            <a:r>
              <a:rPr lang="en-US" b="1" dirty="0"/>
              <a:t>zlomkov</a:t>
            </a:r>
            <a:endParaRPr lang="ro-R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898113-136B-DAC7-C5DD-1DE3E63196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US" sz="1800" b="1" dirty="0">
                <a:solidFill>
                  <a:srgbClr val="2E74B5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2. Vypočítajte najmenší spoločný násobok, CMMMC, nových menovateľov zjednodušených zlomkov:</a:t>
            </a: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CMMMC bude spoločným menovateľom pridaných frakcií.</a:t>
            </a: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Vypočítajte všetky nové menovatele zjednodušených zlomkov.</a:t>
            </a: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Najmenší spoločný násobok CMMMC sa získa vynásobením všetkých jedinečných prvočísel, ktoré sa vyskytujú v rozklade menovateľa, na najvyššie mocniny.</a:t>
            </a:r>
            <a:endParaRPr lang="ro-RO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160901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4CF3E8-9FBF-6F32-CFEE-202A26E777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Porovnávanie </a:t>
            </a:r>
            <a:r>
              <a:rPr lang="en-US" b="1" dirty="0"/>
              <a:t>zlomkov</a:t>
            </a:r>
            <a:endParaRPr lang="ro-R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79D008-0865-B001-0529-0CBC930B55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US" sz="1800" b="1" dirty="0">
                <a:solidFill>
                  <a:srgbClr val="0070C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3. Vypočítajte amplifikačný faktor každej frakcie:</a:t>
            </a: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Násobiteľ je nenulové prirodzené číslo, ktoré sa použije na vynásobenie čitateľa aj menovateľa každého samostatného zlomku, aby sa všetky zlomky dostali k rovnakému spoločnému menovateľovi.</a:t>
            </a: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Najmenší spoločný násobok CMMMC vypočítaný v predchádzajúcom bode vydeľte menovateľom každej jednotlivej frakcie, čím získate číslo pre každú jednotlivú frakciu, "faktor zosilnenia".</a:t>
            </a:r>
            <a:endParaRPr lang="ro-RO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175701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191E26-3F32-0D6F-D634-A324E27BCE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Porovnávanie </a:t>
            </a:r>
            <a:r>
              <a:rPr lang="en-US" b="1" dirty="0"/>
              <a:t>zlomkov</a:t>
            </a:r>
            <a:endParaRPr lang="ro-R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34253D-A18E-D8C3-7BD3-FF3667B069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7625" marR="47625" algn="just">
              <a:lnSpc>
                <a:spcPct val="150000"/>
              </a:lnSpc>
              <a:spcBef>
                <a:spcPts val="0"/>
              </a:spcBef>
            </a:pPr>
            <a:r>
              <a:rPr lang="en-US" sz="1800" b="1" i="1" dirty="0">
                <a:solidFill>
                  <a:srgbClr val="0070C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4. Zosilnite každú frakciu:</a:t>
            </a:r>
          </a:p>
          <a:p>
            <a:pPr marL="47625" marR="47625" algn="just">
              <a:lnSpc>
                <a:spcPct val="150000"/>
              </a:lnSpc>
              <a:spcBef>
                <a:spcPts val="0"/>
              </a:spcBef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Vynásobte čitateľ aj menovateľ každého zlomku "koeficientom zosilnenia".</a:t>
            </a:r>
          </a:p>
          <a:p>
            <a:pPr marL="47625" marR="47625" algn="just">
              <a:lnSpc>
                <a:spcPct val="150000"/>
              </a:lnSpc>
              <a:spcBef>
                <a:spcPts val="0"/>
              </a:spcBef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Po zosilnení sa frakcie privedú k rovnakému menovateľovi.</a:t>
            </a:r>
          </a:p>
          <a:p>
            <a:pPr marL="47625" marR="47625" algn="just">
              <a:lnSpc>
                <a:spcPct val="150000"/>
              </a:lnSpc>
              <a:spcBef>
                <a:spcPts val="0"/>
              </a:spcBef>
            </a:pPr>
            <a:r>
              <a:rPr lang="en-US" sz="1800" b="1" i="1" dirty="0">
                <a:solidFill>
                  <a:srgbClr val="0070C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5. Súčet zlomkov:</a:t>
            </a:r>
          </a:p>
          <a:p>
            <a:pPr marL="47625" marR="47625" algn="just">
              <a:lnSpc>
                <a:spcPct val="150000"/>
              </a:lnSpc>
              <a:spcBef>
                <a:spcPts val="0"/>
              </a:spcBef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Ak chcete sčítať zlomky, spočítajte čitateľov všetkých zlomkov.</a:t>
            </a:r>
          </a:p>
          <a:p>
            <a:pPr marL="47625" marR="47625" algn="just">
              <a:lnSpc>
                <a:spcPct val="150000"/>
              </a:lnSpc>
              <a:spcBef>
                <a:spcPts val="0"/>
              </a:spcBef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Menovateľ výsledného zlomku sa bude rovnať spoločnému menovateľovi sčítaných zlomkov, t. j. najmenšiemu spoločnému násobku menovateľov, ktorý bol vypočítaný vyššie.</a:t>
            </a:r>
          </a:p>
          <a:p>
            <a:pPr marL="47625" marR="47625" algn="just">
              <a:lnSpc>
                <a:spcPct val="150000"/>
              </a:lnSpc>
              <a:spcBef>
                <a:spcPts val="0"/>
              </a:spcBef>
            </a:pPr>
            <a:r>
              <a:rPr lang="en-US" sz="1800" b="1" i="1" dirty="0">
                <a:solidFill>
                  <a:srgbClr val="0070C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6. Výsledný zlomok v prípade potreby zjednodušte.</a:t>
            </a:r>
            <a:endParaRPr lang="ro-RO" b="1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78634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90D4472-6A20-D55F-2D52-1F5D3D0CA6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777255"/>
            <a:ext cx="8229600" cy="1143000"/>
          </a:xfrm>
        </p:spPr>
        <p:txBody>
          <a:bodyPr/>
          <a:lstStyle/>
          <a:p>
            <a:r>
              <a:rPr lang="en-US" dirty="0"/>
              <a:t>Zdroje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o-RO" dirty="0"/>
          </a:p>
          <a:p>
            <a:r>
              <a:rPr lang="en-US" u="sng" dirty="0">
                <a:hlinkClick r:id="rId2"/>
              </a:rPr>
              <a:t>https://mquest.ro/home/learnunitnew?id=32 https://mquest.ro/home/ch?c=6 </a:t>
            </a:r>
            <a:r>
              <a:rPr lang="en-US" u="sng" dirty="0">
                <a:hlinkClick r:id="rId3"/>
              </a:rPr>
              <a:t>https://www.scoalaintuitext.ro/blog/matematica-clasa-a-iii-a-2/</a:t>
            </a:r>
            <a:endParaRPr lang="ro-RO" dirty="0"/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70352463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012604"/>
            <a:ext cx="10972800" cy="1143000"/>
          </a:xfrm>
        </p:spPr>
        <p:txBody>
          <a:bodyPr/>
          <a:lstStyle/>
          <a:p>
            <a:pPr algn="ctr"/>
            <a:r>
              <a:rPr lang="en-US" dirty="0"/>
              <a:t>Príklady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00544881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738788"/>
            <a:ext cx="10972800" cy="504826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Ďalej budem porovnávať rovnaké časti, ktoré nepatria do toho istého celku. Dvaja bratia Vlad a Radu pripravili dve rovnaké pizze a potom si sadli za stôl. Každú pizzu nakrájali na 8 rovnako veľkých plátkov. Tu je uvedené, koľko každý z chlapcov zjedol po štvrťhodine:</a:t>
            </a: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  Pozrite sa na obrázok a povedzte, kto zjedol menej. 3 plátky, ktoré zjedol Vlad, t. j. 3/8 pizze, je menej ako 5 plátkov, t. j. 5/8, ktoré zjedol Radu.</a:t>
            </a:r>
            <a:endParaRPr lang="ro-RO" dirty="0">
              <a:solidFill>
                <a:schemeClr val="tx1"/>
              </a:solidFill>
            </a:endParaRPr>
          </a:p>
        </p:txBody>
      </p:sp>
      <p:pic>
        <p:nvPicPr>
          <p:cNvPr id="4" name="image9.jpg" descr="https://www.scoalaintuitext.ro/blog/wp-content/uploads/sites/7/2019/03/Snip-3.jpg"/>
          <p:cNvPicPr/>
          <p:nvPr/>
        </p:nvPicPr>
        <p:blipFill>
          <a:blip r:embed="rId2"/>
          <a:srcRect l="16028" t="20004" r="34922" b="16473"/>
          <a:stretch>
            <a:fillRect/>
          </a:stretch>
        </p:blipFill>
        <p:spPr>
          <a:xfrm>
            <a:off x="3231192" y="2692295"/>
            <a:ext cx="4913180" cy="2142836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4162765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A1A2F6-CF72-5780-7713-1207DA60A6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4101" y="457201"/>
            <a:ext cx="10972800" cy="1143000"/>
          </a:xfrm>
        </p:spPr>
        <p:txBody>
          <a:bodyPr/>
          <a:lstStyle/>
          <a:p>
            <a:r>
              <a:rPr lang="en-US" b="1" dirty="0" err="1"/>
              <a:t>Porovnávanie </a:t>
            </a:r>
            <a:r>
              <a:rPr lang="en-US" b="1" dirty="0"/>
              <a:t>zlomkov</a:t>
            </a:r>
            <a:endParaRPr lang="ro-R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2BB589-2628-31CC-3E1E-B4D7024806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V prípade dvoch kladných zlomkov s rôznymi čitateľmi a menovateľmi: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akýkoľvek kladný podjednotkový zlomok (ktorý je menší ako 1) je menší ako akýkoľvek </a:t>
            </a:r>
            <a:r>
              <a:rPr lang="en-US" sz="1800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rovnorodý </a:t>
            </a: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zlomok (ktorý je rovný 1), ktorý je zase menší ako akýkoľvek </a:t>
            </a:r>
            <a:r>
              <a:rPr lang="en-US" sz="1800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nadjednotkový </a:t>
            </a: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zlomok (ktorý je väčší ako 1):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1800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		3/7 </a:t>
            </a: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&lt; 1 &lt; 5/2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ak sú oba zlomky podjednotkové alebo </a:t>
            </a:r>
            <a:r>
              <a:rPr lang="en-US" sz="1800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nadjednotkové, </a:t>
            </a: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najprv sa privedú k rovnakému menovateľovi, pričom zlomok s väčším čitateľom je väčší ako druhý: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		8/9? 5/7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		(8 × 7) / (9 × 7)? (5 × 9) / (7 × 9)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		56/63 &gt; 45/63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		8/9 &gt; 5/7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58673542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763009"/>
            <a:ext cx="10972800" cy="5363155"/>
          </a:xfrm>
        </p:spPr>
        <p:txBody>
          <a:bodyPr/>
          <a:lstStyle/>
          <a:p>
            <a:r>
              <a:rPr lang="en-US" sz="2800" dirty="0">
                <a:solidFill>
                  <a:schemeClr val="tx1"/>
                </a:solidFill>
              </a:rPr>
              <a:t>Dva zlomky môžeme porovnávať len vtedy, ak sú rovnakými časťami toho istého celku alebo rovnakými časťami rovnakých celkov. Rodica pomáhala dedkovi sadiť zeleninu v záhrade. Zelenina bola rozdelená podľa nasledujúcej schémy:</a:t>
            </a:r>
            <a:endParaRPr lang="ro-RO" sz="2800" dirty="0">
              <a:solidFill>
                <a:schemeClr val="tx1"/>
              </a:solidFill>
            </a:endParaRPr>
          </a:p>
        </p:txBody>
      </p:sp>
      <p:pic>
        <p:nvPicPr>
          <p:cNvPr id="4" name="image1.jpg" descr="https://www.scoalaintuitext.ro/blog/wp-content/uploads/sites/7/2019/03/Snip-5.jpg"/>
          <p:cNvPicPr/>
          <p:nvPr/>
        </p:nvPicPr>
        <p:blipFill>
          <a:blip r:embed="rId2"/>
          <a:srcRect l="19712" t="24975" r="23394" b="25670"/>
          <a:stretch>
            <a:fillRect/>
          </a:stretch>
        </p:blipFill>
        <p:spPr>
          <a:xfrm>
            <a:off x="2442081" y="3041240"/>
            <a:ext cx="6290250" cy="2437848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284149611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720621"/>
            <a:ext cx="10972800" cy="3972492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>
                <a:solidFill>
                  <a:schemeClr val="tx1"/>
                </a:solidFill>
              </a:rPr>
              <a:t>Poznamenávame, že:</a:t>
            </a:r>
          </a:p>
          <a:p>
            <a:pPr marL="0" indent="0">
              <a:buNone/>
            </a:pPr>
            <a:r>
              <a:rPr lang="en-US" sz="2400" dirty="0">
                <a:solidFill>
                  <a:schemeClr val="tx1"/>
                </a:solidFill>
              </a:rPr>
              <a:t>na 2/10 plochy záhrady vysadili fazuľu,</a:t>
            </a:r>
          </a:p>
          <a:p>
            <a:pPr marL="0" indent="0">
              <a:buNone/>
            </a:pPr>
            <a:r>
              <a:rPr lang="en-US" sz="2400" dirty="0">
                <a:solidFill>
                  <a:schemeClr val="tx1"/>
                </a:solidFill>
              </a:rPr>
              <a:t>paradajok, na 4/10 celej záhrady,</a:t>
            </a:r>
          </a:p>
          <a:p>
            <a:pPr marL="0" indent="0">
              <a:buNone/>
            </a:pPr>
            <a:r>
              <a:rPr lang="en-US" sz="2400" dirty="0">
                <a:solidFill>
                  <a:schemeClr val="tx1"/>
                </a:solidFill>
              </a:rPr>
              <a:t>1/10 povrchu zaberá paprika,</a:t>
            </a:r>
          </a:p>
          <a:p>
            <a:pPr marL="0" indent="0">
              <a:buNone/>
            </a:pPr>
            <a:r>
              <a:rPr lang="en-US" sz="2400" dirty="0">
                <a:solidFill>
                  <a:schemeClr val="tx1"/>
                </a:solidFill>
              </a:rPr>
              <a:t>na 3/10 plochy záhrady vysadili kapustu.</a:t>
            </a:r>
          </a:p>
          <a:p>
            <a:pPr marL="0" indent="0">
              <a:buNone/>
            </a:pPr>
            <a:r>
              <a:rPr lang="en-US" sz="2400" dirty="0">
                <a:solidFill>
                  <a:schemeClr val="tx1"/>
                </a:solidFill>
              </a:rPr>
              <a:t>Na najväčšej ploche sa pestujú paradajky (4/10) a na najmenšej papriky (1/10).</a:t>
            </a:r>
            <a:endParaRPr lang="ro-RO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72476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750899"/>
            <a:ext cx="10972800" cy="5375266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Cvičenia a problémy:</a:t>
            </a:r>
          </a:p>
          <a:p>
            <a:r>
              <a:rPr lang="en-US" dirty="0"/>
              <a:t>1) Napíšte a potom porovnajte znázornené zlomky pomocou vzťahových znamienok (&lt;, &gt;, = );</a:t>
            </a:r>
            <a:endParaRPr lang="ro-RO" dirty="0"/>
          </a:p>
        </p:txBody>
      </p:sp>
      <p:pic>
        <p:nvPicPr>
          <p:cNvPr id="4" name="image6.jpg" descr="https://www.scoalaintuitext.ro/blog/wp-content/uploads/sites/7/2019/03/Snip-6.jpg"/>
          <p:cNvPicPr/>
          <p:nvPr/>
        </p:nvPicPr>
        <p:blipFill>
          <a:blip r:embed="rId2"/>
          <a:srcRect l="7852" t="10449" r="8483" b="16118"/>
          <a:stretch>
            <a:fillRect/>
          </a:stretch>
        </p:blipFill>
        <p:spPr>
          <a:xfrm>
            <a:off x="1391898" y="2874647"/>
            <a:ext cx="8397656" cy="2343150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213143101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817511"/>
            <a:ext cx="10972800" cy="5308654"/>
          </a:xfrm>
        </p:spPr>
        <p:txBody>
          <a:bodyPr/>
          <a:lstStyle/>
          <a:p>
            <a:r>
              <a:rPr lang="en-US" dirty="0"/>
              <a:t>2) Doplňte zlomky tak, aby platili nasledujúce rovnosti: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3. Napíšte menší a väčší zlomok, ako sú dané zlomky:</a:t>
            </a:r>
            <a:endParaRPr lang="ro-RO" dirty="0"/>
          </a:p>
        </p:txBody>
      </p:sp>
      <p:pic>
        <p:nvPicPr>
          <p:cNvPr id="4" name="image4.jpg" descr="https://www.scoalaintuitext.ro/blog/wp-content/uploads/sites/7/2019/03/Snip-intercalat-2.jpg"/>
          <p:cNvPicPr/>
          <p:nvPr/>
        </p:nvPicPr>
        <p:blipFill>
          <a:blip r:embed="rId2"/>
          <a:srcRect l="8815" t="24590" r="11996" b="27022"/>
          <a:stretch>
            <a:fillRect/>
          </a:stretch>
        </p:blipFill>
        <p:spPr>
          <a:xfrm>
            <a:off x="1473288" y="2097033"/>
            <a:ext cx="8679031" cy="1002192"/>
          </a:xfrm>
          <a:prstGeom prst="rect">
            <a:avLst/>
          </a:prstGeom>
          <a:ln/>
        </p:spPr>
      </p:pic>
      <p:pic>
        <p:nvPicPr>
          <p:cNvPr id="5" name="image15.jpg" descr="https://www.scoalaintuitext.ro/blog/wp-content/uploads/sites/7/2019/03/Snip-intercalat-3.jpg"/>
          <p:cNvPicPr/>
          <p:nvPr/>
        </p:nvPicPr>
        <p:blipFill>
          <a:blip r:embed="rId3"/>
          <a:srcRect l="10168" t="39310" r="30508" b="19999"/>
          <a:stretch>
            <a:fillRect/>
          </a:stretch>
        </p:blipFill>
        <p:spPr>
          <a:xfrm>
            <a:off x="1070395" y="4658654"/>
            <a:ext cx="3605122" cy="879504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264070627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853845"/>
            <a:ext cx="10972800" cy="5272320"/>
          </a:xfrm>
        </p:spPr>
        <p:txBody>
          <a:bodyPr/>
          <a:lstStyle/>
          <a:p>
            <a:r>
              <a:rPr lang="en-US" dirty="0"/>
              <a:t>4. Napíšte všetky zlomky menšie alebo rovné 5/8.</a:t>
            </a:r>
          </a:p>
          <a:p>
            <a:r>
              <a:rPr lang="en-US" dirty="0"/>
              <a:t>5. Zlomky znázornené vyfarbením zapíšte vo vzostupnom poradí:</a:t>
            </a:r>
            <a:endParaRPr lang="ro-RO" dirty="0"/>
          </a:p>
        </p:txBody>
      </p:sp>
      <p:pic>
        <p:nvPicPr>
          <p:cNvPr id="4" name="image11.jpg" descr="https://www.scoalaintuitext.ro/blog/wp-content/uploads/sites/7/2019/03/Snip-7.jpg"/>
          <p:cNvPicPr/>
          <p:nvPr/>
        </p:nvPicPr>
        <p:blipFill>
          <a:blip r:embed="rId2"/>
          <a:srcRect l="19555" t="30109" r="31237" b="19105"/>
          <a:stretch>
            <a:fillRect/>
          </a:stretch>
        </p:blipFill>
        <p:spPr>
          <a:xfrm>
            <a:off x="2057186" y="2663874"/>
            <a:ext cx="6614933" cy="2931185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42645391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690343"/>
            <a:ext cx="10972800" cy="5435822"/>
          </a:xfrm>
        </p:spPr>
        <p:txBody>
          <a:bodyPr/>
          <a:lstStyle/>
          <a:p>
            <a:r>
              <a:rPr lang="en-US" dirty="0"/>
              <a:t>6. Zlomky medzi 2/7 a 6/7 usporiadajte zostupne.</a:t>
            </a:r>
          </a:p>
          <a:p>
            <a:r>
              <a:rPr lang="en-US" dirty="0"/>
              <a:t>7. Zlomky s menovateľom 8 a čitateľom s nepárnym číslom menším ako 6 zoraďte vzostupne.</a:t>
            </a:r>
            <a:endParaRPr lang="ro-RO" dirty="0"/>
          </a:p>
        </p:txBody>
      </p:sp>
      <p:pic>
        <p:nvPicPr>
          <p:cNvPr id="6" name="image16.png" descr="Înțelegi matematica - mquest.ro"/>
          <p:cNvPicPr/>
          <p:nvPr/>
        </p:nvPicPr>
        <p:blipFill>
          <a:blip r:embed="rId2"/>
          <a:srcRect l="2070" t="4804" r="7077" b="6174"/>
          <a:stretch>
            <a:fillRect/>
          </a:stretch>
        </p:blipFill>
        <p:spPr>
          <a:xfrm>
            <a:off x="2112518" y="2656743"/>
            <a:ext cx="7742047" cy="3268689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390169593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12.png" descr="Înțelegi matematica - mquest.ro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1731013" y="1052644"/>
            <a:ext cx="7933266" cy="4231527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24977023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3D74CC-07C9-D045-EAA0-D146D30BF8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>
                <a:latin typeface="+mn-lt"/>
              </a:rPr>
              <a:t>Porovnávanie </a:t>
            </a:r>
            <a:r>
              <a:rPr lang="en-US" b="1" dirty="0">
                <a:latin typeface="+mn-lt"/>
              </a:rPr>
              <a:t>zlomkov</a:t>
            </a:r>
            <a:endParaRPr lang="ro-RO" dirty="0"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1557FD-B32F-2C92-E4A3-EA3E22D640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811254"/>
            <a:ext cx="10972800" cy="4525963"/>
          </a:xfrm>
        </p:spPr>
        <p:txBody>
          <a:bodyPr/>
          <a:lstStyle/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US" sz="1800" b="1" dirty="0">
                <a:solidFill>
                  <a:srgbClr val="1F4D78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Ako sa porovnávajú záporné zlomky:</a:t>
            </a: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Ak majú dva záporné zlomky rovnakého menovateľa, potom zlomok s väčším čitateľom je menší ako druhý: -2/7 &gt; -6/7</a:t>
            </a: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endParaRPr lang="en-US" sz="1800" dirty="0">
              <a:solidFill>
                <a:schemeClr val="tx1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Ak majú dva záporné zlomky rovnakého čitateľa, zlomok s väčším menovateľom je väčší ako druhý: -5/9 &gt; -5/7</a:t>
            </a:r>
            <a:endParaRPr lang="ro-RO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27445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1E7FB8-D511-608D-3106-CABD926344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Porovnávanie </a:t>
            </a:r>
            <a:r>
              <a:rPr lang="en-US" b="1" dirty="0"/>
              <a:t>zlomkov</a:t>
            </a:r>
            <a:endParaRPr lang="ro-R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A36D7F-3C76-FBD9-6C27-62BC74CEAF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lnSpc>
                <a:spcPct val="140000"/>
              </a:lnSpc>
              <a:spcBef>
                <a:spcPts val="0"/>
              </a:spcBef>
              <a:buNone/>
            </a:pPr>
            <a:r>
              <a:rPr lang="en-US" sz="3300" b="1" dirty="0">
                <a:solidFill>
                  <a:schemeClr val="tx1"/>
                </a:solidFill>
                <a:cs typeface="Times New Roman" panose="02020603050405020304" pitchFamily="18" charset="0"/>
              </a:rPr>
              <a:t>V prípade dvoch záporných zlomkov s rôznymi čitateľmi a menovateľmi:</a:t>
            </a:r>
          </a:p>
          <a:p>
            <a:pPr marL="0" indent="0">
              <a:lnSpc>
                <a:spcPct val="140000"/>
              </a:lnSpc>
              <a:spcBef>
                <a:spcPts val="0"/>
              </a:spcBef>
              <a:buNone/>
            </a:pPr>
            <a:endParaRPr lang="en-US" sz="3300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marL="0" indent="0">
              <a:lnSpc>
                <a:spcPct val="140000"/>
              </a:lnSpc>
              <a:spcBef>
                <a:spcPts val="0"/>
              </a:spcBef>
              <a:buNone/>
            </a:pPr>
            <a:r>
              <a:rPr lang="en-US" sz="3300" dirty="0">
                <a:solidFill>
                  <a:schemeClr val="tx1"/>
                </a:solidFill>
                <a:cs typeface="Times New Roman" panose="02020603050405020304" pitchFamily="18" charset="0"/>
              </a:rPr>
              <a:t>akýkoľvek záporný podjednotkový zlomok (ktorý je väčší ako -1) je väčší ako akýkoľvek záporný </a:t>
            </a:r>
            <a:r>
              <a:rPr lang="en-US" sz="3300" dirty="0" err="1">
                <a:solidFill>
                  <a:schemeClr val="tx1"/>
                </a:solidFill>
                <a:cs typeface="Times New Roman" panose="02020603050405020304" pitchFamily="18" charset="0"/>
              </a:rPr>
              <a:t>rovnostný </a:t>
            </a:r>
            <a:r>
              <a:rPr lang="en-US" sz="3300" dirty="0">
                <a:solidFill>
                  <a:schemeClr val="tx1"/>
                </a:solidFill>
                <a:cs typeface="Times New Roman" panose="02020603050405020304" pitchFamily="18" charset="0"/>
              </a:rPr>
              <a:t>zlomok (ktorý je rovný -1), ktorý je zase väčší ako akýkoľvek záporný </a:t>
            </a:r>
            <a:r>
              <a:rPr lang="en-US" sz="3300" dirty="0" err="1">
                <a:solidFill>
                  <a:schemeClr val="tx1"/>
                </a:solidFill>
                <a:cs typeface="Times New Roman" panose="02020603050405020304" pitchFamily="18" charset="0"/>
              </a:rPr>
              <a:t>nadjednotkový </a:t>
            </a:r>
            <a:r>
              <a:rPr lang="en-US" sz="3300" dirty="0">
                <a:solidFill>
                  <a:schemeClr val="tx1"/>
                </a:solidFill>
                <a:cs typeface="Times New Roman" panose="02020603050405020304" pitchFamily="18" charset="0"/>
              </a:rPr>
              <a:t>zlomok (ktorý je menší ako - 1):</a:t>
            </a:r>
          </a:p>
          <a:p>
            <a:pPr marL="0" indent="0">
              <a:lnSpc>
                <a:spcPct val="140000"/>
              </a:lnSpc>
              <a:spcBef>
                <a:spcPts val="0"/>
              </a:spcBef>
              <a:buNone/>
            </a:pPr>
            <a:r>
              <a:rPr lang="en-US" sz="3300" dirty="0">
                <a:solidFill>
                  <a:schemeClr val="tx1"/>
                </a:solidFill>
                <a:cs typeface="Times New Roman" panose="02020603050405020304" pitchFamily="18" charset="0"/>
              </a:rPr>
              <a:t>-3/7 &gt; -1 &gt; -5/2</a:t>
            </a:r>
          </a:p>
          <a:p>
            <a:pPr marL="0" indent="0">
              <a:lnSpc>
                <a:spcPct val="140000"/>
              </a:lnSpc>
              <a:spcBef>
                <a:spcPts val="0"/>
              </a:spcBef>
              <a:buNone/>
            </a:pPr>
            <a:r>
              <a:rPr lang="en-US" sz="3300" dirty="0">
                <a:solidFill>
                  <a:schemeClr val="tx1"/>
                </a:solidFill>
                <a:cs typeface="Times New Roman" panose="02020603050405020304" pitchFamily="18" charset="0"/>
              </a:rPr>
              <a:t>ak sú oba zlomky podjednotkové alebo </a:t>
            </a:r>
            <a:r>
              <a:rPr lang="en-US" sz="3300" dirty="0" err="1">
                <a:solidFill>
                  <a:schemeClr val="tx1"/>
                </a:solidFill>
                <a:cs typeface="Times New Roman" panose="02020603050405020304" pitchFamily="18" charset="0"/>
              </a:rPr>
              <a:t>nadjednotkové, </a:t>
            </a:r>
            <a:r>
              <a:rPr lang="en-US" sz="3300" dirty="0">
                <a:solidFill>
                  <a:schemeClr val="tx1"/>
                </a:solidFill>
                <a:cs typeface="Times New Roman" panose="02020603050405020304" pitchFamily="18" charset="0"/>
              </a:rPr>
              <a:t>najprv sa privedú k rovnakému menovateľovi, zlomok s väčším čitateľom je menší ako druhý:</a:t>
            </a:r>
          </a:p>
          <a:p>
            <a:pPr marL="0" indent="0">
              <a:lnSpc>
                <a:spcPct val="140000"/>
              </a:lnSpc>
              <a:spcBef>
                <a:spcPts val="0"/>
              </a:spcBef>
              <a:buNone/>
            </a:pPr>
            <a:r>
              <a:rPr lang="en-US" sz="3300" dirty="0">
                <a:solidFill>
                  <a:schemeClr val="tx1"/>
                </a:solidFill>
                <a:cs typeface="Times New Roman" panose="02020603050405020304" pitchFamily="18" charset="0"/>
              </a:rPr>
              <a:t>- 8/9? - 5/7</a:t>
            </a:r>
          </a:p>
          <a:p>
            <a:pPr marL="0" indent="0">
              <a:lnSpc>
                <a:spcPct val="140000"/>
              </a:lnSpc>
              <a:spcBef>
                <a:spcPts val="0"/>
              </a:spcBef>
              <a:buNone/>
            </a:pPr>
            <a:r>
              <a:rPr lang="en-US" sz="3300" dirty="0">
                <a:solidFill>
                  <a:schemeClr val="tx1"/>
                </a:solidFill>
                <a:cs typeface="Times New Roman" panose="02020603050405020304" pitchFamily="18" charset="0"/>
              </a:rPr>
              <a:t>- (8 × 7) / (9 × 7)? - (5 × 9) / (7 × 9)</a:t>
            </a:r>
          </a:p>
          <a:p>
            <a:pPr marL="0" indent="0">
              <a:lnSpc>
                <a:spcPct val="140000"/>
              </a:lnSpc>
              <a:spcBef>
                <a:spcPts val="0"/>
              </a:spcBef>
              <a:buNone/>
            </a:pPr>
            <a:r>
              <a:rPr lang="en-US" sz="3300" dirty="0">
                <a:solidFill>
                  <a:schemeClr val="tx1"/>
                </a:solidFill>
                <a:cs typeface="Times New Roman" panose="02020603050405020304" pitchFamily="18" charset="0"/>
              </a:rPr>
              <a:t>- 56/63 &lt; - 45/63</a:t>
            </a:r>
          </a:p>
          <a:p>
            <a:pPr marL="0" indent="0">
              <a:lnSpc>
                <a:spcPct val="140000"/>
              </a:lnSpc>
              <a:spcBef>
                <a:spcPts val="0"/>
              </a:spcBef>
              <a:buNone/>
            </a:pPr>
            <a:r>
              <a:rPr lang="en-US" sz="3300" dirty="0">
                <a:solidFill>
                  <a:schemeClr val="tx1"/>
                </a:solidFill>
                <a:cs typeface="Times New Roman" panose="02020603050405020304" pitchFamily="18" charset="0"/>
              </a:rPr>
              <a:t>- 8/9 &lt; - 5/7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1298009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EC4EF5-652D-1D87-4CA8-310B1BC56B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Porovnávanie </a:t>
            </a:r>
            <a:r>
              <a:rPr lang="en-US" b="1" dirty="0"/>
              <a:t>zlomkov</a:t>
            </a:r>
            <a:endParaRPr lang="ro-R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CC230D-01D6-F219-D02E-5E519AF463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US" sz="1800" b="1" dirty="0">
                <a:solidFill>
                  <a:srgbClr val="1F4D78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Ktoré zlomky sa dajú zjednodušiť? Neredukovateľné zlomky.</a:t>
            </a: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Obyčajný zlomok, ktorého čitateľ a menovateľ sú dvojciferné čísla (ich jediným spoločným činiteľom je 1), sa nazýva neredukovateľný zlomok a nemožno ho zjednodušiť.</a:t>
            </a: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Zlomok 4/16 nie je neredukovateľný a možno ho zjednodušiť, pretože 4 aj 16 sú deliteľné 4.</a:t>
            </a: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Naopak, zlomok 4/5 je neredukovateľný a nemožno ho zjednodušiť, pretože jediným spoločným činiteľom 4 a 5 je 1.</a:t>
            </a: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US" sz="18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Na záver možno konštatovať, že každý zlomok, v ktorého menovateli a čitateli sa nachádzajú spoločné činitele iné ako 1, možno zjednodušiť, to znamená, že čísla nie sú rovnorodé.</a:t>
            </a:r>
            <a:endParaRPr lang="ro-RO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7654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7131C9-3CF5-FABB-0DD0-A40985AE1F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668254"/>
            <a:ext cx="10972800" cy="1143000"/>
          </a:xfrm>
        </p:spPr>
        <p:txBody>
          <a:bodyPr/>
          <a:lstStyle/>
          <a:p>
            <a:r>
              <a:rPr lang="en-US" b="1" dirty="0" err="1"/>
              <a:t>Porovnávanie </a:t>
            </a:r>
            <a:r>
              <a:rPr lang="en-US" b="1" dirty="0"/>
              <a:t>zlomkov</a:t>
            </a:r>
            <a:endParaRPr lang="ro-R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B8DBB8-D0EA-FD12-6C17-1628096002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2036207"/>
            <a:ext cx="10972800" cy="3631863"/>
          </a:xfrm>
        </p:spPr>
        <p:txBody>
          <a:bodyPr/>
          <a:lstStyle/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US" sz="2400" b="1" dirty="0">
                <a:solidFill>
                  <a:srgbClr val="1F4D78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Prečo zjednodušujeme zlomok?</a:t>
            </a: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US" sz="24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Zjednodušenie zlomkov je indikované, pretože táto operácia znižuje hodnotu menovateľa aj čitateľa, čo uľahčuje výpočty, v ktorých sa príslušné zlomky použijú.</a:t>
            </a:r>
            <a:endParaRPr lang="ro-RO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25007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6CF001-9D08-5559-3525-04E8ED9A6F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819645"/>
            <a:ext cx="10972800" cy="1143000"/>
          </a:xfrm>
        </p:spPr>
        <p:txBody>
          <a:bodyPr/>
          <a:lstStyle/>
          <a:p>
            <a:r>
              <a:rPr lang="en-US" b="1" dirty="0" err="1"/>
              <a:t>Porovnávanie </a:t>
            </a:r>
            <a:r>
              <a:rPr lang="en-US" b="1" dirty="0"/>
              <a:t>zlomkov</a:t>
            </a:r>
            <a:endParaRPr lang="ro-R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2D3237-FBC7-76A8-87EB-B78D814850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2108875"/>
            <a:ext cx="10972800" cy="2360180"/>
          </a:xfrm>
        </p:spPr>
        <p:txBody>
          <a:bodyPr/>
          <a:lstStyle/>
          <a:p>
            <a:pPr algn="just"/>
            <a:r>
              <a:rPr lang="en-US" sz="2400" b="1" dirty="0">
                <a:solidFill>
                  <a:srgbClr val="00206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Zjednodušený zlomok. Ekvivalentný zlomok. </a:t>
            </a:r>
          </a:p>
          <a:p>
            <a:pPr algn="just"/>
            <a:r>
              <a:rPr lang="en-US" sz="24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Výsledný zlomok 6/8 sa nazýva zlomok ekvivalentný pôvodnému zlomku 12/16, to znamená, že predstavuje rovnakú hodnotu, rovnaký podiel z celku a bol získaný z pôvodného zlomku zjednodušením: čitateľ aj menovateľ boli vydelené číslom 2.</a:t>
            </a:r>
            <a:endParaRPr lang="ro-RO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75247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11B7C4-FBBA-3DCC-ED10-A75FA21E4C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>
                <a:latin typeface="+mn-lt"/>
              </a:rPr>
              <a:t>Porovnávanie </a:t>
            </a:r>
            <a:r>
              <a:rPr lang="en-US" b="1" dirty="0">
                <a:latin typeface="+mn-lt"/>
              </a:rPr>
              <a:t>zlomkov</a:t>
            </a:r>
            <a:endParaRPr lang="ro-RO" dirty="0"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C03B3B-7591-8A1F-38CC-2E4811EA94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sz="18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Nakoniec, ak chcete zlomok zjednodušiť na jeho najjednoduchší, neredukovateľný tvar, vydeľte čitateľa aj menovateľa zlomku číslom CMMDC: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12/16 = (12 : 4) / (16 : 4) = ¾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sz="18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Neredukovateľná frakcia. Takto získaný zlomok 3/4 sa nazýva neredukovateľný zjednodušený zlomok (to znamená, že ho nemožno ďalej zjednodušovať, je v najjednoduchšom tvare, čitateľ a menovateľ sú navzájom prvočísla, nemajú iných spoločných deliteľov ako 1).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sz="18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Zlomok 3/4 je ekvivalentný zlomok k pôvodnému zlomku 12/16, to znamená, že predstavuje rovnakú hodnotu (alebo rovnaký podiel). Ako sme videli vyššie: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                 		3/4 = 6/8 = 12/18 - to všetko sú ekvivalentné zlomky získané zjednodušením.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sz="18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Ekvivalentné zlomky možno získať nielen zjednodušením, ale aj vynásobením zlomku, teda vynásobením čitateľa a menovateľa tým istým nenulovým číslom, teda opačným postupom zjednodušenia, ale to je už iná diskusia.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6988244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195</TotalTime>
  <Words>2772</Words>
  <Application>Microsoft Office PowerPoint</Application>
  <PresentationFormat>Širokouhlá</PresentationFormat>
  <Paragraphs>240</Paragraphs>
  <Slides>36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3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36</vt:i4>
      </vt:variant>
    </vt:vector>
  </HeadingPairs>
  <TitlesOfParts>
    <vt:vector size="40" baseType="lpstr">
      <vt:lpstr>Adobe Heiti Std R</vt:lpstr>
      <vt:lpstr>Arial</vt:lpstr>
      <vt:lpstr>Calibri</vt:lpstr>
      <vt:lpstr>Office Theme</vt:lpstr>
      <vt:lpstr>Porovnávanie zlomkov</vt:lpstr>
      <vt:lpstr>Porovnávanie zlomkov</vt:lpstr>
      <vt:lpstr>Porovnávanie zlomkov</vt:lpstr>
      <vt:lpstr>Porovnávanie zlomkov</vt:lpstr>
      <vt:lpstr>Porovnávanie zlomkov</vt:lpstr>
      <vt:lpstr>Porovnávanie zlomkov</vt:lpstr>
      <vt:lpstr>Porovnávanie zlomkov</vt:lpstr>
      <vt:lpstr>Porovnávanie zlomkov</vt:lpstr>
      <vt:lpstr>Porovnávanie zlomkov</vt:lpstr>
      <vt:lpstr>Porovnávanie zlomkov</vt:lpstr>
      <vt:lpstr>Porovnávanie zlomkov</vt:lpstr>
      <vt:lpstr>Porovnávanie zlomkov</vt:lpstr>
      <vt:lpstr>Porovnávanie zlomkov</vt:lpstr>
      <vt:lpstr>Porovnávanie zlomkov</vt:lpstr>
      <vt:lpstr>Porovnávanie zlomkov</vt:lpstr>
      <vt:lpstr>Porovnávanie zlomkov</vt:lpstr>
      <vt:lpstr>Porovnávanie zlomkov</vt:lpstr>
      <vt:lpstr>Porovnávanie zlomkov</vt:lpstr>
      <vt:lpstr>Porovnávanie zlomkov</vt:lpstr>
      <vt:lpstr>Porovnávanie zlomkov</vt:lpstr>
      <vt:lpstr>Porovnávanie zlomkov</vt:lpstr>
      <vt:lpstr>Porovnávanie zlomkov</vt:lpstr>
      <vt:lpstr>Porovnávanie zlomkov</vt:lpstr>
      <vt:lpstr>Porovnávanie zlomkov</vt:lpstr>
      <vt:lpstr>Porovnávanie zlomkov</vt:lpstr>
      <vt:lpstr>Porovnávanie zlomkov</vt:lpstr>
      <vt:lpstr>Zdroje</vt:lpstr>
      <vt:lpstr>Príklady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Numere întregi</dc:title>
  <dc:creator>Microsoft account</dc:creator>
  <cp:keywords>, docId:7A0450DB957ACC592D77F39E23D27D1A</cp:keywords>
  <cp:lastModifiedBy>KEAI</cp:lastModifiedBy>
  <cp:revision>19</cp:revision>
  <dcterms:created xsi:type="dcterms:W3CDTF">2022-06-19T18:34:58Z</dcterms:created>
  <dcterms:modified xsi:type="dcterms:W3CDTF">2023-01-27T12:37:27Z</dcterms:modified>
</cp:coreProperties>
</file>